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89" r:id="rId4"/>
    <p:sldMasterId id="2147483993" r:id="rId5"/>
  </p:sldMasterIdLst>
  <p:notesMasterIdLst>
    <p:notesMasterId r:id="rId183"/>
  </p:notesMasterIdLst>
  <p:handoutMasterIdLst>
    <p:handoutMasterId r:id="rId184"/>
  </p:handoutMasterIdLst>
  <p:sldIdLst>
    <p:sldId id="303" r:id="rId6"/>
    <p:sldId id="326" r:id="rId7"/>
    <p:sldId id="1042" r:id="rId8"/>
    <p:sldId id="327" r:id="rId9"/>
    <p:sldId id="1009" r:id="rId10"/>
    <p:sldId id="328" r:id="rId11"/>
    <p:sldId id="1008" r:id="rId12"/>
    <p:sldId id="332" r:id="rId13"/>
    <p:sldId id="355" r:id="rId14"/>
    <p:sldId id="362" r:id="rId15"/>
    <p:sldId id="364" r:id="rId16"/>
    <p:sldId id="365" r:id="rId17"/>
    <p:sldId id="366" r:id="rId18"/>
    <p:sldId id="1002" r:id="rId19"/>
    <p:sldId id="367" r:id="rId20"/>
    <p:sldId id="331" r:id="rId21"/>
    <p:sldId id="1010" r:id="rId22"/>
    <p:sldId id="1012" r:id="rId23"/>
    <p:sldId id="992" r:id="rId24"/>
    <p:sldId id="350" r:id="rId25"/>
    <p:sldId id="996" r:id="rId26"/>
    <p:sldId id="352" r:id="rId27"/>
    <p:sldId id="999" r:id="rId28"/>
    <p:sldId id="1030" r:id="rId29"/>
    <p:sldId id="998" r:id="rId30"/>
    <p:sldId id="997" r:id="rId31"/>
    <p:sldId id="1000" r:id="rId32"/>
    <p:sldId id="340" r:id="rId33"/>
    <p:sldId id="1047" r:id="rId34"/>
    <p:sldId id="967" r:id="rId35"/>
    <p:sldId id="968" r:id="rId36"/>
    <p:sldId id="969" r:id="rId37"/>
    <p:sldId id="369" r:id="rId38"/>
    <p:sldId id="341" r:id="rId39"/>
    <p:sldId id="342" r:id="rId40"/>
    <p:sldId id="343" r:id="rId41"/>
    <p:sldId id="344" r:id="rId42"/>
    <p:sldId id="345" r:id="rId43"/>
    <p:sldId id="346" r:id="rId44"/>
    <p:sldId id="338" r:id="rId45"/>
    <p:sldId id="339" r:id="rId46"/>
    <p:sldId id="357" r:id="rId47"/>
    <p:sldId id="347" r:id="rId48"/>
    <p:sldId id="348" r:id="rId49"/>
    <p:sldId id="978" r:id="rId50"/>
    <p:sldId id="354" r:id="rId51"/>
    <p:sldId id="980" r:id="rId52"/>
    <p:sldId id="979" r:id="rId53"/>
    <p:sldId id="370" r:id="rId54"/>
    <p:sldId id="963" r:id="rId55"/>
    <p:sldId id="962" r:id="rId56"/>
    <p:sldId id="1048" r:id="rId57"/>
    <p:sldId id="1049" r:id="rId58"/>
    <p:sldId id="1050" r:id="rId59"/>
    <p:sldId id="353" r:id="rId60"/>
    <p:sldId id="1051" r:id="rId61"/>
    <p:sldId id="1054" r:id="rId62"/>
    <p:sldId id="1055" r:id="rId63"/>
    <p:sldId id="1053" r:id="rId64"/>
    <p:sldId id="1056" r:id="rId65"/>
    <p:sldId id="358" r:id="rId66"/>
    <p:sldId id="359" r:id="rId67"/>
    <p:sldId id="371" r:id="rId68"/>
    <p:sldId id="374" r:id="rId69"/>
    <p:sldId id="372" r:id="rId70"/>
    <p:sldId id="375" r:id="rId71"/>
    <p:sldId id="373" r:id="rId72"/>
    <p:sldId id="376" r:id="rId73"/>
    <p:sldId id="1011" r:id="rId74"/>
    <p:sldId id="333" r:id="rId75"/>
    <p:sldId id="1014" r:id="rId76"/>
    <p:sldId id="349" r:id="rId77"/>
    <p:sldId id="337" r:id="rId78"/>
    <p:sldId id="334" r:id="rId79"/>
    <p:sldId id="335" r:id="rId80"/>
    <p:sldId id="330" r:id="rId81"/>
    <p:sldId id="336" r:id="rId82"/>
    <p:sldId id="984" r:id="rId83"/>
    <p:sldId id="986" r:id="rId84"/>
    <p:sldId id="1057" r:id="rId85"/>
    <p:sldId id="1058" r:id="rId86"/>
    <p:sldId id="1059" r:id="rId87"/>
    <p:sldId id="985" r:id="rId88"/>
    <p:sldId id="983" r:id="rId89"/>
    <p:sldId id="368" r:id="rId90"/>
    <p:sldId id="1015" r:id="rId91"/>
    <p:sldId id="1018" r:id="rId92"/>
    <p:sldId id="1020" r:id="rId93"/>
    <p:sldId id="1021" r:id="rId94"/>
    <p:sldId id="1024" r:id="rId95"/>
    <p:sldId id="1025" r:id="rId96"/>
    <p:sldId id="1019" r:id="rId97"/>
    <p:sldId id="1022" r:id="rId98"/>
    <p:sldId id="1026" r:id="rId99"/>
    <p:sldId id="1027" r:id="rId100"/>
    <p:sldId id="1023" r:id="rId101"/>
    <p:sldId id="971" r:id="rId102"/>
    <p:sldId id="972" r:id="rId103"/>
    <p:sldId id="977" r:id="rId104"/>
    <p:sldId id="973" r:id="rId105"/>
    <p:sldId id="974" r:id="rId106"/>
    <p:sldId id="975" r:id="rId107"/>
    <p:sldId id="976" r:id="rId108"/>
    <p:sldId id="1001" r:id="rId109"/>
    <p:sldId id="987" r:id="rId110"/>
    <p:sldId id="990" r:id="rId111"/>
    <p:sldId id="991" r:id="rId112"/>
    <p:sldId id="988" r:id="rId113"/>
    <p:sldId id="989" r:id="rId114"/>
    <p:sldId id="1037" r:id="rId115"/>
    <p:sldId id="1038" r:id="rId116"/>
    <p:sldId id="1040" r:id="rId117"/>
    <p:sldId id="1065" r:id="rId118"/>
    <p:sldId id="1069" r:id="rId119"/>
    <p:sldId id="1066" r:id="rId120"/>
    <p:sldId id="1063" r:id="rId121"/>
    <p:sldId id="1068" r:id="rId122"/>
    <p:sldId id="257" r:id="rId123"/>
    <p:sldId id="1074" r:id="rId124"/>
    <p:sldId id="1070" r:id="rId125"/>
    <p:sldId id="1076" r:id="rId126"/>
    <p:sldId id="1077" r:id="rId127"/>
    <p:sldId id="1078" r:id="rId128"/>
    <p:sldId id="1079" r:id="rId129"/>
    <p:sldId id="1075" r:id="rId130"/>
    <p:sldId id="1080" r:id="rId131"/>
    <p:sldId id="1083" r:id="rId132"/>
    <p:sldId id="1084" r:id="rId133"/>
    <p:sldId id="1067" r:id="rId134"/>
    <p:sldId id="1073" r:id="rId135"/>
    <p:sldId id="1071" r:id="rId136"/>
    <p:sldId id="1033" r:id="rId137"/>
    <p:sldId id="1034" r:id="rId138"/>
    <p:sldId id="1082" r:id="rId139"/>
    <p:sldId id="1081" r:id="rId140"/>
    <p:sldId id="1715" r:id="rId141"/>
    <p:sldId id="1716" r:id="rId142"/>
    <p:sldId id="993" r:id="rId143"/>
    <p:sldId id="286" r:id="rId144"/>
    <p:sldId id="1086" r:id="rId145"/>
    <p:sldId id="1683" r:id="rId146"/>
    <p:sldId id="1651" r:id="rId147"/>
    <p:sldId id="1652" r:id="rId148"/>
    <p:sldId id="1684" r:id="rId149"/>
    <p:sldId id="1685" r:id="rId150"/>
    <p:sldId id="1686" r:id="rId151"/>
    <p:sldId id="1687" r:id="rId152"/>
    <p:sldId id="1688" r:id="rId153"/>
    <p:sldId id="1689" r:id="rId154"/>
    <p:sldId id="1690" r:id="rId155"/>
    <p:sldId id="1691" r:id="rId156"/>
    <p:sldId id="1662" r:id="rId157"/>
    <p:sldId id="1692" r:id="rId158"/>
    <p:sldId id="1693" r:id="rId159"/>
    <p:sldId id="1694" r:id="rId160"/>
    <p:sldId id="1695" r:id="rId161"/>
    <p:sldId id="1696" r:id="rId162"/>
    <p:sldId id="1697" r:id="rId163"/>
    <p:sldId id="1698" r:id="rId164"/>
    <p:sldId id="1699" r:id="rId165"/>
    <p:sldId id="1700" r:id="rId166"/>
    <p:sldId id="1701" r:id="rId167"/>
    <p:sldId id="1702" r:id="rId168"/>
    <p:sldId id="1703" r:id="rId169"/>
    <p:sldId id="1704" r:id="rId170"/>
    <p:sldId id="1653" r:id="rId171"/>
    <p:sldId id="1705" r:id="rId172"/>
    <p:sldId id="1707" r:id="rId173"/>
    <p:sldId id="1708" r:id="rId174"/>
    <p:sldId id="1660" r:id="rId175"/>
    <p:sldId id="1675" r:id="rId176"/>
    <p:sldId id="1709" r:id="rId177"/>
    <p:sldId id="1710" r:id="rId178"/>
    <p:sldId id="1711" r:id="rId179"/>
    <p:sldId id="1712" r:id="rId180"/>
    <p:sldId id="935" r:id="rId181"/>
    <p:sldId id="1676" r:id="rId182"/>
  </p:sldIdLst>
  <p:sldSz cx="9144000" cy="6858000" type="screen4x3"/>
  <p:notesSz cx="6997700" cy="9271000"/>
  <p:defaultTextStyle>
    <a:defPPr>
      <a:defRPr lang="en-US"/>
    </a:defPPr>
    <a:lvl1pPr algn="l" defTabSz="457200" rtl="0" fontAlgn="base">
      <a:spcBef>
        <a:spcPct val="0"/>
      </a:spcBef>
      <a:spcAft>
        <a:spcPct val="0"/>
      </a:spcAft>
      <a:defRPr kern="1200">
        <a:solidFill>
          <a:schemeClr val="tx1"/>
        </a:solidFill>
        <a:latin typeface="Arial" pitchFamily="34"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pitchFamily="34"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pitchFamily="34"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pitchFamily="34"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pitchFamily="34" charset="0"/>
        <a:ea typeface="ヒラギノ角ゴ Pro W3"/>
        <a:cs typeface="ヒラギノ角ゴ Pro W3"/>
      </a:defRPr>
    </a:lvl5pPr>
    <a:lvl6pPr marL="2286000" algn="l" defTabSz="914400" rtl="0" eaLnBrk="1" latinLnBrk="0" hangingPunct="1">
      <a:defRPr kern="1200">
        <a:solidFill>
          <a:schemeClr val="tx1"/>
        </a:solidFill>
        <a:latin typeface="Arial" pitchFamily="34" charset="0"/>
        <a:ea typeface="ヒラギノ角ゴ Pro W3"/>
        <a:cs typeface="ヒラギノ角ゴ Pro W3"/>
      </a:defRPr>
    </a:lvl6pPr>
    <a:lvl7pPr marL="2743200" algn="l" defTabSz="914400" rtl="0" eaLnBrk="1" latinLnBrk="0" hangingPunct="1">
      <a:defRPr kern="1200">
        <a:solidFill>
          <a:schemeClr val="tx1"/>
        </a:solidFill>
        <a:latin typeface="Arial" pitchFamily="34" charset="0"/>
        <a:ea typeface="ヒラギノ角ゴ Pro W3"/>
        <a:cs typeface="ヒラギノ角ゴ Pro W3"/>
      </a:defRPr>
    </a:lvl7pPr>
    <a:lvl8pPr marL="3200400" algn="l" defTabSz="914400" rtl="0" eaLnBrk="1" latinLnBrk="0" hangingPunct="1">
      <a:defRPr kern="1200">
        <a:solidFill>
          <a:schemeClr val="tx1"/>
        </a:solidFill>
        <a:latin typeface="Arial" pitchFamily="34" charset="0"/>
        <a:ea typeface="ヒラギノ角ゴ Pro W3"/>
        <a:cs typeface="ヒラギノ角ゴ Pro W3"/>
      </a:defRPr>
    </a:lvl8pPr>
    <a:lvl9pPr marL="3657600" algn="l" defTabSz="914400" rtl="0" eaLnBrk="1" latinLnBrk="0" hangingPunct="1">
      <a:defRPr kern="1200">
        <a:solidFill>
          <a:schemeClr val="tx1"/>
        </a:solidFill>
        <a:latin typeface="Arial" pitchFamily="34" charset="0"/>
        <a:ea typeface="ヒラギノ角ゴ Pro W3"/>
        <a:cs typeface="ヒラギノ角ゴ Pro W3"/>
      </a:defRPr>
    </a:lvl9pPr>
  </p:defaultTextStyle>
  <p:extLst>
    <p:ext uri="{EFAFB233-063F-42B5-8137-9DF3F51BA10A}">
      <p15:sldGuideLst xmlns:p15="http://schemas.microsoft.com/office/powerpoint/2012/main">
        <p15:guide id="1" orient="horz" pos="3552" userDrawn="1">
          <p15:clr>
            <a:srgbClr val="A4A3A4"/>
          </p15:clr>
        </p15:guide>
        <p15:guide id="2" pos="2880">
          <p15:clr>
            <a:srgbClr val="A4A3A4"/>
          </p15:clr>
        </p15:guide>
      </p15:sldGuideLst>
    </p:ext>
    <p:ext uri="{2D200454-40CA-4A62-9FC3-DE9A4176ACB9}">
      <p15:notesGuideLst xmlns:p15="http://schemas.microsoft.com/office/powerpoint/2012/main">
        <p15:guide id="1" orient="horz" pos="2919" userDrawn="1">
          <p15:clr>
            <a:srgbClr val="A4A3A4"/>
          </p15:clr>
        </p15:guide>
        <p15:guide id="2" pos="22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udner, Tamas" initials="BT" lastIdx="1" clrIdx="0">
    <p:extLst>
      <p:ext uri="{19B8F6BF-5375-455C-9EA6-DF929625EA0E}">
        <p15:presenceInfo xmlns:p15="http://schemas.microsoft.com/office/powerpoint/2012/main" userId="S-1-5-21-2139319003-1153703952-439713625-3218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a:srgbClr val="000099"/>
    <a:srgbClr val="FFCCFF"/>
    <a:srgbClr val="FF99CC"/>
    <a:srgbClr val="CCCCFF"/>
    <a:srgbClr val="FF3E34"/>
    <a:srgbClr val="000066"/>
    <a:srgbClr val="0000FF"/>
    <a:srgbClr val="00FF00"/>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62" autoAdjust="0"/>
    <p:restoredTop sz="82878" autoAdjust="0"/>
  </p:normalViewPr>
  <p:slideViewPr>
    <p:cSldViewPr snapToObjects="1">
      <p:cViewPr varScale="1">
        <p:scale>
          <a:sx n="62" d="100"/>
          <a:sy n="62" d="100"/>
        </p:scale>
        <p:origin x="34" y="221"/>
      </p:cViewPr>
      <p:guideLst>
        <p:guide orient="horz" pos="3552"/>
        <p:guide pos="2880"/>
      </p:guideLst>
    </p:cSldViewPr>
  </p:slideViewPr>
  <p:outlineViewPr>
    <p:cViewPr>
      <p:scale>
        <a:sx n="33" d="100"/>
        <a:sy n="33" d="100"/>
      </p:scale>
      <p:origin x="0" y="-12384"/>
    </p:cViewPr>
  </p:outlineViewPr>
  <p:notesTextViewPr>
    <p:cViewPr>
      <p:scale>
        <a:sx n="100" d="100"/>
        <a:sy n="100" d="100"/>
      </p:scale>
      <p:origin x="0" y="0"/>
    </p:cViewPr>
  </p:notesTextViewPr>
  <p:sorterViewPr>
    <p:cViewPr>
      <p:scale>
        <a:sx n="100" d="100"/>
        <a:sy n="100" d="100"/>
      </p:scale>
      <p:origin x="0" y="-10308"/>
    </p:cViewPr>
  </p:sorterViewPr>
  <p:notesViewPr>
    <p:cSldViewPr snapToObjects="1">
      <p:cViewPr varScale="1">
        <p:scale>
          <a:sx n="87" d="100"/>
          <a:sy n="87" d="100"/>
        </p:scale>
        <p:origin x="3804" y="90"/>
      </p:cViewPr>
      <p:guideLst>
        <p:guide orient="horz" pos="2919"/>
        <p:guide pos="2204"/>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slide" Target="slides/slide154.xml"/><Relationship Id="rId170" Type="http://schemas.openxmlformats.org/officeDocument/2006/relationships/slide" Target="slides/slide165.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2.xml"/><Relationship Id="rId95" Type="http://schemas.openxmlformats.org/officeDocument/2006/relationships/slide" Target="slides/slide90.xml"/><Relationship Id="rId160" Type="http://schemas.openxmlformats.org/officeDocument/2006/relationships/slide" Target="slides/slide155.xml"/><Relationship Id="rId181" Type="http://schemas.openxmlformats.org/officeDocument/2006/relationships/slide" Target="slides/slide176.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5" Type="http://schemas.openxmlformats.org/officeDocument/2006/relationships/slide" Target="slides/slide80.xml"/><Relationship Id="rId150" Type="http://schemas.openxmlformats.org/officeDocument/2006/relationships/slide" Target="slides/slide145.xml"/><Relationship Id="rId171" Type="http://schemas.openxmlformats.org/officeDocument/2006/relationships/slide" Target="slides/slide166.xml"/><Relationship Id="rId12" Type="http://schemas.openxmlformats.org/officeDocument/2006/relationships/slide" Target="slides/slide7.xml"/><Relationship Id="rId33" Type="http://schemas.openxmlformats.org/officeDocument/2006/relationships/slide" Target="slides/slide28.xml"/><Relationship Id="rId108" Type="http://schemas.openxmlformats.org/officeDocument/2006/relationships/slide" Target="slides/slide103.xml"/><Relationship Id="rId129" Type="http://schemas.openxmlformats.org/officeDocument/2006/relationships/slide" Target="slides/slide124.xml"/><Relationship Id="rId54" Type="http://schemas.openxmlformats.org/officeDocument/2006/relationships/slide" Target="slides/slide49.xml"/><Relationship Id="rId75" Type="http://schemas.openxmlformats.org/officeDocument/2006/relationships/slide" Target="slides/slide70.xml"/><Relationship Id="rId96" Type="http://schemas.openxmlformats.org/officeDocument/2006/relationships/slide" Target="slides/slide91.xml"/><Relationship Id="rId140" Type="http://schemas.openxmlformats.org/officeDocument/2006/relationships/slide" Target="slides/slide135.xml"/><Relationship Id="rId161" Type="http://schemas.openxmlformats.org/officeDocument/2006/relationships/slide" Target="slides/slide156.xml"/><Relationship Id="rId182" Type="http://schemas.openxmlformats.org/officeDocument/2006/relationships/slide" Target="slides/slide177.xml"/><Relationship Id="rId6" Type="http://schemas.openxmlformats.org/officeDocument/2006/relationships/slide" Target="slides/slide1.xml"/><Relationship Id="rId23" Type="http://schemas.openxmlformats.org/officeDocument/2006/relationships/slide" Target="slides/slide18.xml"/><Relationship Id="rId119" Type="http://schemas.openxmlformats.org/officeDocument/2006/relationships/slide" Target="slides/slide114.xml"/><Relationship Id="rId44" Type="http://schemas.openxmlformats.org/officeDocument/2006/relationships/slide" Target="slides/slide39.xml"/><Relationship Id="rId65" Type="http://schemas.openxmlformats.org/officeDocument/2006/relationships/slide" Target="slides/slide60.xml"/><Relationship Id="rId86" Type="http://schemas.openxmlformats.org/officeDocument/2006/relationships/slide" Target="slides/slide81.xml"/><Relationship Id="rId130" Type="http://schemas.openxmlformats.org/officeDocument/2006/relationships/slide" Target="slides/slide125.xml"/><Relationship Id="rId151" Type="http://schemas.openxmlformats.org/officeDocument/2006/relationships/slide" Target="slides/slide146.xml"/><Relationship Id="rId172" Type="http://schemas.openxmlformats.org/officeDocument/2006/relationships/slide" Target="slides/slide167.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167" Type="http://schemas.openxmlformats.org/officeDocument/2006/relationships/slide" Target="slides/slide162.xml"/><Relationship Id="rId188"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162" Type="http://schemas.openxmlformats.org/officeDocument/2006/relationships/slide" Target="slides/slide157.xml"/><Relationship Id="rId183"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slide" Target="slides/slide152.xml"/><Relationship Id="rId178" Type="http://schemas.openxmlformats.org/officeDocument/2006/relationships/slide" Target="slides/slide173.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73" Type="http://schemas.openxmlformats.org/officeDocument/2006/relationships/slide" Target="slides/slide168.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slide" Target="slides/slide163.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184" Type="http://schemas.openxmlformats.org/officeDocument/2006/relationships/handoutMaster" Target="handoutMasters/handoutMaster1.xml"/><Relationship Id="rId189" Type="http://schemas.openxmlformats.org/officeDocument/2006/relationships/tableStyles" Target="tableStyles.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slide" Target="slides/slide169.xml"/><Relationship Id="rId179" Type="http://schemas.openxmlformats.org/officeDocument/2006/relationships/slide" Target="slides/slide174.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slide" Target="slides/slide159.xml"/><Relationship Id="rId169" Type="http://schemas.openxmlformats.org/officeDocument/2006/relationships/slide" Target="slides/slide164.xml"/><Relationship Id="rId18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80" Type="http://schemas.openxmlformats.org/officeDocument/2006/relationships/slide" Target="slides/slide175.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slide" Target="slides/slide170.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slide" Target="slides/slide160.xml"/><Relationship Id="rId186" Type="http://schemas.openxmlformats.org/officeDocument/2006/relationships/presProps" Target="presProps.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 Id="rId176" Type="http://schemas.openxmlformats.org/officeDocument/2006/relationships/slide" Target="slides/slide171.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 Id="rId70" Type="http://schemas.openxmlformats.org/officeDocument/2006/relationships/slide" Target="slides/slide65.xml"/><Relationship Id="rId91" Type="http://schemas.openxmlformats.org/officeDocument/2006/relationships/slide" Target="slides/slide86.xml"/><Relationship Id="rId145" Type="http://schemas.openxmlformats.org/officeDocument/2006/relationships/slide" Target="slides/slide140.xml"/><Relationship Id="rId166" Type="http://schemas.openxmlformats.org/officeDocument/2006/relationships/slide" Target="slides/slide161.xml"/><Relationship Id="rId187" Type="http://schemas.openxmlformats.org/officeDocument/2006/relationships/viewProps" Target="viewProps.xml"/><Relationship Id="rId1" Type="http://schemas.openxmlformats.org/officeDocument/2006/relationships/customXml" Target="../customXml/item1.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60" Type="http://schemas.openxmlformats.org/officeDocument/2006/relationships/slide" Target="slides/slide55.xml"/><Relationship Id="rId81" Type="http://schemas.openxmlformats.org/officeDocument/2006/relationships/slide" Target="slides/slide76.xml"/><Relationship Id="rId135" Type="http://schemas.openxmlformats.org/officeDocument/2006/relationships/slide" Target="slides/slide130.xml"/><Relationship Id="rId156" Type="http://schemas.openxmlformats.org/officeDocument/2006/relationships/slide" Target="slides/slide151.xml"/><Relationship Id="rId177" Type="http://schemas.openxmlformats.org/officeDocument/2006/relationships/slide" Target="slides/slide17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257101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337" cy="463471"/>
          </a:xfrm>
          <a:prstGeom prst="rect">
            <a:avLst/>
          </a:prstGeom>
        </p:spPr>
        <p:txBody>
          <a:bodyPr vert="horz" wrap="square" lIns="92400" tIns="46200" rIns="92400" bIns="46200" numCol="1" anchor="t" anchorCtr="0" compatLnSpc="1">
            <a:prstTxWarp prst="textNoShape">
              <a:avLst/>
            </a:prstTxWarp>
          </a:bodyPr>
          <a:lstStyle>
            <a:lvl1pPr>
              <a:defRPr sz="1200">
                <a:latin typeface="Calibri" pitchFamily="49" charset="0"/>
                <a:ea typeface="ヒラギノ角ゴ Pro W3" pitchFamily="49" charset="-128"/>
                <a:cs typeface="ヒラギノ角ゴ Pro W3" pitchFamily="49" charset="-128"/>
              </a:defRPr>
            </a:lvl1pPr>
          </a:lstStyle>
          <a:p>
            <a:pPr>
              <a:defRPr/>
            </a:pPr>
            <a:endParaRPr lang="en-US"/>
          </a:p>
        </p:txBody>
      </p:sp>
      <p:sp>
        <p:nvSpPr>
          <p:cNvPr id="3" name="Date Placeholder 2"/>
          <p:cNvSpPr>
            <a:spLocks noGrp="1"/>
          </p:cNvSpPr>
          <p:nvPr>
            <p:ph type="dt" idx="1"/>
          </p:nvPr>
        </p:nvSpPr>
        <p:spPr>
          <a:xfrm>
            <a:off x="3963744" y="0"/>
            <a:ext cx="3032337" cy="463471"/>
          </a:xfrm>
          <a:prstGeom prst="rect">
            <a:avLst/>
          </a:prstGeom>
        </p:spPr>
        <p:txBody>
          <a:bodyPr vert="horz" wrap="square" lIns="92400" tIns="46200" rIns="92400" bIns="46200" numCol="1" anchor="t" anchorCtr="0" compatLnSpc="1">
            <a:prstTxWarp prst="textNoShape">
              <a:avLst/>
            </a:prstTxWarp>
          </a:bodyPr>
          <a:lstStyle>
            <a:lvl1pPr algn="r">
              <a:defRPr sz="1200" smtClean="0">
                <a:latin typeface="Calibri" pitchFamily="34" charset="0"/>
                <a:ea typeface="ヒラギノ角ゴ Pro W3" pitchFamily="-112" charset="-128"/>
                <a:cs typeface="+mn-cs"/>
              </a:defRPr>
            </a:lvl1pPr>
          </a:lstStyle>
          <a:p>
            <a:pPr>
              <a:defRPr/>
            </a:pPr>
            <a:fld id="{58165478-8271-4537-9DBA-6DB278E2C8C0}" type="datetime1">
              <a:rPr lang="en-US"/>
              <a:pPr>
                <a:defRPr/>
              </a:pPr>
              <a:t>2/2/2025</a:t>
            </a:fld>
            <a:endParaRPr lang="en-US"/>
          </a:p>
        </p:txBody>
      </p:sp>
      <p:sp>
        <p:nvSpPr>
          <p:cNvPr id="4" name="Slide Image Placeholder 3"/>
          <p:cNvSpPr>
            <a:spLocks noGrp="1" noRot="1" noChangeAspect="1"/>
          </p:cNvSpPr>
          <p:nvPr>
            <p:ph type="sldImg" idx="2"/>
          </p:nvPr>
        </p:nvSpPr>
        <p:spPr>
          <a:xfrm>
            <a:off x="1181100" y="695325"/>
            <a:ext cx="4635500" cy="3476625"/>
          </a:xfrm>
          <a:prstGeom prst="rect">
            <a:avLst/>
          </a:prstGeom>
          <a:noFill/>
          <a:ln w="12700">
            <a:solidFill>
              <a:prstClr val="black"/>
            </a:solidFill>
          </a:ln>
        </p:spPr>
        <p:txBody>
          <a:bodyPr vert="horz" wrap="square" lIns="92400" tIns="46200" rIns="92400" bIns="46200"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a:xfrm>
            <a:off x="699770" y="4403765"/>
            <a:ext cx="5598160" cy="4171233"/>
          </a:xfrm>
          <a:prstGeom prst="rect">
            <a:avLst/>
          </a:prstGeom>
        </p:spPr>
        <p:txBody>
          <a:bodyPr vert="horz" wrap="square" lIns="92400" tIns="46200" rIns="92400" bIns="46200" numCol="1" anchor="t" anchorCtr="0" compatLnSpc="1">
            <a:prstTxWarp prst="textNoShape">
              <a:avLst/>
            </a:prstTxWarp>
            <a:normAutofit/>
          </a:bodyPr>
          <a:lstStyle/>
          <a:p>
            <a:pPr lvl="0"/>
            <a:r>
              <a:rPr lang="en-US" noProof="0"/>
              <a:t>Click to edit Master text styles</a:t>
            </a:r>
          </a:p>
          <a:p>
            <a:pPr lvl="0"/>
            <a:r>
              <a:rPr lang="en-US" noProof="0"/>
              <a:t>Second level</a:t>
            </a:r>
          </a:p>
          <a:p>
            <a:pPr lvl="0"/>
            <a:r>
              <a:rPr lang="en-US" noProof="0"/>
              <a:t>Third level</a:t>
            </a:r>
          </a:p>
          <a:p>
            <a:pPr lvl="0"/>
            <a:r>
              <a:rPr lang="en-US" noProof="0"/>
              <a:t>Fourth level</a:t>
            </a:r>
          </a:p>
          <a:p>
            <a:pPr lvl="0"/>
            <a:r>
              <a:rPr lang="en-US" noProof="0"/>
              <a:t>Fifth level</a:t>
            </a:r>
          </a:p>
        </p:txBody>
      </p:sp>
      <p:sp>
        <p:nvSpPr>
          <p:cNvPr id="6" name="Footer Placeholder 5"/>
          <p:cNvSpPr>
            <a:spLocks noGrp="1"/>
          </p:cNvSpPr>
          <p:nvPr>
            <p:ph type="ftr" sz="quarter" idx="4"/>
          </p:nvPr>
        </p:nvSpPr>
        <p:spPr>
          <a:xfrm>
            <a:off x="0" y="8805937"/>
            <a:ext cx="3032337" cy="463470"/>
          </a:xfrm>
          <a:prstGeom prst="rect">
            <a:avLst/>
          </a:prstGeom>
        </p:spPr>
        <p:txBody>
          <a:bodyPr vert="horz" wrap="square" lIns="92400" tIns="46200" rIns="92400" bIns="46200" numCol="1" anchor="b" anchorCtr="0" compatLnSpc="1">
            <a:prstTxWarp prst="textNoShape">
              <a:avLst/>
            </a:prstTxWarp>
          </a:bodyPr>
          <a:lstStyle>
            <a:lvl1pPr>
              <a:defRPr sz="1200">
                <a:latin typeface="Calibri" pitchFamily="49" charset="0"/>
                <a:ea typeface="ヒラギノ角ゴ Pro W3" pitchFamily="49" charset="-128"/>
                <a:cs typeface="ヒラギノ角ゴ Pro W3" pitchFamily="49" charset="-128"/>
              </a:defRPr>
            </a:lvl1pPr>
          </a:lstStyle>
          <a:p>
            <a:pPr>
              <a:defRPr/>
            </a:pPr>
            <a:endParaRPr lang="en-US"/>
          </a:p>
        </p:txBody>
      </p:sp>
      <p:sp>
        <p:nvSpPr>
          <p:cNvPr id="7" name="Slide Number Placeholder 6"/>
          <p:cNvSpPr>
            <a:spLocks noGrp="1"/>
          </p:cNvSpPr>
          <p:nvPr>
            <p:ph type="sldNum" sz="quarter" idx="5"/>
          </p:nvPr>
        </p:nvSpPr>
        <p:spPr>
          <a:xfrm>
            <a:off x="3963744" y="8805937"/>
            <a:ext cx="3032337" cy="463470"/>
          </a:xfrm>
          <a:prstGeom prst="rect">
            <a:avLst/>
          </a:prstGeom>
        </p:spPr>
        <p:txBody>
          <a:bodyPr vert="horz" wrap="square" lIns="92400" tIns="46200" rIns="92400" bIns="46200" numCol="1" anchor="b" anchorCtr="0" compatLnSpc="1">
            <a:prstTxWarp prst="textNoShape">
              <a:avLst/>
            </a:prstTxWarp>
          </a:bodyPr>
          <a:lstStyle>
            <a:lvl1pPr algn="r">
              <a:defRPr sz="1200" smtClean="0">
                <a:latin typeface="Calibri" pitchFamily="34" charset="0"/>
                <a:ea typeface="ヒラギノ角ゴ Pro W3" pitchFamily="-112" charset="-128"/>
                <a:cs typeface="+mn-cs"/>
              </a:defRPr>
            </a:lvl1pPr>
          </a:lstStyle>
          <a:p>
            <a:pPr>
              <a:defRPr/>
            </a:pPr>
            <a:fld id="{74EB2CD8-9047-43A5-BEAD-229CAC8CFCAA}" type="slidenum">
              <a:rPr lang="en-US"/>
              <a:pPr>
                <a:defRPr/>
              </a:pPr>
              <a:t>‹#›</a:t>
            </a:fld>
            <a:endParaRPr lang="en-US"/>
          </a:p>
        </p:txBody>
      </p:sp>
    </p:spTree>
    <p:extLst>
      <p:ext uri="{BB962C8B-B14F-4D97-AF65-F5344CB8AC3E}">
        <p14:creationId xmlns:p14="http://schemas.microsoft.com/office/powerpoint/2010/main" val="4104131628"/>
      </p:ext>
    </p:extLst>
  </p:cSld>
  <p:clrMap bg1="lt1" tx1="dk1" bg2="lt2" tx2="dk2" accent1="accent1" accent2="accent2" accent3="accent3" accent4="accent4" accent5="accent5" accent6="accent6" hlink="hlink" folHlink="folHlink"/>
  <p:hf sldNum="0"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pitchFamily="-65" charset="-128"/>
        <a:cs typeface="ヒラギノ角ゴ Pro W3" pitchFamily="-65" charset="-128"/>
      </a:defRPr>
    </a:lvl1pPr>
    <a:lvl2pPr marL="742950" indent="-285750" algn="l" defTabSz="457200" rtl="0" eaLnBrk="0" fontAlgn="base" hangingPunct="0">
      <a:spcBef>
        <a:spcPct val="30000"/>
      </a:spcBef>
      <a:spcAft>
        <a:spcPct val="0"/>
      </a:spcAft>
      <a:defRPr sz="1200" kern="1200">
        <a:solidFill>
          <a:schemeClr val="tx1"/>
        </a:solidFill>
        <a:latin typeface="+mn-lt"/>
        <a:ea typeface="ヒラギノ角ゴ Pro W3" pitchFamily="-65" charset="-128"/>
        <a:cs typeface="ヒラギノ角ゴ Pro W3"/>
      </a:defRPr>
    </a:lvl2pPr>
    <a:lvl3pPr marL="1143000" indent="-228600"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pitchFamily="-65" charset="-128"/>
      </a:defRPr>
    </a:lvl3pPr>
    <a:lvl4pPr marL="1600200" indent="-228600"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a:defRPr>
    </a:lvl4pPr>
    <a:lvl5pPr marL="2057400" indent="-228600"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050"/>
          <p:cNvSpPr>
            <a:spLocks noGrp="1" noRot="1" noChangeAspect="1" noTextEdit="1"/>
          </p:cNvSpPr>
          <p:nvPr>
            <p:ph type="sldImg"/>
          </p:nvPr>
        </p:nvSpPr>
        <p:spPr bwMode="auto">
          <a:noFill/>
          <a:ln>
            <a:solidFill>
              <a:srgbClr val="000000"/>
            </a:solidFill>
            <a:miter lim="800000"/>
            <a:headEnd/>
            <a:tailEnd/>
          </a:ln>
        </p:spPr>
      </p:sp>
      <p:sp>
        <p:nvSpPr>
          <p:cNvPr id="14339" name="Rectangle 2051"/>
          <p:cNvSpPr>
            <a:spLocks noGrp="1"/>
          </p:cNvSpPr>
          <p:nvPr>
            <p:ph type="body" idx="1"/>
          </p:nvPr>
        </p:nvSpPr>
        <p:spPr bwMode="auto">
          <a:noFill/>
        </p:spPr>
        <p:txBody>
          <a:bodyPr/>
          <a:lstStyle/>
          <a:p>
            <a:r>
              <a:rPr lang="en-US" altLang="zh-CN" dirty="0">
                <a:ea typeface="ヒラギノ角ゴ Pro W3"/>
                <a:cs typeface="ヒラギノ角ゴ Pro W3"/>
              </a:rPr>
              <a:t>Thanks for the nice introduction. Anna. I can see my advisor is in the audience, and our group members, and my wife. That's a surprise. I didn't expect her to attend considering the time difference. My wife is a microbiologist. </a:t>
            </a:r>
            <a:r>
              <a:rPr lang="en-US" altLang="zh-CN" sz="1800" kern="100" dirty="0">
                <a:solidFill>
                  <a:srgbClr val="000000"/>
                </a:solidFill>
                <a:effectLst/>
                <a:latin typeface="Times New Roman" panose="02020603050405020304" pitchFamily="18" charset="0"/>
                <a:ea typeface="宋体" panose="02010600030101010101" pitchFamily="2" charset="-122"/>
              </a:rPr>
              <a:t>Hope you find this seminar not boring.</a:t>
            </a:r>
            <a:r>
              <a:rPr lang="en-US" altLang="zh-CN" dirty="0">
                <a:ea typeface="ヒラギノ角ゴ Pro W3"/>
                <a:cs typeface="ヒラギノ角ゴ Pro W3"/>
              </a:rPr>
              <a:t> Good afternoon everyone, it's great to be here with you today. I'm going to talk about a recent work done by our group.</a:t>
            </a:r>
            <a:endParaRPr lang="en-US" dirty="0">
              <a:ea typeface="ヒラギノ角ゴ Pro W3"/>
              <a:cs typeface="ヒラギノ角ゴ Pro W3"/>
            </a:endParaRPr>
          </a:p>
        </p:txBody>
      </p:sp>
    </p:spTree>
    <p:extLst>
      <p:ext uri="{BB962C8B-B14F-4D97-AF65-F5344CB8AC3E}">
        <p14:creationId xmlns:p14="http://schemas.microsoft.com/office/powerpoint/2010/main" val="310768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The β decay of 25Si has been one of the most studied cases. It has been measured by scientists in North America, Europe, and Asia</a:t>
            </a:r>
            <a:endParaRPr lang="zh-CN" altLang="en-US" dirty="0"/>
          </a:p>
        </p:txBody>
      </p:sp>
    </p:spTree>
    <p:extLst>
      <p:ext uri="{BB962C8B-B14F-4D97-AF65-F5344CB8AC3E}">
        <p14:creationId xmlns:p14="http://schemas.microsoft.com/office/powerpoint/2010/main" val="128617861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sz="1800" dirty="0">
                <a:solidFill>
                  <a:srgbClr val="000000"/>
                </a:solidFill>
                <a:effectLst/>
                <a:latin typeface="Times New Roman" panose="02020603050405020304" pitchFamily="18" charset="0"/>
                <a:ea typeface="宋体" panose="02010600030101010101" pitchFamily="2" charset="-122"/>
              </a:rPr>
              <a:t>I saw some papers bragging that a nonzero </a:t>
            </a:r>
            <a:r>
              <a:rPr lang="en-US" altLang="zh-CN" sz="1800" i="1" dirty="0">
                <a:solidFill>
                  <a:srgbClr val="000000"/>
                </a:solidFill>
                <a:effectLst/>
                <a:latin typeface="Times New Roman" panose="02020603050405020304" pitchFamily="18" charset="0"/>
                <a:ea typeface="宋体" panose="02010600030101010101" pitchFamily="2" charset="-122"/>
              </a:rPr>
              <a:t>d</a:t>
            </a:r>
            <a:r>
              <a:rPr lang="en-US" altLang="zh-CN" sz="1800" dirty="0">
                <a:solidFill>
                  <a:srgbClr val="000000"/>
                </a:solidFill>
                <a:effectLst/>
                <a:latin typeface="Times New Roman" panose="02020603050405020304" pitchFamily="18" charset="0"/>
                <a:ea typeface="宋体" panose="02010600030101010101" pitchFamily="2" charset="-122"/>
              </a:rPr>
              <a:t> coefficient is a pretty big deal. Does this mean I observed a breakdown of IMME? Discussing the impact of the new </a:t>
            </a:r>
            <a:r>
              <a:rPr lang="en-US" altLang="zh-CN" sz="1800" baseline="30000" dirty="0">
                <a:solidFill>
                  <a:srgbClr val="000000"/>
                </a:solidFill>
                <a:effectLst/>
                <a:latin typeface="Times New Roman" panose="02020603050405020304" pitchFamily="18" charset="0"/>
                <a:ea typeface="宋体" panose="02010600030101010101" pitchFamily="2" charset="-122"/>
              </a:rPr>
              <a:t>27</a:t>
            </a:r>
            <a:r>
              <a:rPr lang="en-US" altLang="zh-CN" sz="1800" dirty="0">
                <a:solidFill>
                  <a:srgbClr val="000000"/>
                </a:solidFill>
                <a:effectLst/>
                <a:latin typeface="Times New Roman" panose="02020603050405020304" pitchFamily="18" charset="0"/>
                <a:ea typeface="宋体" panose="02010600030101010101" pitchFamily="2" charset="-122"/>
              </a:rPr>
              <a:t>P mass value in a nuclear structure context seems to go beyond the scope of that PLB paper.</a:t>
            </a:r>
            <a:endParaRPr lang="zh-CN" altLang="zh-CN" sz="1800" dirty="0">
              <a:effectLst/>
              <a:latin typeface="Calibri" panose="020F0502020204030204" pitchFamily="34" charset="0"/>
              <a:ea typeface="宋体" panose="02010600030101010101" pitchFamily="2" charset="-122"/>
            </a:endParaRPr>
          </a:p>
          <a:p>
            <a:endParaRPr lang="en-US" altLang="zh-CN" dirty="0"/>
          </a:p>
          <a:p>
            <a:r>
              <a:rPr lang="en-US" altLang="zh-CN" dirty="0">
                <a:solidFill>
                  <a:srgbClr val="FF0000"/>
                </a:solidFill>
              </a:rPr>
              <a:t>Isaac 27P mass and </a:t>
            </a:r>
            <a:r>
              <a:rPr lang="en-US" dirty="0">
                <a:solidFill>
                  <a:srgbClr val="FF0000"/>
                </a:solidFill>
              </a:rPr>
              <a:t>TAMU 27</a:t>
            </a:r>
            <a:r>
              <a:rPr lang="en-US" altLang="zh-CN" dirty="0">
                <a:solidFill>
                  <a:srgbClr val="FF0000"/>
                </a:solidFill>
              </a:rPr>
              <a:t>Si IAS mass </a:t>
            </a:r>
            <a:r>
              <a:rPr lang="en-US" altLang="zh-CN">
                <a:solidFill>
                  <a:srgbClr val="FF0000"/>
                </a:solidFill>
              </a:rPr>
              <a:t>can reduce d to –1.1(6)</a:t>
            </a:r>
            <a:endParaRPr lang="en-US" dirty="0">
              <a:solidFill>
                <a:srgbClr val="FF0000"/>
              </a:solidFill>
            </a:endParaRPr>
          </a:p>
          <a:p>
            <a:endParaRPr lang="zh-CN" altLang="en-US" dirty="0"/>
          </a:p>
        </p:txBody>
      </p:sp>
    </p:spTree>
    <p:extLst>
      <p:ext uri="{BB962C8B-B14F-4D97-AF65-F5344CB8AC3E}">
        <p14:creationId xmlns:p14="http://schemas.microsoft.com/office/powerpoint/2010/main" val="104668464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200" b="0" i="0" kern="1200" dirty="0">
                <a:solidFill>
                  <a:schemeClr val="tx1"/>
                </a:solidFill>
                <a:effectLst/>
                <a:latin typeface="+mn-lt"/>
                <a:ea typeface="+mn-ea"/>
                <a:cs typeface="+mn-cs"/>
              </a:rPr>
              <a:t>Let's zoom in. During my PhD years in China, I</a:t>
            </a:r>
            <a:r>
              <a:rPr lang="en-US" altLang="zh-CN" sz="1200" baseline="0" dirty="0">
                <a:solidFill>
                  <a:srgbClr val="000000"/>
                </a:solidFill>
                <a:latin typeface="Times New Roman" panose="02020603050405020304" pitchFamily="18" charset="0"/>
                <a:ea typeface="+mn-ea"/>
              </a:rPr>
              <a:t> have been focusing on studying </a:t>
            </a:r>
            <a:r>
              <a:rPr lang="en-US" altLang="zh-CN" sz="1200" i="1" kern="1200" dirty="0">
                <a:solidFill>
                  <a:schemeClr val="tx1"/>
                </a:solidFill>
                <a:latin typeface="+mn-lt"/>
                <a:ea typeface="+mn-ea"/>
                <a:cs typeface="Times New Roman" panose="02020603050405020304" pitchFamily="18" charset="0"/>
              </a:rPr>
              <a:t>β</a:t>
            </a:r>
            <a:r>
              <a:rPr lang="en-US" altLang="zh-CN" sz="1200" kern="1200" dirty="0">
                <a:solidFill>
                  <a:schemeClr val="tx1"/>
                </a:solidFill>
                <a:latin typeface="+mn-lt"/>
                <a:ea typeface="+mn-ea"/>
                <a:cs typeface="Times New Roman" panose="02020603050405020304" pitchFamily="18" charset="0"/>
              </a:rPr>
              <a:t> decays of nuclei close to the proton drip line in </a:t>
            </a:r>
            <a:r>
              <a:rPr lang="en-US" altLang="zh-CN" sz="1200" i="1" kern="1200" dirty="0" err="1">
                <a:solidFill>
                  <a:schemeClr val="tx1"/>
                </a:solidFill>
                <a:latin typeface="+mn-lt"/>
                <a:ea typeface="+mn-ea"/>
                <a:cs typeface="Times New Roman" panose="02020603050405020304" pitchFamily="18" charset="0"/>
              </a:rPr>
              <a:t>sd</a:t>
            </a:r>
            <a:r>
              <a:rPr lang="en-US" altLang="zh-CN" sz="1200" kern="1200" dirty="0">
                <a:solidFill>
                  <a:schemeClr val="tx1"/>
                </a:solidFill>
                <a:latin typeface="+mn-lt"/>
                <a:ea typeface="+mn-ea"/>
                <a:cs typeface="Times New Roman" panose="02020603050405020304" pitchFamily="18" charset="0"/>
              </a:rPr>
              <a:t> shell, which is highlighted by the blue circle here.</a:t>
            </a:r>
            <a:endParaRPr lang="zh-CN" altLang="en-US" dirty="0"/>
          </a:p>
        </p:txBody>
      </p:sp>
    </p:spTree>
    <p:extLst>
      <p:ext uri="{BB962C8B-B14F-4D97-AF65-F5344CB8AC3E}">
        <p14:creationId xmlns:p14="http://schemas.microsoft.com/office/powerpoint/2010/main" val="39611686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200" b="0" i="0" kern="1200" dirty="0">
                <a:solidFill>
                  <a:schemeClr val="tx1"/>
                </a:solidFill>
                <a:effectLst/>
                <a:latin typeface="+mn-lt"/>
                <a:ea typeface="+mn-ea"/>
                <a:cs typeface="+mn-cs"/>
              </a:rPr>
              <a:t>Meanwhile, on the side of the planet, another research group lead by Prof. Chris Wrede at NSCL has been focusing </a:t>
            </a:r>
            <a:r>
              <a:rPr lang="en-US" altLang="zh-CN" b="0" i="0" dirty="0">
                <a:solidFill>
                  <a:srgbClr val="FFFFFF"/>
                </a:solidFill>
                <a:effectLst/>
                <a:latin typeface="Simsun" panose="02010600030101010101" pitchFamily="2" charset="-122"/>
                <a:ea typeface="Simsun" panose="02010600030101010101" pitchFamily="2" charset="-122"/>
              </a:rPr>
              <a:t>on measuring the </a:t>
            </a:r>
            <a:r>
              <a:rPr lang="en-US" altLang="zh-CN" b="0" i="1" dirty="0">
                <a:solidFill>
                  <a:srgbClr val="FFFFFF"/>
                </a:solidFill>
                <a:effectLst/>
                <a:latin typeface="Simsun" panose="02010600030101010101" pitchFamily="2" charset="-122"/>
                <a:ea typeface="Simsun" panose="02010600030101010101" pitchFamily="2" charset="-122"/>
              </a:rPr>
              <a:t>β</a:t>
            </a:r>
            <a:r>
              <a:rPr lang="en-US" altLang="zh-CN" b="0" i="0" dirty="0">
                <a:solidFill>
                  <a:srgbClr val="FFFFFF"/>
                </a:solidFill>
                <a:effectLst/>
                <a:latin typeface="Simsun" panose="02010600030101010101" pitchFamily="2" charset="-122"/>
                <a:ea typeface="Simsun" panose="02010600030101010101" pitchFamily="2" charset="-122"/>
              </a:rPr>
              <a:t> decays of proton-rich nuclides in </a:t>
            </a:r>
            <a:r>
              <a:rPr lang="en-US" altLang="zh-CN" sz="1200" b="0" i="0" kern="1200" dirty="0">
                <a:solidFill>
                  <a:schemeClr val="tx1"/>
                </a:solidFill>
                <a:effectLst/>
                <a:latin typeface="+mn-lt"/>
                <a:ea typeface="+mn-ea"/>
                <a:cs typeface="+mn-cs"/>
              </a:rPr>
              <a:t>the same region but with a different method. One day I reached out to Chris. Hello, I'm a big fan of your work, can I join you? He agreed to recruit me. Here we are. And I hope he hasn't regret that decision. </a:t>
            </a:r>
            <a:endParaRPr lang="zh-CN" altLang="en-US" dirty="0"/>
          </a:p>
        </p:txBody>
      </p:sp>
    </p:spTree>
    <p:extLst>
      <p:ext uri="{BB962C8B-B14F-4D97-AF65-F5344CB8AC3E}">
        <p14:creationId xmlns:p14="http://schemas.microsoft.com/office/powerpoint/2010/main" val="304464453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Our experiment was conducted at the National Superconducting Cyclotron Laboratory (NSCL). A 36Ar primary beam was accelerated by the Coupled Cyclotron Facility. The secondary 25Si beam was </a:t>
            </a:r>
            <a:r>
              <a:rPr lang="en-US" altLang="zh-CN" b="1" dirty="0"/>
              <a:t>produced</a:t>
            </a:r>
            <a:r>
              <a:rPr lang="en-US" altLang="zh-CN" dirty="0"/>
              <a:t> via the projectile fragmentation of the 36Ar beam impinging on a Be target and </a:t>
            </a:r>
            <a:r>
              <a:rPr lang="en-US" altLang="zh-CN" b="1" dirty="0"/>
              <a:t>purified</a:t>
            </a:r>
            <a:r>
              <a:rPr lang="en-US" altLang="zh-CN" dirty="0"/>
              <a:t> using the A1900 and </a:t>
            </a:r>
            <a:r>
              <a:rPr lang="en-US" altLang="zh-CN" sz="1800" i="0" dirty="0">
                <a:solidFill>
                  <a:srgbClr val="000000"/>
                </a:solidFill>
                <a:effectLst/>
                <a:latin typeface="CharisSIL"/>
              </a:rPr>
              <a:t>Radio-Frequency Fragment S</a:t>
            </a:r>
            <a:r>
              <a:rPr lang="en-US" altLang="zh-CN" dirty="0"/>
              <a:t>eparator. The photo of this experiment setup is shown </a:t>
            </a:r>
            <a:r>
              <a:rPr lang="it-IT" altLang="zh-CN" sz="1800" kern="100" dirty="0">
                <a:solidFill>
                  <a:srgbClr val="000000"/>
                </a:solidFill>
                <a:effectLst/>
                <a:latin typeface="Times New Roman" panose="02020603050405020304" pitchFamily="18" charset="0"/>
                <a:ea typeface="宋体" panose="02010600030101010101" pitchFamily="2" charset="-122"/>
              </a:rPr>
              <a:t>at the bottom.</a:t>
            </a:r>
            <a:endParaRPr lang="zh-CN" altLang="en-US" dirty="0"/>
          </a:p>
        </p:txBody>
      </p:sp>
    </p:spTree>
    <p:extLst>
      <p:ext uri="{BB962C8B-B14F-4D97-AF65-F5344CB8AC3E}">
        <p14:creationId xmlns:p14="http://schemas.microsoft.com/office/powerpoint/2010/main" val="343778138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Our detection system is called "GADGET", short for Gaseous Detector with Germanium Tagging, which is comprised of the Gaseous Proton Detector and the Segmented Germanium Array (SeGA).</a:t>
            </a:r>
            <a:endParaRPr lang="zh-CN" altLang="en-US" dirty="0"/>
          </a:p>
          <a:p>
            <a:endParaRPr lang="zh-CN" altLang="en-US" dirty="0"/>
          </a:p>
        </p:txBody>
      </p:sp>
    </p:spTree>
    <p:extLst>
      <p:ext uri="{BB962C8B-B14F-4D97-AF65-F5344CB8AC3E}">
        <p14:creationId xmlns:p14="http://schemas.microsoft.com/office/powerpoint/2010/main" val="34169509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72505548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GADGET system is short for Gaseous Detector with Germanium Tagging, which is comprised of the Gaseous Proton Detector and the Segmented Germanium Array (SeGA).</a:t>
            </a:r>
            <a:endParaRPr lang="zh-CN" altLang="en-US" dirty="0"/>
          </a:p>
          <a:p>
            <a:endParaRPr lang="zh-CN" altLang="en-US" dirty="0"/>
          </a:p>
        </p:txBody>
      </p:sp>
    </p:spTree>
    <p:extLst>
      <p:ext uri="{BB962C8B-B14F-4D97-AF65-F5344CB8AC3E}">
        <p14:creationId xmlns:p14="http://schemas.microsoft.com/office/powerpoint/2010/main" val="192923447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In the </a:t>
            </a:r>
            <a:r>
              <a:rPr lang="en-US" altLang="zh-CN" baseline="30000" dirty="0"/>
              <a:t>25</a:t>
            </a:r>
            <a:r>
              <a:rPr lang="en-US" altLang="zh-CN" dirty="0"/>
              <a:t>Si experiment, we collected data for 9 and a half hours. A total of 3 × 10</a:t>
            </a:r>
            <a:r>
              <a:rPr lang="en-US" altLang="zh-CN" baseline="30000" dirty="0"/>
              <a:t>7</a:t>
            </a:r>
            <a:r>
              <a:rPr lang="en-US" altLang="zh-CN" dirty="0"/>
              <a:t> </a:t>
            </a:r>
            <a:r>
              <a:rPr lang="en-US" altLang="zh-CN" baseline="30000" dirty="0"/>
              <a:t>25</a:t>
            </a:r>
            <a:r>
              <a:rPr lang="en-US" altLang="zh-CN" dirty="0"/>
              <a:t>Si ions were implanted into the Proton Detector filled with P10 gas mixture under a pulsed-beam mode. The longitudinal distribution is shown in the bottom right corner and the beam transverse distribution is shown on the right side. You can see the anode plane of this Proton Detector is segmented into 13 readout pads. Our group built this detector to measure</a:t>
            </a:r>
            <a:r>
              <a:rPr lang="en-US" altLang="zh-CN" sz="1800" i="0" dirty="0">
                <a:solidFill>
                  <a:srgbClr val="000000"/>
                </a:solidFill>
                <a:effectLst/>
                <a:latin typeface="CharisSIL"/>
              </a:rPr>
              <a:t> weak, low-energy </a:t>
            </a:r>
            <a:r>
              <a:rPr lang="en-US" altLang="zh-CN" sz="1800" i="1" dirty="0">
                <a:solidFill>
                  <a:srgbClr val="000000"/>
                </a:solidFill>
                <a:effectLst/>
                <a:latin typeface="STIXMath-Italic"/>
              </a:rPr>
              <a:t>β</a:t>
            </a:r>
            <a:r>
              <a:rPr lang="en-US" altLang="zh-CN" sz="1800" i="0" dirty="0">
                <a:solidFill>
                  <a:srgbClr val="000000"/>
                </a:solidFill>
                <a:effectLst/>
                <a:latin typeface="CharisSIL"/>
              </a:rPr>
              <a:t>-delayed proton decay. Of course we didn't only measure </a:t>
            </a:r>
            <a:r>
              <a:rPr lang="en-US" altLang="zh-CN" sz="1800" i="0" baseline="30000" dirty="0">
                <a:solidFill>
                  <a:srgbClr val="000000"/>
                </a:solidFill>
                <a:effectLst/>
                <a:latin typeface="CharisSIL"/>
              </a:rPr>
              <a:t>25</a:t>
            </a:r>
            <a:r>
              <a:rPr lang="en-US" altLang="zh-CN" sz="1800" i="0" dirty="0">
                <a:solidFill>
                  <a:srgbClr val="000000"/>
                </a:solidFill>
                <a:effectLst/>
                <a:latin typeface="CharisSIL"/>
              </a:rPr>
              <a:t>Si, that'll be a waste of taxpayer money.</a:t>
            </a:r>
            <a:br>
              <a:rPr lang="en-US" altLang="zh-CN" sz="1800" i="0" dirty="0">
                <a:solidFill>
                  <a:srgbClr val="000000"/>
                </a:solidFill>
                <a:effectLst/>
                <a:latin typeface="STIXMath-Italic"/>
              </a:rPr>
            </a:br>
            <a:endParaRPr lang="en-US" altLang="zh-CN" dirty="0"/>
          </a:p>
        </p:txBody>
      </p:sp>
    </p:spTree>
    <p:extLst>
      <p:ext uri="{BB962C8B-B14F-4D97-AF65-F5344CB8AC3E}">
        <p14:creationId xmlns:p14="http://schemas.microsoft.com/office/powerpoint/2010/main" val="250357671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To give you a big picture, we have also measured or plan to measure </a:t>
            </a:r>
            <a:r>
              <a:rPr lang="en-US" altLang="zh-CN" b="0" i="0" dirty="0">
                <a:solidFill>
                  <a:srgbClr val="FFFFFF"/>
                </a:solidFill>
                <a:effectLst/>
                <a:latin typeface="Simsun" panose="02010600030101010101" pitchFamily="2" charset="-122"/>
                <a:ea typeface="Simsun" panose="02010600030101010101" pitchFamily="2" charset="-122"/>
              </a:rPr>
              <a:t>the beta decays of several other nuclides. 23Al</a:t>
            </a:r>
            <a:r>
              <a:rPr lang="zh-CN" altLang="en-US" b="0" i="0" dirty="0">
                <a:solidFill>
                  <a:srgbClr val="FFFFFF"/>
                </a:solidFill>
                <a:effectLst/>
                <a:latin typeface="Simsun" panose="02010600030101010101" pitchFamily="2" charset="-122"/>
                <a:ea typeface="Simsun" panose="02010600030101010101" pitchFamily="2" charset="-122"/>
              </a:rPr>
              <a:t> </a:t>
            </a:r>
            <a:r>
              <a:rPr lang="en-US" altLang="zh-CN" b="0" i="0" dirty="0">
                <a:solidFill>
                  <a:srgbClr val="FFFFFF"/>
                </a:solidFill>
                <a:effectLst/>
                <a:latin typeface="Simsun" panose="02010600030101010101" pitchFamily="2" charset="-122"/>
                <a:ea typeface="Simsun" panose="02010600030101010101" pitchFamily="2" charset="-122"/>
              </a:rPr>
              <a:t>decay was</a:t>
            </a:r>
            <a:r>
              <a:rPr lang="zh-CN" altLang="en-US" b="0" i="0" dirty="0">
                <a:solidFill>
                  <a:srgbClr val="FFFFFF"/>
                </a:solidFill>
                <a:effectLst/>
                <a:latin typeface="Simsun" panose="02010600030101010101" pitchFamily="2" charset="-122"/>
                <a:ea typeface="Simsun" panose="02010600030101010101" pitchFamily="2" charset="-122"/>
              </a:rPr>
              <a:t> </a:t>
            </a:r>
            <a:r>
              <a:rPr lang="en-US" altLang="zh-CN" b="0" i="0" dirty="0">
                <a:solidFill>
                  <a:srgbClr val="FFFFFF"/>
                </a:solidFill>
                <a:effectLst/>
                <a:latin typeface="Simsun" panose="02010600030101010101" pitchFamily="2" charset="-122"/>
                <a:ea typeface="Simsun" panose="02010600030101010101" pitchFamily="2" charset="-122"/>
              </a:rPr>
              <a:t>measured to study the </a:t>
            </a:r>
            <a:r>
              <a:rPr lang="en-US" altLang="zh-CN" sz="1800" i="0" dirty="0">
                <a:solidFill>
                  <a:srgbClr val="000000"/>
                </a:solidFill>
                <a:effectLst/>
                <a:latin typeface="Times-Roman"/>
              </a:rPr>
              <a:t>22Na(</a:t>
            </a:r>
            <a:r>
              <a:rPr lang="en-US" altLang="zh-CN" sz="1800" i="1" dirty="0">
                <a:solidFill>
                  <a:srgbClr val="000000"/>
                </a:solidFill>
                <a:effectLst/>
                <a:latin typeface="Times-Italic"/>
              </a:rPr>
              <a:t>p</a:t>
            </a:r>
            <a:r>
              <a:rPr lang="en-US" altLang="zh-CN" sz="1800" i="1" dirty="0">
                <a:solidFill>
                  <a:srgbClr val="000000"/>
                </a:solidFill>
                <a:effectLst/>
                <a:latin typeface="RMTMI"/>
              </a:rPr>
              <a:t>, </a:t>
            </a:r>
            <a:r>
              <a:rPr lang="el-GR" altLang="zh-CN" sz="1800" i="1" dirty="0">
                <a:solidFill>
                  <a:srgbClr val="000000"/>
                </a:solidFill>
                <a:effectLst/>
                <a:latin typeface="RMTMI"/>
              </a:rPr>
              <a:t>γ</a:t>
            </a:r>
            <a:r>
              <a:rPr lang="el-GR" altLang="zh-CN" sz="1800" i="0" dirty="0">
                <a:solidFill>
                  <a:srgbClr val="000000"/>
                </a:solidFill>
                <a:effectLst/>
                <a:latin typeface="Times-Roman"/>
              </a:rPr>
              <a:t>)23</a:t>
            </a:r>
            <a:r>
              <a:rPr lang="en-US" altLang="zh-CN" sz="1800" i="0" dirty="0">
                <a:solidFill>
                  <a:srgbClr val="000000"/>
                </a:solidFill>
                <a:effectLst/>
                <a:latin typeface="Times-Roman"/>
              </a:rPr>
              <a:t>Mg reaction rate </a:t>
            </a:r>
            <a:r>
              <a:rPr lang="en-US" altLang="zh-CN" b="0" i="0" dirty="0">
                <a:solidFill>
                  <a:srgbClr val="FFFFFF"/>
                </a:solidFill>
                <a:effectLst/>
                <a:latin typeface="Simsun" panose="02010600030101010101" pitchFamily="2" charset="-122"/>
                <a:ea typeface="Simsun" panose="02010600030101010101" pitchFamily="2" charset="-122"/>
              </a:rPr>
              <a:t>in</a:t>
            </a:r>
            <a:r>
              <a:rPr lang="zh-CN" altLang="en-US" b="0" i="0" dirty="0">
                <a:solidFill>
                  <a:srgbClr val="FFFFFF"/>
                </a:solidFill>
                <a:effectLst/>
                <a:latin typeface="Simsun" panose="02010600030101010101" pitchFamily="2" charset="-122"/>
                <a:ea typeface="Simsun" panose="02010600030101010101" pitchFamily="2" charset="-122"/>
              </a:rPr>
              <a:t> </a:t>
            </a:r>
            <a:r>
              <a:rPr lang="en-US" altLang="zh-CN" b="0" i="0" dirty="0">
                <a:solidFill>
                  <a:srgbClr val="FFFFFF"/>
                </a:solidFill>
                <a:effectLst/>
                <a:latin typeface="Simsun" panose="02010600030101010101" pitchFamily="2" charset="-122"/>
                <a:ea typeface="Simsun" panose="02010600030101010101" pitchFamily="2" charset="-122"/>
              </a:rPr>
              <a:t>the</a:t>
            </a:r>
            <a:r>
              <a:rPr lang="zh-CN" altLang="en-US" b="0" i="0" dirty="0">
                <a:solidFill>
                  <a:srgbClr val="FFFFFF"/>
                </a:solidFill>
                <a:effectLst/>
                <a:latin typeface="Simsun" panose="02010600030101010101" pitchFamily="2" charset="-122"/>
                <a:ea typeface="Simsun" panose="02010600030101010101" pitchFamily="2" charset="-122"/>
              </a:rPr>
              <a:t> </a:t>
            </a:r>
            <a:r>
              <a:rPr lang="en-US" altLang="zh-CN" b="0" i="0" dirty="0">
                <a:solidFill>
                  <a:srgbClr val="FFFFFF"/>
                </a:solidFill>
                <a:effectLst/>
                <a:latin typeface="Simsun" panose="02010600030101010101" pitchFamily="2" charset="-122"/>
                <a:ea typeface="Simsun" panose="02010600030101010101" pitchFamily="2" charset="-122"/>
              </a:rPr>
              <a:t>same</a:t>
            </a:r>
            <a:r>
              <a:rPr lang="zh-CN" altLang="en-US" b="0" i="0" dirty="0">
                <a:solidFill>
                  <a:srgbClr val="FFFFFF"/>
                </a:solidFill>
                <a:effectLst/>
                <a:latin typeface="Simsun" panose="02010600030101010101" pitchFamily="2" charset="-122"/>
                <a:ea typeface="Simsun" panose="02010600030101010101" pitchFamily="2" charset="-122"/>
              </a:rPr>
              <a:t> </a:t>
            </a:r>
            <a:r>
              <a:rPr lang="en-US" altLang="zh-CN" b="0" i="0" dirty="0">
                <a:solidFill>
                  <a:srgbClr val="FFFFFF"/>
                </a:solidFill>
                <a:effectLst/>
                <a:latin typeface="Simsun" panose="02010600030101010101" pitchFamily="2" charset="-122"/>
                <a:ea typeface="Simsun" panose="02010600030101010101" pitchFamily="2" charset="-122"/>
              </a:rPr>
              <a:t>campaign after the commissioning. 31Cl decay was measured to study the </a:t>
            </a:r>
            <a:r>
              <a:rPr lang="en-US" altLang="zh-CN" sz="1800" i="0" dirty="0">
                <a:solidFill>
                  <a:srgbClr val="064308"/>
                </a:solidFill>
                <a:effectLst/>
              </a:rPr>
              <a:t>30P(p,</a:t>
            </a:r>
            <a:r>
              <a:rPr lang="el-GR" altLang="zh-CN" sz="1800" i="0" dirty="0">
                <a:solidFill>
                  <a:srgbClr val="064308"/>
                </a:solidFill>
                <a:effectLst/>
              </a:rPr>
              <a:t>γ)31</a:t>
            </a:r>
            <a:r>
              <a:rPr lang="en-US" altLang="zh-CN" sz="1800" i="0" dirty="0">
                <a:solidFill>
                  <a:srgbClr val="064308"/>
                </a:solidFill>
                <a:effectLst/>
              </a:rPr>
              <a:t>S reaction rate. Both of these two reactions are critical for understanding nova nucleosynthesis.</a:t>
            </a:r>
            <a:br>
              <a:rPr lang="en-US" altLang="zh-CN" sz="1800" i="0" dirty="0">
                <a:solidFill>
                  <a:srgbClr val="064308"/>
                </a:solidFill>
                <a:effectLst/>
              </a:rPr>
            </a:br>
            <a:r>
              <a:rPr lang="en-US" altLang="zh-CN" b="0" i="0" dirty="0">
                <a:solidFill>
                  <a:srgbClr val="FFFFFF"/>
                </a:solidFill>
                <a:effectLst/>
                <a:latin typeface="Simsun" panose="02010600030101010101" pitchFamily="2" charset="-122"/>
                <a:ea typeface="Simsun" panose="02010600030101010101" pitchFamily="2" charset="-122"/>
              </a:rPr>
              <a:t>With these experiments, we hope to constrain the nuclear structure details that are most influential on the explosive burning of hydrogen on the surfaces of accreting compact stars such as white dwarfs and neutron stars. As you can see from the decay intensities here, we are pushing the sensitivity of our detector to extremes. </a:t>
            </a:r>
            <a:r>
              <a:rPr lang="en-US" altLang="zh-CN" dirty="0"/>
              <a:t>Of course, except for the intensity, there are other issues that complicate the measurement and analysis. Anyway, the easiest one was assigned to me, and other more challenging cases rely on my colleagues shown here. </a:t>
            </a:r>
            <a:r>
              <a:rPr lang="en-US" altLang="zh-CN" sz="1800" kern="100" dirty="0">
                <a:effectLst/>
                <a:latin typeface="Times New Roman" panose="02020603050405020304" pitchFamily="18" charset="0"/>
                <a:ea typeface="宋体" panose="02010600030101010101" pitchFamily="2" charset="-122"/>
              </a:rPr>
              <a:t>Best of luck to you guys.</a:t>
            </a:r>
            <a:endParaRPr lang="zh-CN" altLang="en-US" dirty="0"/>
          </a:p>
        </p:txBody>
      </p:sp>
    </p:spTree>
    <p:extLst>
      <p:ext uri="{BB962C8B-B14F-4D97-AF65-F5344CB8AC3E}">
        <p14:creationId xmlns:p14="http://schemas.microsoft.com/office/powerpoint/2010/main" val="154706299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A new proton peak at 724 keV is clearly identified. </a:t>
            </a:r>
            <a:r>
              <a:rPr lang="en-US" altLang="zh-CN" sz="1800" i="0" dirty="0">
                <a:solidFill>
                  <a:srgbClr val="000000"/>
                </a:solidFill>
                <a:effectLst/>
                <a:latin typeface="CMR10"/>
              </a:rPr>
              <a:t>The pressure of the P10 gas mixture was 780 Torr, which is ideally</a:t>
            </a:r>
            <a:br>
              <a:rPr lang="en-US" altLang="zh-CN" sz="1800" i="0" dirty="0">
                <a:solidFill>
                  <a:srgbClr val="000000"/>
                </a:solidFill>
                <a:effectLst/>
                <a:latin typeface="CMR10"/>
              </a:rPr>
            </a:br>
            <a:r>
              <a:rPr lang="en-US" altLang="zh-CN" sz="1800" i="0" dirty="0">
                <a:solidFill>
                  <a:srgbClr val="000000"/>
                </a:solidFill>
                <a:effectLst/>
                <a:latin typeface="CMR10"/>
              </a:rPr>
              <a:t>suited for low-energy proton detection because the background contributed by </a:t>
            </a:r>
            <a:r>
              <a:rPr lang="en-US" altLang="zh-CN" sz="1800" i="1" dirty="0">
                <a:solidFill>
                  <a:srgbClr val="000000"/>
                </a:solidFill>
                <a:effectLst/>
                <a:latin typeface="CMMI10"/>
              </a:rPr>
              <a:t>β </a:t>
            </a:r>
            <a:r>
              <a:rPr lang="en-US" altLang="zh-CN" sz="1800" i="0" dirty="0">
                <a:solidFill>
                  <a:srgbClr val="000000"/>
                </a:solidFill>
                <a:effectLst/>
                <a:latin typeface="CMR10"/>
              </a:rPr>
              <a:t>particles was mitigated.</a:t>
            </a:r>
            <a:br>
              <a:rPr lang="en-US" altLang="zh-CN" sz="1800" i="0" dirty="0">
                <a:solidFill>
                  <a:srgbClr val="000000"/>
                </a:solidFill>
                <a:effectLst/>
                <a:latin typeface="CMR10"/>
              </a:rPr>
            </a:br>
            <a:r>
              <a:rPr lang="en-US" altLang="zh-CN" dirty="0"/>
              <a:t>You can see the β-particle background in our proton spectrum is suppressed to as low as 100 keV. In my previous PhD experiments, we always used </a:t>
            </a:r>
            <a:r>
              <a:rPr lang="en-US" altLang="zh-CN" sz="1800" i="0" dirty="0">
                <a:solidFill>
                  <a:srgbClr val="000000"/>
                </a:solidFill>
                <a:effectLst/>
                <a:latin typeface="CMR10"/>
              </a:rPr>
              <a:t>silicon implantation detectors. A major problem for this method is the strong </a:t>
            </a:r>
            <a:r>
              <a:rPr lang="en-US" altLang="zh-CN" sz="1800" i="1" dirty="0">
                <a:solidFill>
                  <a:srgbClr val="000000"/>
                </a:solidFill>
                <a:effectLst/>
                <a:latin typeface="CMMI10"/>
              </a:rPr>
              <a:t>β</a:t>
            </a:r>
            <a:r>
              <a:rPr lang="en-US" altLang="zh-CN" sz="1800" i="0" dirty="0">
                <a:solidFill>
                  <a:srgbClr val="000000"/>
                </a:solidFill>
                <a:effectLst/>
                <a:latin typeface="CMR10"/>
              </a:rPr>
              <a:t>-summing effect caused by energy deposited by </a:t>
            </a:r>
            <a:r>
              <a:rPr lang="en-US" altLang="zh-CN" sz="1800" i="1" dirty="0">
                <a:solidFill>
                  <a:srgbClr val="000000"/>
                </a:solidFill>
                <a:effectLst/>
                <a:latin typeface="CMMI10"/>
              </a:rPr>
              <a:t>β </a:t>
            </a:r>
            <a:r>
              <a:rPr lang="en-US" altLang="zh-CN" sz="1800" i="0" dirty="0">
                <a:solidFill>
                  <a:srgbClr val="000000"/>
                </a:solidFill>
                <a:effectLst/>
                <a:latin typeface="CMR10"/>
              </a:rPr>
              <a:t>particles. For years, we have dedicated ourselves to developing solutions to suppress the annoying </a:t>
            </a:r>
            <a:r>
              <a:rPr lang="en-US" altLang="zh-CN" sz="1800" i="1" dirty="0">
                <a:solidFill>
                  <a:srgbClr val="000000"/>
                </a:solidFill>
                <a:effectLst/>
                <a:latin typeface="CMR10"/>
              </a:rPr>
              <a:t>β</a:t>
            </a:r>
            <a:r>
              <a:rPr lang="en-US" altLang="zh-CN" sz="1800" i="0" dirty="0">
                <a:solidFill>
                  <a:srgbClr val="000000"/>
                </a:solidFill>
                <a:effectLst/>
                <a:latin typeface="CMR10"/>
              </a:rPr>
              <a:t> background. I would say the development of complementary experimental tools for the clean detection of low-energy </a:t>
            </a:r>
            <a:r>
              <a:rPr lang="en-US" altLang="zh-CN" sz="1800" i="1" dirty="0">
                <a:solidFill>
                  <a:srgbClr val="000000"/>
                </a:solidFill>
                <a:effectLst/>
                <a:latin typeface="CMMI10"/>
              </a:rPr>
              <a:t>β</a:t>
            </a:r>
            <a:r>
              <a:rPr lang="en-US" altLang="zh-CN" sz="1800" i="0" dirty="0">
                <a:solidFill>
                  <a:srgbClr val="000000"/>
                </a:solidFill>
                <a:effectLst/>
                <a:latin typeface="CMR10"/>
              </a:rPr>
              <a:t>-delayed proton branches is always valuable.</a:t>
            </a:r>
            <a:br>
              <a:rPr lang="en-US" altLang="zh-CN" sz="1800" i="0" dirty="0">
                <a:solidFill>
                  <a:srgbClr val="000000"/>
                </a:solidFill>
                <a:effectLst/>
                <a:latin typeface="CMR10"/>
              </a:rPr>
            </a:br>
            <a:br>
              <a:rPr lang="en-US" altLang="zh-CN" sz="1800" i="0" dirty="0">
                <a:solidFill>
                  <a:srgbClr val="000000"/>
                </a:solidFill>
                <a:effectLst/>
                <a:latin typeface="CMR10"/>
              </a:rPr>
            </a:br>
            <a:r>
              <a:rPr lang="en-US" altLang="zh-CN" sz="1800" i="0" dirty="0">
                <a:solidFill>
                  <a:srgbClr val="000000"/>
                </a:solidFill>
                <a:effectLst/>
                <a:latin typeface="CMR10"/>
              </a:rPr>
              <a:t> </a:t>
            </a:r>
            <a:br>
              <a:rPr lang="en-US" altLang="zh-CN" sz="1800" i="0" dirty="0">
                <a:solidFill>
                  <a:srgbClr val="000000"/>
                </a:solidFill>
                <a:effectLst/>
                <a:latin typeface="CMR10"/>
              </a:rPr>
            </a:br>
            <a:endParaRPr lang="zh-CN" altLang="en-US" dirty="0"/>
          </a:p>
        </p:txBody>
      </p:sp>
    </p:spTree>
    <p:extLst>
      <p:ext uri="{BB962C8B-B14F-4D97-AF65-F5344CB8AC3E}">
        <p14:creationId xmlns:p14="http://schemas.microsoft.com/office/powerpoint/2010/main" val="31772025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The β decay of 25Si has been one of the most studied cases. It has been measured by scientists in North America, Europe, and Asia</a:t>
            </a:r>
            <a:endParaRPr lang="zh-CN" altLang="en-US" dirty="0"/>
          </a:p>
        </p:txBody>
      </p:sp>
    </p:spTree>
    <p:extLst>
      <p:ext uri="{BB962C8B-B14F-4D97-AF65-F5344CB8AC3E}">
        <p14:creationId xmlns:p14="http://schemas.microsoft.com/office/powerpoint/2010/main" val="320298275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Next, this is the γ-ray spectrum measured by the SeGA detectors. Eight new β-delayed γ-ray lines and three new γ-ray lines following proton emissions are observed.</a:t>
            </a:r>
            <a:endParaRPr lang="zh-CN" altLang="en-US" dirty="0"/>
          </a:p>
        </p:txBody>
      </p:sp>
    </p:spTree>
    <p:extLst>
      <p:ext uri="{BB962C8B-B14F-4D97-AF65-F5344CB8AC3E}">
        <p14:creationId xmlns:p14="http://schemas.microsoft.com/office/powerpoint/2010/main" val="201978611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Let's zoom in on a few peaks. To extract information from the β-delayed γ-ray lines, an exponentially modified Gaussian (EMG) function is used to fit each peak. This EMG function works well for the γ-ray lines originating from </a:t>
            </a:r>
            <a:r>
              <a:rPr lang="en-US" altLang="zh-CN" baseline="30000" dirty="0"/>
              <a:t>25</a:t>
            </a:r>
            <a:r>
              <a:rPr lang="en-US" altLang="zh-CN" dirty="0"/>
              <a:t>Al, </a:t>
            </a:r>
            <a:r>
              <a:rPr lang="en-US" altLang="zh-CN" sz="1800" i="0" dirty="0">
                <a:solidFill>
                  <a:srgbClr val="000000"/>
                </a:solidFill>
                <a:effectLst/>
                <a:latin typeface="Times-Roman"/>
              </a:rPr>
              <a:t>incomplete charge collection and escape of secondary electrons and bremsstrahlung</a:t>
            </a:r>
            <a:br>
              <a:rPr lang="en-US" altLang="zh-CN" sz="1800" i="0" dirty="0">
                <a:solidFill>
                  <a:srgbClr val="000000"/>
                </a:solidFill>
                <a:effectLst/>
                <a:latin typeface="Times-Roman"/>
              </a:rPr>
            </a:br>
            <a:endParaRPr lang="zh-CN" altLang="en-US" dirty="0"/>
          </a:p>
        </p:txBody>
      </p:sp>
    </p:spTree>
    <p:extLst>
      <p:ext uri="{BB962C8B-B14F-4D97-AF65-F5344CB8AC3E}">
        <p14:creationId xmlns:p14="http://schemas.microsoft.com/office/powerpoint/2010/main" val="238852190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but it cannot be used on its own to fit the </a:t>
            </a:r>
            <a:r>
              <a:rPr lang="en-US" altLang="zh-CN" baseline="30000" dirty="0"/>
              <a:t>24</a:t>
            </a:r>
            <a:r>
              <a:rPr lang="en-US" altLang="zh-CN" dirty="0"/>
              <a:t>Mg γ-ray lines, which are emitted after proton emissions. Why? Because the Doppler effect. </a:t>
            </a:r>
          </a:p>
        </p:txBody>
      </p:sp>
    </p:spTree>
    <p:extLst>
      <p:ext uri="{BB962C8B-B14F-4D97-AF65-F5344CB8AC3E}">
        <p14:creationId xmlns:p14="http://schemas.microsoft.com/office/powerpoint/2010/main" val="112628117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So, how can we accurately fit and extract information from this peak?</a:t>
            </a:r>
            <a:r>
              <a:rPr lang="zh-CN" altLang="en-US" dirty="0"/>
              <a:t> </a:t>
            </a:r>
            <a:r>
              <a:rPr lang="en-US" altLang="zh-CN" dirty="0"/>
              <a:t>We developed a Monte Carlo simulation to correctly model the Doppler effect. </a:t>
            </a:r>
            <a:r>
              <a:rPr lang="en-US" altLang="zh-CN" sz="1200" kern="100" dirty="0">
                <a:effectLst/>
                <a:latin typeface="Times New Roman" panose="02020603050405020304" pitchFamily="18" charset="0"/>
                <a:ea typeface="宋体" panose="02010600030101010101" pitchFamily="2" charset="-122"/>
              </a:rPr>
              <a:t>As we can see from the peak in lower panel, c</a:t>
            </a:r>
            <a:r>
              <a:rPr lang="en-US" altLang="zh-CN" dirty="0"/>
              <a:t>ompared with a regular EMG fit of this peak, this approach substantially improved the χ2ν and p-values of the fit.</a:t>
            </a:r>
            <a:endParaRPr lang="zh-CN" altLang="en-US" dirty="0"/>
          </a:p>
          <a:p>
            <a:r>
              <a:rPr lang="en-US" altLang="zh-CN" dirty="0"/>
              <a:t>To give you an idea how we did this,</a:t>
            </a:r>
          </a:p>
        </p:txBody>
      </p:sp>
    </p:spTree>
    <p:extLst>
      <p:ext uri="{BB962C8B-B14F-4D97-AF65-F5344CB8AC3E}">
        <p14:creationId xmlns:p14="http://schemas.microsoft.com/office/powerpoint/2010/main" val="232442051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Let's say, after beta plus decay, a proton is emitted from a nucleus, the daughter nucleus will recoil with equal and opposite momentum as the ejected proton due to the conservation of momentum. If a γ ray is emitted while the nucleus is still recoiling, it will be Doppler-shifted in the laboratory frame. For an ensemble of such events, the resulting γ-ray line shape in the measured energy spectrum will be Doppler broadened.</a:t>
            </a:r>
            <a:endParaRPr lang="zh-CN" altLang="en-US" dirty="0"/>
          </a:p>
          <a:p>
            <a:endParaRPr lang="zh-CN" altLang="en-US" dirty="0"/>
          </a:p>
        </p:txBody>
      </p:sp>
    </p:spTree>
    <p:extLst>
      <p:ext uri="{BB962C8B-B14F-4D97-AF65-F5344CB8AC3E}">
        <p14:creationId xmlns:p14="http://schemas.microsoft.com/office/powerpoint/2010/main" val="335238947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Let's say, after beta plus decay, a proton is emitted from a nucleus, the daughter nucleus will recoil with equal and opposite momentum as the ejected proton due to the conservation of momentum. If a γ ray is emitted while the nucleus is still recoiling, it will be Doppler-shifted in the laboratory frame. For an ensemble of such events, the resulting γ-ray line shape in the measured energy spectrum will be Doppler broadened.</a:t>
            </a:r>
            <a:endParaRPr lang="zh-CN" altLang="en-US" dirty="0"/>
          </a:p>
          <a:p>
            <a:endParaRPr lang="zh-CN" altLang="en-US" dirty="0"/>
          </a:p>
        </p:txBody>
      </p:sp>
    </p:spTree>
    <p:extLst>
      <p:ext uri="{BB962C8B-B14F-4D97-AF65-F5344CB8AC3E}">
        <p14:creationId xmlns:p14="http://schemas.microsoft.com/office/powerpoint/2010/main" val="425293436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Let's say, after beta plus decay, a proton is emitted from a nucleus, the daughter nucleus will recoil with equal and opposite momentum as the ejected proton due to the conservation of momentum. If a γ ray is emitted while the nucleus is still recoiling, it will be Doppler-shifted in the laboratory frame. For an ensemble of such events, the resulting γ-ray line shape in the measured energy spectrum will be Doppler broadened.</a:t>
            </a:r>
            <a:endParaRPr lang="zh-CN" altLang="en-US" dirty="0"/>
          </a:p>
          <a:p>
            <a:endParaRPr lang="zh-CN" altLang="en-US" dirty="0"/>
          </a:p>
        </p:txBody>
      </p:sp>
    </p:spTree>
    <p:extLst>
      <p:ext uri="{BB962C8B-B14F-4D97-AF65-F5344CB8AC3E}">
        <p14:creationId xmlns:p14="http://schemas.microsoft.com/office/powerpoint/2010/main" val="364935820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Let's say, after beta plus decay, a proton is emitted from a nucleus, the daughter nucleus will recoil with equal and opposite momentum as the ejected proton due to the conservation of momentum. If a γ ray is emitted while the nucleus is still recoiling, it will be Doppler-shifted in the laboratory frame. For an ensemble of such events, the resulting γ-ray line shape in the measured energy spectrum will be Doppler broadened.</a:t>
            </a:r>
            <a:endParaRPr lang="zh-CN" altLang="en-US" dirty="0"/>
          </a:p>
          <a:p>
            <a:endParaRPr lang="zh-CN" altLang="en-US" dirty="0"/>
          </a:p>
        </p:txBody>
      </p:sp>
    </p:spTree>
    <p:extLst>
      <p:ext uri="{BB962C8B-B14F-4D97-AF65-F5344CB8AC3E}">
        <p14:creationId xmlns:p14="http://schemas.microsoft.com/office/powerpoint/2010/main" val="216565024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To accurately extract information from each peak, we applied a Doppler broadening line shape analysis, which took into account the energy and relative intensity of each proton branch populating the 24Mg excited state, the energy of the γ ray deexciting the 24Mg excited state, the lifetime of the 24Mg excited state, the stopping power of the implantation material (780-Torr P10 gas), and the response function of each SeGA detector. </a:t>
            </a:r>
            <a:endParaRPr lang="zh-CN" altLang="en-US" dirty="0"/>
          </a:p>
        </p:txBody>
      </p:sp>
    </p:spTree>
    <p:extLst>
      <p:ext uri="{BB962C8B-B14F-4D97-AF65-F5344CB8AC3E}">
        <p14:creationId xmlns:p14="http://schemas.microsoft.com/office/powerpoint/2010/main" val="79414238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In this case, the literature values for the first four inputs are already well measured. The stopping power can be quantified using the code SRIM.</a:t>
            </a:r>
          </a:p>
          <a:p>
            <a:r>
              <a:rPr lang="en-US" altLang="zh-CN" sz="1200" i="0" dirty="0">
                <a:solidFill>
                  <a:srgbClr val="000000"/>
                </a:solidFill>
                <a:effectLst/>
                <a:latin typeface="CMR10"/>
              </a:rPr>
              <a:t>Another input of the simulation is the intrinsic response function for each of the SeGA detectors. By fitting unbroadened </a:t>
            </a:r>
            <a:r>
              <a:rPr lang="en-US" altLang="zh-CN" sz="1200" i="1" dirty="0">
                <a:solidFill>
                  <a:srgbClr val="000000"/>
                </a:solidFill>
                <a:effectLst/>
                <a:latin typeface="CMMI10"/>
              </a:rPr>
              <a:t>β</a:t>
            </a:r>
            <a:r>
              <a:rPr lang="en-US" altLang="zh-CN" sz="1200" i="0" dirty="0">
                <a:solidFill>
                  <a:srgbClr val="000000"/>
                </a:solidFill>
                <a:effectLst/>
                <a:latin typeface="CMR10"/>
              </a:rPr>
              <a:t>-delayed </a:t>
            </a:r>
            <a:r>
              <a:rPr lang="en-US" altLang="zh-CN" sz="1200" i="1" dirty="0">
                <a:solidFill>
                  <a:srgbClr val="000000"/>
                </a:solidFill>
                <a:effectLst/>
                <a:latin typeface="CMMI10"/>
              </a:rPr>
              <a:t>γ</a:t>
            </a:r>
            <a:r>
              <a:rPr lang="en-US" altLang="zh-CN" sz="1200" i="0" dirty="0">
                <a:solidFill>
                  <a:srgbClr val="000000"/>
                </a:solidFill>
                <a:effectLst/>
                <a:latin typeface="CMR10"/>
              </a:rPr>
              <a:t>-ray peaks with the EMG function, the parameters </a:t>
            </a:r>
            <a:r>
              <a:rPr lang="en-US" altLang="zh-CN" sz="1200" i="1" dirty="0">
                <a:solidFill>
                  <a:srgbClr val="000000"/>
                </a:solidFill>
                <a:effectLst/>
                <a:latin typeface="CMMI10"/>
              </a:rPr>
              <a:t>τ </a:t>
            </a:r>
            <a:r>
              <a:rPr lang="en-US" altLang="zh-CN" sz="1200" i="0" dirty="0">
                <a:solidFill>
                  <a:srgbClr val="000000"/>
                </a:solidFill>
                <a:effectLst/>
                <a:latin typeface="CMR10"/>
              </a:rPr>
              <a:t>and </a:t>
            </a:r>
            <a:r>
              <a:rPr lang="en-US" altLang="zh-CN" sz="1200" i="1" dirty="0">
                <a:solidFill>
                  <a:srgbClr val="000000"/>
                </a:solidFill>
                <a:effectLst/>
                <a:latin typeface="CMMI10"/>
              </a:rPr>
              <a:t>σ </a:t>
            </a:r>
            <a:r>
              <a:rPr lang="en-US" altLang="zh-CN" sz="1200" i="0" dirty="0">
                <a:solidFill>
                  <a:srgbClr val="000000"/>
                </a:solidFill>
                <a:effectLst/>
                <a:latin typeface="CMR10"/>
              </a:rPr>
              <a:t>in the EMG function are characterized.</a:t>
            </a:r>
            <a:endParaRPr lang="zh-CN" altLang="en-US" dirty="0"/>
          </a:p>
          <a:p>
            <a:endParaRPr lang="zh-CN" altLang="en-US" dirty="0"/>
          </a:p>
        </p:txBody>
      </p:sp>
    </p:spTree>
    <p:extLst>
      <p:ext uri="{BB962C8B-B14F-4D97-AF65-F5344CB8AC3E}">
        <p14:creationId xmlns:p14="http://schemas.microsoft.com/office/powerpoint/2010/main" val="31646164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The β decay of 25Si has been one of the most studied cases. It has been measured by scientists in North America, Europe, and Asia</a:t>
            </a:r>
            <a:endParaRPr lang="zh-CN" altLang="en-US" dirty="0"/>
          </a:p>
        </p:txBody>
      </p:sp>
    </p:spTree>
    <p:extLst>
      <p:ext uri="{BB962C8B-B14F-4D97-AF65-F5344CB8AC3E}">
        <p14:creationId xmlns:p14="http://schemas.microsoft.com/office/powerpoint/2010/main" val="378906088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800" i="0" dirty="0">
                <a:solidFill>
                  <a:srgbClr val="000000"/>
                </a:solidFill>
                <a:effectLst/>
                <a:latin typeface="CMR10"/>
              </a:rPr>
              <a:t>Then, the simulation-data comparison can be done using the classical </a:t>
            </a:r>
            <a:r>
              <a:rPr lang="en-US" altLang="zh-CN" sz="1800" i="1" dirty="0">
                <a:solidFill>
                  <a:srgbClr val="000000"/>
                </a:solidFill>
                <a:effectLst/>
                <a:latin typeface="CMMI10"/>
              </a:rPr>
              <a:t>χ</a:t>
            </a:r>
            <a:r>
              <a:rPr lang="en-US" altLang="zh-CN" sz="1800" i="0" dirty="0">
                <a:solidFill>
                  <a:srgbClr val="000000"/>
                </a:solidFill>
                <a:effectLst/>
                <a:latin typeface="CMR7"/>
              </a:rPr>
              <a:t>2</a:t>
            </a:r>
            <a:r>
              <a:rPr lang="en-US" altLang="zh-CN" sz="1800" i="0" dirty="0">
                <a:solidFill>
                  <a:srgbClr val="000000"/>
                </a:solidFill>
                <a:effectLst/>
                <a:latin typeface="CMR10"/>
              </a:rPr>
              <a:t>-minimization method or the alternative maximum likelihood method which is better suited for low-statistics analysis.</a:t>
            </a:r>
            <a:br>
              <a:rPr lang="en-US" altLang="zh-CN" sz="1800" i="0" dirty="0">
                <a:solidFill>
                  <a:srgbClr val="000000"/>
                </a:solidFill>
                <a:effectLst/>
                <a:latin typeface="CMR10"/>
              </a:rPr>
            </a:br>
            <a:br>
              <a:rPr lang="en-US" altLang="zh-CN" sz="1800" i="0" dirty="0">
                <a:solidFill>
                  <a:srgbClr val="000000"/>
                </a:solidFill>
                <a:effectLst/>
                <a:latin typeface="CMR10"/>
              </a:rPr>
            </a:br>
            <a:endParaRPr lang="zh-CN" altLang="en-US" dirty="0"/>
          </a:p>
        </p:txBody>
      </p:sp>
    </p:spTree>
    <p:extLst>
      <p:ext uri="{BB962C8B-B14F-4D97-AF65-F5344CB8AC3E}">
        <p14:creationId xmlns:p14="http://schemas.microsoft.com/office/powerpoint/2010/main" val="144863430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Let's reverse our thinking, if one out six inputs of the simulation is unknown.</a:t>
            </a:r>
            <a:endParaRPr lang="zh-CN" altLang="en-US" dirty="0"/>
          </a:p>
        </p:txBody>
      </p:sp>
    </p:spTree>
    <p:extLst>
      <p:ext uri="{BB962C8B-B14F-4D97-AF65-F5344CB8AC3E}">
        <p14:creationId xmlns:p14="http://schemas.microsoft.com/office/powerpoint/2010/main" val="339527478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We use the simulation-data comparison procedure to constrain the lifetime.</a:t>
            </a:r>
            <a:endParaRPr lang="zh-CN" altLang="en-US" dirty="0"/>
          </a:p>
        </p:txBody>
      </p:sp>
    </p:spTree>
    <p:extLst>
      <p:ext uri="{BB962C8B-B14F-4D97-AF65-F5344CB8AC3E}">
        <p14:creationId xmlns:p14="http://schemas.microsoft.com/office/powerpoint/2010/main" val="334709029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We have tested both solid and gaseous as the stopping material and found that solid material works well to </a:t>
            </a:r>
            <a:r>
              <a:rPr lang="en-US" altLang="zh-CN" sz="1800" i="0" dirty="0">
                <a:solidFill>
                  <a:srgbClr val="000000"/>
                </a:solidFill>
                <a:effectLst/>
                <a:latin typeface="SFRM1000"/>
              </a:rPr>
              <a:t>access</a:t>
            </a:r>
            <a:br>
              <a:rPr lang="en-US" altLang="zh-CN" sz="1800" i="0" dirty="0">
                <a:solidFill>
                  <a:srgbClr val="000000"/>
                </a:solidFill>
                <a:effectLst/>
                <a:latin typeface="SFRM1000"/>
              </a:rPr>
            </a:br>
            <a:r>
              <a:rPr lang="en-US" altLang="zh-CN" sz="1800" i="0" dirty="0">
                <a:solidFill>
                  <a:srgbClr val="000000"/>
                </a:solidFill>
                <a:effectLst/>
                <a:latin typeface="SFRM1000"/>
              </a:rPr>
              <a:t>nuclear state lifetimes in the femtoseconds to picoseconds range, and the gaseous material is suited for nuclear state lifetimes in the picoseconds to nanoseconds range. It means the lifetime-sensitivity range of this method basically covers most of the nuclear excited states.</a:t>
            </a:r>
          </a:p>
          <a:p>
            <a:r>
              <a:rPr lang="en-US" altLang="zh-CN" sz="1800" i="0" dirty="0">
                <a:solidFill>
                  <a:srgbClr val="000000"/>
                </a:solidFill>
                <a:effectLst/>
                <a:latin typeface="SFRM1000"/>
              </a:rPr>
              <a:t>Varying the gas pressure, the slowing down times can be varied so that lifetimes in the 10-12 to 10-8 second range can be measured.</a:t>
            </a:r>
            <a:br>
              <a:rPr lang="en-US" altLang="zh-CN" sz="1800" i="0" dirty="0">
                <a:solidFill>
                  <a:srgbClr val="000000"/>
                </a:solidFill>
                <a:effectLst/>
                <a:latin typeface="SFRM1000"/>
              </a:rPr>
            </a:br>
            <a:endParaRPr lang="zh-CN" altLang="en-US" dirty="0"/>
          </a:p>
        </p:txBody>
      </p:sp>
    </p:spTree>
    <p:extLst>
      <p:ext uri="{BB962C8B-B14F-4D97-AF65-F5344CB8AC3E}">
        <p14:creationId xmlns:p14="http://schemas.microsoft.com/office/powerpoint/2010/main" val="36293275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To accurately extract information from each peak, we applied a Doppler broadening line shape analysis, which took into account the energy and relative intensity of each proton branch populating the 24Mg excited state, the energy of the γ ray deexciting the 24Mg excited state, the lifetime of the 24Mg excited state, the stopping power of the implantation material (780-Torr P10 gas), and the response function of each SeGA detector. </a:t>
            </a:r>
            <a:r>
              <a:rPr lang="en-US" altLang="zh-CN" sz="1200" kern="100" dirty="0">
                <a:effectLst/>
                <a:latin typeface="Times New Roman" panose="02020603050405020304" pitchFamily="18" charset="0"/>
                <a:ea typeface="宋体" panose="02010600030101010101" pitchFamily="2" charset="-122"/>
              </a:rPr>
              <a:t>I can't go into details now, but c</a:t>
            </a:r>
            <a:r>
              <a:rPr lang="en-US" altLang="zh-CN" dirty="0"/>
              <a:t>ompared with a regular EMG fit of each peak, this approach substantially improved the χ2ν and p-values of the fit</a:t>
            </a:r>
            <a:endParaRPr lang="zh-CN" altLang="en-US" dirty="0"/>
          </a:p>
        </p:txBody>
      </p:sp>
    </p:spTree>
    <p:extLst>
      <p:ext uri="{BB962C8B-B14F-4D97-AF65-F5344CB8AC3E}">
        <p14:creationId xmlns:p14="http://schemas.microsoft.com/office/powerpoint/2010/main" val="362002499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dirty="0"/>
              <a:t>Initially, this Doppler Broadening Technique was applied to the </a:t>
            </a:r>
            <a:r>
              <a:rPr lang="en-US" altLang="zh-CN" sz="1800" i="0" dirty="0">
                <a:solidFill>
                  <a:srgbClr val="000000"/>
                </a:solidFill>
                <a:effectLst/>
                <a:latin typeface="CMR8"/>
              </a:rPr>
              <a:t>11</a:t>
            </a:r>
            <a:r>
              <a:rPr lang="en-US" altLang="zh-CN" sz="1800" i="0" dirty="0">
                <a:solidFill>
                  <a:srgbClr val="000000"/>
                </a:solidFill>
                <a:effectLst/>
                <a:latin typeface="CMR10"/>
              </a:rPr>
              <a:t>Li </a:t>
            </a:r>
            <a:r>
              <a:rPr lang="el-GR" altLang="zh-CN" sz="1800" i="1" dirty="0">
                <a:solidFill>
                  <a:srgbClr val="000000"/>
                </a:solidFill>
                <a:effectLst/>
                <a:latin typeface="CMMI10"/>
              </a:rPr>
              <a:t>β</a:t>
            </a:r>
            <a:r>
              <a:rPr lang="el-GR" altLang="zh-CN" sz="1800" i="0" dirty="0">
                <a:solidFill>
                  <a:srgbClr val="000000"/>
                </a:solidFill>
                <a:effectLst/>
                <a:latin typeface="CMR10"/>
              </a:rPr>
              <a:t>-</a:t>
            </a:r>
            <a:r>
              <a:rPr lang="en-US" altLang="zh-CN" sz="1800" i="0" dirty="0">
                <a:solidFill>
                  <a:srgbClr val="000000"/>
                </a:solidFill>
                <a:effectLst/>
                <a:latin typeface="CMR10"/>
              </a:rPr>
              <a:t>delayed neutron emission. </a:t>
            </a:r>
            <a:r>
              <a:rPr lang="en-US" altLang="zh-CN" sz="1800" i="0" dirty="0">
                <a:solidFill>
                  <a:srgbClr val="000000"/>
                </a:solidFill>
                <a:effectLst/>
                <a:latin typeface="Times-Roman"/>
              </a:rPr>
              <a:t>Clear</a:t>
            </a:r>
            <a:br>
              <a:rPr lang="en-US" altLang="zh-CN" sz="1800" i="0" dirty="0">
                <a:solidFill>
                  <a:srgbClr val="000000"/>
                </a:solidFill>
                <a:effectLst/>
                <a:latin typeface="Times-Roman"/>
              </a:rPr>
            </a:br>
            <a:r>
              <a:rPr lang="en-US" altLang="zh-CN" sz="1800" i="0" dirty="0">
                <a:solidFill>
                  <a:srgbClr val="000000"/>
                </a:solidFill>
                <a:effectLst/>
                <a:latin typeface="Times-Roman"/>
              </a:rPr>
              <a:t>broadening is apparent for the 10Be γ-ray lines. An example is shown in the top right corner. </a:t>
            </a:r>
            <a:r>
              <a:rPr lang="en-US" altLang="zh-CN" sz="1800" i="0" dirty="0">
                <a:solidFill>
                  <a:srgbClr val="000000"/>
                </a:solidFill>
                <a:effectLst/>
                <a:latin typeface="CMR10"/>
              </a:rPr>
              <a:t>We extended the method to higher masses and applied it to proton-rich nuclei </a:t>
            </a:r>
            <a:r>
              <a:rPr lang="en-US" altLang="zh-CN" sz="1800" i="0" dirty="0">
                <a:solidFill>
                  <a:srgbClr val="000000"/>
                </a:solidFill>
                <a:effectLst/>
                <a:latin typeface="CMR8"/>
              </a:rPr>
              <a:t>26</a:t>
            </a:r>
            <a:r>
              <a:rPr lang="en-US" altLang="zh-CN" sz="1800" i="0" dirty="0">
                <a:solidFill>
                  <a:srgbClr val="000000"/>
                </a:solidFill>
                <a:effectLst/>
                <a:latin typeface="CMR10"/>
              </a:rPr>
              <a:t>P and 20Mg. The same γ-ray line is shown in the two figures at the bottom. </a:t>
            </a:r>
            <a:r>
              <a:rPr lang="en-US" altLang="zh-CN" sz="1800" i="0" dirty="0">
                <a:solidFill>
                  <a:srgbClr val="000000"/>
                </a:solidFill>
                <a:effectLst/>
                <a:latin typeface="Times-Roman"/>
              </a:rPr>
              <a:t>The relative proton branches from two </a:t>
            </a:r>
            <a:r>
              <a:rPr lang="en-US" altLang="zh-CN" sz="1800" i="1" dirty="0">
                <a:solidFill>
                  <a:srgbClr val="000000"/>
                </a:solidFill>
                <a:effectLst/>
                <a:latin typeface="Times-Roman"/>
              </a:rPr>
              <a:t>β</a:t>
            </a:r>
            <a:r>
              <a:rPr lang="en-US" altLang="zh-CN" sz="1800" i="0" dirty="0">
                <a:solidFill>
                  <a:srgbClr val="000000"/>
                </a:solidFill>
                <a:effectLst/>
                <a:latin typeface="Times-Roman"/>
              </a:rPr>
              <a:t>-delayed proton spectroscopies were used to separately fit the data and it is easy to see that one of the two results failed to reproduce the </a:t>
            </a:r>
            <a:r>
              <a:rPr lang="en-US" altLang="zh-CN" sz="1800" i="0" dirty="0">
                <a:solidFill>
                  <a:srgbClr val="000000"/>
                </a:solidFill>
                <a:effectLst/>
                <a:latin typeface="CMR10"/>
              </a:rPr>
              <a:t>γ-ray peak shape.</a:t>
            </a:r>
            <a:br>
              <a:rPr lang="en-US" altLang="zh-CN" sz="1800" i="0" dirty="0">
                <a:solidFill>
                  <a:srgbClr val="000000"/>
                </a:solidFill>
                <a:effectLst/>
                <a:latin typeface="Times-Roman"/>
              </a:rPr>
            </a:br>
            <a:br>
              <a:rPr lang="en-US" altLang="zh-CN" sz="1800" i="0" dirty="0">
                <a:solidFill>
                  <a:srgbClr val="0000FF"/>
                </a:solidFill>
                <a:effectLst/>
                <a:latin typeface="CMR10"/>
              </a:rPr>
            </a:br>
            <a:endParaRPr lang="en-US" altLang="zh-CN" sz="1800" i="0" dirty="0">
              <a:solidFill>
                <a:srgbClr val="000000"/>
              </a:solidFill>
              <a:effectLst/>
              <a:latin typeface="CMR10"/>
            </a:endParaRPr>
          </a:p>
        </p:txBody>
      </p:sp>
    </p:spTree>
    <p:extLst>
      <p:ext uri="{BB962C8B-B14F-4D97-AF65-F5344CB8AC3E}">
        <p14:creationId xmlns:p14="http://schemas.microsoft.com/office/powerpoint/2010/main" val="258175849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zh-CN" altLang="zh-CN" sz="1200" dirty="0">
                <a:effectLst/>
                <a:ea typeface="Arial" panose="020B0604020202020204" pitchFamily="34" charset="0"/>
              </a:rPr>
              <a:t>When a nucleon is emitted from a nucleus, following </a:t>
            </a:r>
            <a:r>
              <a:rPr lang="zh-CN" altLang="zh-CN" sz="1200" i="1" dirty="0">
                <a:effectLst/>
                <a:ea typeface="Arial" panose="020B0604020202020204" pitchFamily="34" charset="0"/>
              </a:rPr>
              <a:t>β</a:t>
            </a:r>
            <a:r>
              <a:rPr lang="zh-CN" altLang="zh-CN" sz="1200" dirty="0">
                <a:effectLst/>
                <a:ea typeface="Arial" panose="020B0604020202020204" pitchFamily="34" charset="0"/>
              </a:rPr>
              <a:t> decay, the momentum of the system must be conserved so the daughter nucleus will recoil with equal and opposite momentum as the ejected nucleon. If a </a:t>
            </a:r>
            <a:r>
              <a:rPr lang="zh-CN" altLang="zh-CN" sz="1200" i="1" dirty="0">
                <a:effectLst/>
                <a:ea typeface="Arial" panose="020B0604020202020204" pitchFamily="34" charset="0"/>
              </a:rPr>
              <a:t>γ</a:t>
            </a:r>
            <a:r>
              <a:rPr lang="zh-CN" altLang="zh-CN" sz="1200" dirty="0">
                <a:effectLst/>
                <a:ea typeface="Arial" panose="020B0604020202020204" pitchFamily="34" charset="0"/>
              </a:rPr>
              <a:t> ray is emitted while the nucleus is still recoiling, it will be Doppler-shifted in the laboratory frame. For an ensemble of such decays, the resulting </a:t>
            </a:r>
            <a:r>
              <a:rPr lang="zh-CN" altLang="zh-CN" sz="1200" i="1" dirty="0">
                <a:effectLst/>
                <a:ea typeface="Arial" panose="020B0604020202020204" pitchFamily="34" charset="0"/>
              </a:rPr>
              <a:t>γ</a:t>
            </a:r>
            <a:r>
              <a:rPr lang="zh-CN" altLang="zh-CN" sz="1200" dirty="0">
                <a:effectLst/>
                <a:ea typeface="Arial" panose="020B0604020202020204" pitchFamily="34" charset="0"/>
              </a:rPr>
              <a:t>-ray line shape in the measured energy spectrum will be Doppler broadened.</a:t>
            </a:r>
            <a:endParaRPr lang="zh-CN" altLang="en-US" dirty="0"/>
          </a:p>
          <a:p>
            <a:endParaRPr lang="zh-CN" altLang="en-US" dirty="0"/>
          </a:p>
        </p:txBody>
      </p:sp>
    </p:spTree>
    <p:extLst>
      <p:ext uri="{BB962C8B-B14F-4D97-AF65-F5344CB8AC3E}">
        <p14:creationId xmlns:p14="http://schemas.microsoft.com/office/powerpoint/2010/main" val="800548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The β decay of 25Si has been one of the most studied cases. It has been measured by scientists in North America, Europe, and Asia</a:t>
            </a:r>
            <a:endParaRPr lang="zh-CN" altLang="en-US" dirty="0"/>
          </a:p>
        </p:txBody>
      </p:sp>
    </p:spTree>
    <p:extLst>
      <p:ext uri="{BB962C8B-B14F-4D97-AF65-F5344CB8AC3E}">
        <p14:creationId xmlns:p14="http://schemas.microsoft.com/office/powerpoint/2010/main" val="2573851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The β decay of 25Si has been one of the most studied cases. It has been measured by scientists in North America, Europe, and Asia</a:t>
            </a:r>
            <a:endParaRPr lang="zh-CN" altLang="en-US" dirty="0"/>
          </a:p>
        </p:txBody>
      </p:sp>
    </p:spTree>
    <p:extLst>
      <p:ext uri="{BB962C8B-B14F-4D97-AF65-F5344CB8AC3E}">
        <p14:creationId xmlns:p14="http://schemas.microsoft.com/office/powerpoint/2010/main" val="2183570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Because its </a:t>
            </a:r>
            <a:r>
              <a:rPr lang="el-GR" altLang="zh-CN" dirty="0"/>
              <a:t>β-</a:t>
            </a:r>
            <a:r>
              <a:rPr lang="en-US" altLang="zh-CN" dirty="0"/>
              <a:t>delayed proton branches have been so extensively studied, 25Si was chosen for the commissioning of our newly developed GADGET detection system. Our experiment turned out to be more sensitive than all previous measurements and new structure information has been obtained. That's what I'm going to talk about in this presentation.</a:t>
            </a:r>
            <a:endParaRPr lang="zh-CN" altLang="en-US" dirty="0"/>
          </a:p>
        </p:txBody>
      </p:sp>
    </p:spTree>
    <p:extLst>
      <p:ext uri="{BB962C8B-B14F-4D97-AF65-F5344CB8AC3E}">
        <p14:creationId xmlns:p14="http://schemas.microsoft.com/office/powerpoint/2010/main" val="21252292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Because its </a:t>
            </a:r>
            <a:r>
              <a:rPr lang="el-GR" altLang="zh-CN" i="1" dirty="0"/>
              <a:t>β</a:t>
            </a:r>
            <a:r>
              <a:rPr lang="el-GR" altLang="zh-CN" dirty="0"/>
              <a:t>-</a:t>
            </a:r>
            <a:r>
              <a:rPr lang="en-US" altLang="zh-CN" dirty="0"/>
              <a:t>delayed proton branches have been so extensively studied, </a:t>
            </a:r>
            <a:r>
              <a:rPr lang="en-US" altLang="zh-CN" baseline="30000" dirty="0"/>
              <a:t>25</a:t>
            </a:r>
            <a:r>
              <a:rPr lang="en-US" altLang="zh-CN" dirty="0"/>
              <a:t>Si was chosen for the commissioning of our newly developed GADGET detection system. Our experiment turned out to be more sensitive than all previous measurements and new structure information has been obtained. That's what I'm going to talk about in this presentation.</a:t>
            </a:r>
            <a:endParaRPr lang="zh-CN" altLang="en-US" dirty="0"/>
          </a:p>
        </p:txBody>
      </p:sp>
    </p:spTree>
    <p:extLst>
      <p:ext uri="{BB962C8B-B14F-4D97-AF65-F5344CB8AC3E}">
        <p14:creationId xmlns:p14="http://schemas.microsoft.com/office/powerpoint/2010/main" val="40964891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Our experiment was conducted at the National Superconducting Cyclotron Laboratory (NSCL). A 36Ar primary beam was accelerated by the Coupled Cyclotron Facility. The secondary 25Si beam was </a:t>
            </a:r>
            <a:r>
              <a:rPr lang="en-US" altLang="zh-CN" b="1" dirty="0"/>
              <a:t>produced</a:t>
            </a:r>
            <a:r>
              <a:rPr lang="en-US" altLang="zh-CN" dirty="0"/>
              <a:t> via the projectile fragmentation of the 36Ar beam impinging on a Be target and </a:t>
            </a:r>
            <a:r>
              <a:rPr lang="en-US" altLang="zh-CN" b="1" dirty="0"/>
              <a:t>purified</a:t>
            </a:r>
            <a:r>
              <a:rPr lang="en-US" altLang="zh-CN" dirty="0"/>
              <a:t> using the A1900 and </a:t>
            </a:r>
            <a:r>
              <a:rPr lang="en-US" altLang="zh-CN" sz="1800" i="0" dirty="0">
                <a:solidFill>
                  <a:srgbClr val="000000"/>
                </a:solidFill>
                <a:effectLst/>
                <a:latin typeface="CharisSIL"/>
              </a:rPr>
              <a:t>Radio-Frequency Fragment S</a:t>
            </a:r>
            <a:r>
              <a:rPr lang="en-US" altLang="zh-CN" dirty="0"/>
              <a:t>eparator. The photo of this experiment setup is shown </a:t>
            </a:r>
            <a:r>
              <a:rPr lang="it-IT" altLang="zh-CN" sz="1800" kern="100" dirty="0">
                <a:solidFill>
                  <a:srgbClr val="000000"/>
                </a:solidFill>
                <a:effectLst/>
                <a:latin typeface="Times New Roman" panose="02020603050405020304" pitchFamily="18" charset="0"/>
                <a:ea typeface="宋体" panose="02010600030101010101" pitchFamily="2" charset="-122"/>
              </a:rPr>
              <a:t>at the bottom.</a:t>
            </a:r>
            <a:endParaRPr lang="zh-CN" altLang="en-US" dirty="0"/>
          </a:p>
        </p:txBody>
      </p:sp>
    </p:spTree>
    <p:extLst>
      <p:ext uri="{BB962C8B-B14F-4D97-AF65-F5344CB8AC3E}">
        <p14:creationId xmlns:p14="http://schemas.microsoft.com/office/powerpoint/2010/main" val="34377813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Our detection system is called "GADGET", short for Gaseous Detector with Germanium Tagging, which is comprised of the Gaseous Proton Detector and the Segmented Germanium Array (SeGA).</a:t>
            </a:r>
            <a:endParaRPr lang="zh-CN" altLang="en-US" dirty="0"/>
          </a:p>
          <a:p>
            <a:endParaRPr lang="zh-CN" altLang="en-US" dirty="0"/>
          </a:p>
        </p:txBody>
      </p:sp>
    </p:spTree>
    <p:extLst>
      <p:ext uri="{BB962C8B-B14F-4D97-AF65-F5344CB8AC3E}">
        <p14:creationId xmlns:p14="http://schemas.microsoft.com/office/powerpoint/2010/main" val="341695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GADGET system is short for Gaseous Detector with Germanium Tagging, which is comprised of the Gaseous Proton Detector and the Segmented Germanium Array (SeGA).</a:t>
            </a:r>
            <a:endParaRPr lang="zh-CN" altLang="en-US" dirty="0"/>
          </a:p>
          <a:p>
            <a:endParaRPr lang="zh-CN" altLang="en-US" dirty="0"/>
          </a:p>
        </p:txBody>
      </p:sp>
    </p:spTree>
    <p:extLst>
      <p:ext uri="{BB962C8B-B14F-4D97-AF65-F5344CB8AC3E}">
        <p14:creationId xmlns:p14="http://schemas.microsoft.com/office/powerpoint/2010/main" val="1929234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sz="1200" kern="1200" dirty="0">
                <a:solidFill>
                  <a:schemeClr val="tx1"/>
                </a:solidFill>
                <a:effectLst/>
                <a:latin typeface="+mn-lt"/>
                <a:ea typeface="ヒラギノ角ゴ Pro W3" pitchFamily="-65" charset="-128"/>
                <a:cs typeface="ヒラギノ角ゴ Pro W3" pitchFamily="-65" charset="-128"/>
              </a:rPr>
              <a:t>This presentation is divided into four parts.</a:t>
            </a:r>
            <a:endParaRPr lang="zh-CN" altLang="en-US" dirty="0"/>
          </a:p>
        </p:txBody>
      </p:sp>
    </p:spTree>
    <p:extLst>
      <p:ext uri="{BB962C8B-B14F-4D97-AF65-F5344CB8AC3E}">
        <p14:creationId xmlns:p14="http://schemas.microsoft.com/office/powerpoint/2010/main" val="21830974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In the </a:t>
            </a:r>
            <a:r>
              <a:rPr lang="en-US" altLang="zh-CN" baseline="30000" dirty="0"/>
              <a:t>25</a:t>
            </a:r>
            <a:r>
              <a:rPr lang="en-US" altLang="zh-CN" dirty="0"/>
              <a:t>Si experiment, we collected data for 9 and a half hours. A total of 3 × 10</a:t>
            </a:r>
            <a:r>
              <a:rPr lang="en-US" altLang="zh-CN" baseline="30000" dirty="0"/>
              <a:t>7</a:t>
            </a:r>
            <a:r>
              <a:rPr lang="en-US" altLang="zh-CN" dirty="0"/>
              <a:t> </a:t>
            </a:r>
            <a:r>
              <a:rPr lang="en-US" altLang="zh-CN" baseline="30000" dirty="0"/>
              <a:t>25</a:t>
            </a:r>
            <a:r>
              <a:rPr lang="en-US" altLang="zh-CN" dirty="0"/>
              <a:t>Si ions were implanted into the Proton Detector filled with P10 gas mixture under a pulsed-beam mode. The longitudinal distribution is shown in the bottom right corner and the beam transverse distribution is shown on the right side. You can see the anode plane of this Proton Detector is segmented into 13 readout pads. Our group built this detector to measure</a:t>
            </a:r>
            <a:r>
              <a:rPr lang="en-US" altLang="zh-CN" sz="1800" i="0" dirty="0">
                <a:solidFill>
                  <a:srgbClr val="000000"/>
                </a:solidFill>
                <a:effectLst/>
                <a:latin typeface="CharisSIL"/>
              </a:rPr>
              <a:t> weak, low-energy </a:t>
            </a:r>
            <a:r>
              <a:rPr lang="en-US" altLang="zh-CN" sz="1800" i="1" dirty="0">
                <a:solidFill>
                  <a:srgbClr val="000000"/>
                </a:solidFill>
                <a:effectLst/>
                <a:latin typeface="STIXMath-Italic"/>
              </a:rPr>
              <a:t>β</a:t>
            </a:r>
            <a:r>
              <a:rPr lang="en-US" altLang="zh-CN" sz="1800" i="0" dirty="0">
                <a:solidFill>
                  <a:srgbClr val="000000"/>
                </a:solidFill>
                <a:effectLst/>
                <a:latin typeface="CharisSIL"/>
              </a:rPr>
              <a:t>-delayed proton decay. Of course we didn't only measure </a:t>
            </a:r>
            <a:r>
              <a:rPr lang="en-US" altLang="zh-CN" sz="1800" i="0" baseline="30000" dirty="0">
                <a:solidFill>
                  <a:srgbClr val="000000"/>
                </a:solidFill>
                <a:effectLst/>
                <a:latin typeface="CharisSIL"/>
              </a:rPr>
              <a:t>25</a:t>
            </a:r>
            <a:r>
              <a:rPr lang="en-US" altLang="zh-CN" sz="1800" i="0" dirty="0">
                <a:solidFill>
                  <a:srgbClr val="000000"/>
                </a:solidFill>
                <a:effectLst/>
                <a:latin typeface="CharisSIL"/>
              </a:rPr>
              <a:t>Si, that'll be a waste of taxpayer money.</a:t>
            </a:r>
            <a:br>
              <a:rPr lang="en-US" altLang="zh-CN" sz="1800" i="0" dirty="0">
                <a:solidFill>
                  <a:srgbClr val="000000"/>
                </a:solidFill>
                <a:effectLst/>
                <a:latin typeface="STIXMath-Italic"/>
              </a:rPr>
            </a:br>
            <a:endParaRPr lang="en-US" altLang="zh-CN" dirty="0"/>
          </a:p>
        </p:txBody>
      </p:sp>
    </p:spTree>
    <p:extLst>
      <p:ext uri="{BB962C8B-B14F-4D97-AF65-F5344CB8AC3E}">
        <p14:creationId xmlns:p14="http://schemas.microsoft.com/office/powerpoint/2010/main" val="25035767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Our detection system is called "GADGET", short for Gaseous Detector with Germanium Tagging, which is comprised of the Gaseous Proton Detector and the Segmented Germanium Array (SeGA).</a:t>
            </a:r>
            <a:endParaRPr lang="zh-CN" altLang="en-US" dirty="0"/>
          </a:p>
          <a:p>
            <a:endParaRPr lang="zh-CN" altLang="en-US" dirty="0"/>
          </a:p>
        </p:txBody>
      </p:sp>
    </p:spTree>
    <p:extLst>
      <p:ext uri="{BB962C8B-B14F-4D97-AF65-F5344CB8AC3E}">
        <p14:creationId xmlns:p14="http://schemas.microsoft.com/office/powerpoint/2010/main" val="31499479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7250554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To give you a big picture, we have also measured or plan to measure </a:t>
            </a:r>
            <a:r>
              <a:rPr lang="en-US" altLang="zh-CN" b="0" i="0" dirty="0">
                <a:solidFill>
                  <a:srgbClr val="FFFFFF"/>
                </a:solidFill>
                <a:effectLst/>
                <a:latin typeface="Simsun" panose="02010600030101010101" pitchFamily="2" charset="-122"/>
                <a:ea typeface="Simsun" panose="02010600030101010101" pitchFamily="2" charset="-122"/>
              </a:rPr>
              <a:t>the beta decays of several other nuclides. 23Al</a:t>
            </a:r>
            <a:r>
              <a:rPr lang="zh-CN" altLang="en-US" b="0" i="0" dirty="0">
                <a:solidFill>
                  <a:srgbClr val="FFFFFF"/>
                </a:solidFill>
                <a:effectLst/>
                <a:latin typeface="Simsun" panose="02010600030101010101" pitchFamily="2" charset="-122"/>
                <a:ea typeface="Simsun" panose="02010600030101010101" pitchFamily="2" charset="-122"/>
              </a:rPr>
              <a:t> </a:t>
            </a:r>
            <a:r>
              <a:rPr lang="en-US" altLang="zh-CN" b="0" i="0" dirty="0">
                <a:solidFill>
                  <a:srgbClr val="FFFFFF"/>
                </a:solidFill>
                <a:effectLst/>
                <a:latin typeface="Simsun" panose="02010600030101010101" pitchFamily="2" charset="-122"/>
                <a:ea typeface="Simsun" panose="02010600030101010101" pitchFamily="2" charset="-122"/>
              </a:rPr>
              <a:t>decay was</a:t>
            </a:r>
            <a:r>
              <a:rPr lang="zh-CN" altLang="en-US" b="0" i="0" dirty="0">
                <a:solidFill>
                  <a:srgbClr val="FFFFFF"/>
                </a:solidFill>
                <a:effectLst/>
                <a:latin typeface="Simsun" panose="02010600030101010101" pitchFamily="2" charset="-122"/>
                <a:ea typeface="Simsun" panose="02010600030101010101" pitchFamily="2" charset="-122"/>
              </a:rPr>
              <a:t> </a:t>
            </a:r>
            <a:r>
              <a:rPr lang="en-US" altLang="zh-CN" b="0" i="0" dirty="0">
                <a:solidFill>
                  <a:srgbClr val="FFFFFF"/>
                </a:solidFill>
                <a:effectLst/>
                <a:latin typeface="Simsun" panose="02010600030101010101" pitchFamily="2" charset="-122"/>
                <a:ea typeface="Simsun" panose="02010600030101010101" pitchFamily="2" charset="-122"/>
              </a:rPr>
              <a:t>measured to study the </a:t>
            </a:r>
            <a:r>
              <a:rPr lang="en-US" altLang="zh-CN" sz="1800" i="0" dirty="0">
                <a:solidFill>
                  <a:srgbClr val="000000"/>
                </a:solidFill>
                <a:effectLst/>
                <a:latin typeface="Times-Roman"/>
              </a:rPr>
              <a:t>22Na(</a:t>
            </a:r>
            <a:r>
              <a:rPr lang="en-US" altLang="zh-CN" sz="1800" i="1" dirty="0">
                <a:solidFill>
                  <a:srgbClr val="000000"/>
                </a:solidFill>
                <a:effectLst/>
                <a:latin typeface="Times-Italic"/>
              </a:rPr>
              <a:t>p</a:t>
            </a:r>
            <a:r>
              <a:rPr lang="en-US" altLang="zh-CN" sz="1800" i="1" dirty="0">
                <a:solidFill>
                  <a:srgbClr val="000000"/>
                </a:solidFill>
                <a:effectLst/>
                <a:latin typeface="RMTMI"/>
              </a:rPr>
              <a:t>, </a:t>
            </a:r>
            <a:r>
              <a:rPr lang="el-GR" altLang="zh-CN" sz="1800" i="1" dirty="0">
                <a:solidFill>
                  <a:srgbClr val="000000"/>
                </a:solidFill>
                <a:effectLst/>
                <a:latin typeface="RMTMI"/>
              </a:rPr>
              <a:t>γ</a:t>
            </a:r>
            <a:r>
              <a:rPr lang="el-GR" altLang="zh-CN" sz="1800" i="0" dirty="0">
                <a:solidFill>
                  <a:srgbClr val="000000"/>
                </a:solidFill>
                <a:effectLst/>
                <a:latin typeface="Times-Roman"/>
              </a:rPr>
              <a:t>)23</a:t>
            </a:r>
            <a:r>
              <a:rPr lang="en-US" altLang="zh-CN" sz="1800" i="0" dirty="0">
                <a:solidFill>
                  <a:srgbClr val="000000"/>
                </a:solidFill>
                <a:effectLst/>
                <a:latin typeface="Times-Roman"/>
              </a:rPr>
              <a:t>Mg reaction rate </a:t>
            </a:r>
            <a:r>
              <a:rPr lang="en-US" altLang="zh-CN" b="0" i="0" dirty="0">
                <a:solidFill>
                  <a:srgbClr val="FFFFFF"/>
                </a:solidFill>
                <a:effectLst/>
                <a:latin typeface="Simsun" panose="02010600030101010101" pitchFamily="2" charset="-122"/>
                <a:ea typeface="Simsun" panose="02010600030101010101" pitchFamily="2" charset="-122"/>
              </a:rPr>
              <a:t>in</a:t>
            </a:r>
            <a:r>
              <a:rPr lang="zh-CN" altLang="en-US" b="0" i="0" dirty="0">
                <a:solidFill>
                  <a:srgbClr val="FFFFFF"/>
                </a:solidFill>
                <a:effectLst/>
                <a:latin typeface="Simsun" panose="02010600030101010101" pitchFamily="2" charset="-122"/>
                <a:ea typeface="Simsun" panose="02010600030101010101" pitchFamily="2" charset="-122"/>
              </a:rPr>
              <a:t> </a:t>
            </a:r>
            <a:r>
              <a:rPr lang="en-US" altLang="zh-CN" b="0" i="0" dirty="0">
                <a:solidFill>
                  <a:srgbClr val="FFFFFF"/>
                </a:solidFill>
                <a:effectLst/>
                <a:latin typeface="Simsun" panose="02010600030101010101" pitchFamily="2" charset="-122"/>
                <a:ea typeface="Simsun" panose="02010600030101010101" pitchFamily="2" charset="-122"/>
              </a:rPr>
              <a:t>the</a:t>
            </a:r>
            <a:r>
              <a:rPr lang="zh-CN" altLang="en-US" b="0" i="0" dirty="0">
                <a:solidFill>
                  <a:srgbClr val="FFFFFF"/>
                </a:solidFill>
                <a:effectLst/>
                <a:latin typeface="Simsun" panose="02010600030101010101" pitchFamily="2" charset="-122"/>
                <a:ea typeface="Simsun" panose="02010600030101010101" pitchFamily="2" charset="-122"/>
              </a:rPr>
              <a:t> </a:t>
            </a:r>
            <a:r>
              <a:rPr lang="en-US" altLang="zh-CN" b="0" i="0" dirty="0">
                <a:solidFill>
                  <a:srgbClr val="FFFFFF"/>
                </a:solidFill>
                <a:effectLst/>
                <a:latin typeface="Simsun" panose="02010600030101010101" pitchFamily="2" charset="-122"/>
                <a:ea typeface="Simsun" panose="02010600030101010101" pitchFamily="2" charset="-122"/>
              </a:rPr>
              <a:t>same</a:t>
            </a:r>
            <a:r>
              <a:rPr lang="zh-CN" altLang="en-US" b="0" i="0" dirty="0">
                <a:solidFill>
                  <a:srgbClr val="FFFFFF"/>
                </a:solidFill>
                <a:effectLst/>
                <a:latin typeface="Simsun" panose="02010600030101010101" pitchFamily="2" charset="-122"/>
                <a:ea typeface="Simsun" panose="02010600030101010101" pitchFamily="2" charset="-122"/>
              </a:rPr>
              <a:t> </a:t>
            </a:r>
            <a:r>
              <a:rPr lang="en-US" altLang="zh-CN" b="0" i="0" dirty="0">
                <a:solidFill>
                  <a:srgbClr val="FFFFFF"/>
                </a:solidFill>
                <a:effectLst/>
                <a:latin typeface="Simsun" panose="02010600030101010101" pitchFamily="2" charset="-122"/>
                <a:ea typeface="Simsun" panose="02010600030101010101" pitchFamily="2" charset="-122"/>
              </a:rPr>
              <a:t>campaign after the commissioning. 31Cl decay was measured to study the </a:t>
            </a:r>
            <a:r>
              <a:rPr lang="en-US" altLang="zh-CN" sz="1800" i="0" dirty="0">
                <a:solidFill>
                  <a:srgbClr val="064308"/>
                </a:solidFill>
                <a:effectLst/>
              </a:rPr>
              <a:t>30P(p,</a:t>
            </a:r>
            <a:r>
              <a:rPr lang="el-GR" altLang="zh-CN" sz="1800" i="0" dirty="0">
                <a:solidFill>
                  <a:srgbClr val="064308"/>
                </a:solidFill>
                <a:effectLst/>
              </a:rPr>
              <a:t>γ)31</a:t>
            </a:r>
            <a:r>
              <a:rPr lang="en-US" altLang="zh-CN" sz="1800" i="0" dirty="0">
                <a:solidFill>
                  <a:srgbClr val="064308"/>
                </a:solidFill>
                <a:effectLst/>
              </a:rPr>
              <a:t>S reaction rate. Both of these two reactions are critical for understanding nova nucleosynthesis.</a:t>
            </a:r>
            <a:br>
              <a:rPr lang="en-US" altLang="zh-CN" sz="1800" i="0" dirty="0">
                <a:solidFill>
                  <a:srgbClr val="064308"/>
                </a:solidFill>
                <a:effectLst/>
              </a:rPr>
            </a:br>
            <a:r>
              <a:rPr lang="en-US" altLang="zh-CN" b="0" i="0" dirty="0">
                <a:solidFill>
                  <a:srgbClr val="FFFFFF"/>
                </a:solidFill>
                <a:effectLst/>
                <a:latin typeface="Simsun" panose="02010600030101010101" pitchFamily="2" charset="-122"/>
                <a:ea typeface="Simsun" panose="02010600030101010101" pitchFamily="2" charset="-122"/>
              </a:rPr>
              <a:t>With these experiments, we hope to constrain the nuclear structure details that are most influential on the explosive burning of hydrogen on the surfaces of accreting compact stars such as white dwarfs and neutron stars. As you can see from the decay intensities here, we are pushing the sensitivity of our detector to extremes. </a:t>
            </a:r>
            <a:r>
              <a:rPr lang="en-US" altLang="zh-CN" dirty="0"/>
              <a:t>Of course, except for the intensity, there are other issues that complicate the measurement and analysis. Anyway, the easiest one was assigned to me, and other more challenging cases rely on my colleagues shown here. </a:t>
            </a:r>
            <a:r>
              <a:rPr lang="en-US" altLang="zh-CN" sz="1800" kern="100" dirty="0">
                <a:effectLst/>
                <a:latin typeface="Times New Roman" panose="02020603050405020304" pitchFamily="18" charset="0"/>
                <a:ea typeface="宋体" panose="02010600030101010101" pitchFamily="2" charset="-122"/>
              </a:rPr>
              <a:t>Best of luck to you guys.</a:t>
            </a:r>
            <a:endParaRPr lang="zh-CN" altLang="en-US" dirty="0"/>
          </a:p>
        </p:txBody>
      </p:sp>
    </p:spTree>
    <p:extLst>
      <p:ext uri="{BB962C8B-B14F-4D97-AF65-F5344CB8AC3E}">
        <p14:creationId xmlns:p14="http://schemas.microsoft.com/office/powerpoint/2010/main" val="15470629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Okay, moving back to 25Si. This is the β-delayed proton spectrum of 25Si measured by our Proton Detector. All13 known proton peaks below 2.4 MeV are confirmed in our work.</a:t>
            </a:r>
          </a:p>
        </p:txBody>
      </p:sp>
    </p:spTree>
    <p:extLst>
      <p:ext uri="{BB962C8B-B14F-4D97-AF65-F5344CB8AC3E}">
        <p14:creationId xmlns:p14="http://schemas.microsoft.com/office/powerpoint/2010/main" val="30889059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A new proton peak at 724 keV is clearly identified. </a:t>
            </a:r>
            <a:r>
              <a:rPr lang="en-US" altLang="zh-CN" sz="1800" i="0" dirty="0">
                <a:solidFill>
                  <a:srgbClr val="000000"/>
                </a:solidFill>
                <a:effectLst/>
                <a:latin typeface="CMR10"/>
              </a:rPr>
              <a:t>The pressure of the P10 gas mixture was 780 Torr, which is ideally</a:t>
            </a:r>
            <a:br>
              <a:rPr lang="en-US" altLang="zh-CN" sz="1800" i="0" dirty="0">
                <a:solidFill>
                  <a:srgbClr val="000000"/>
                </a:solidFill>
                <a:effectLst/>
                <a:latin typeface="CMR10"/>
              </a:rPr>
            </a:br>
            <a:r>
              <a:rPr lang="en-US" altLang="zh-CN" sz="1800" i="0" dirty="0">
                <a:solidFill>
                  <a:srgbClr val="000000"/>
                </a:solidFill>
                <a:effectLst/>
                <a:latin typeface="CMR10"/>
              </a:rPr>
              <a:t>suited for low-energy proton detection because the background contributed by </a:t>
            </a:r>
            <a:r>
              <a:rPr lang="en-US" altLang="zh-CN" sz="1800" i="1" dirty="0">
                <a:solidFill>
                  <a:srgbClr val="000000"/>
                </a:solidFill>
                <a:effectLst/>
                <a:latin typeface="CMMI10"/>
              </a:rPr>
              <a:t>β </a:t>
            </a:r>
            <a:r>
              <a:rPr lang="en-US" altLang="zh-CN" sz="1800" i="0" dirty="0">
                <a:solidFill>
                  <a:srgbClr val="000000"/>
                </a:solidFill>
                <a:effectLst/>
                <a:latin typeface="CMR10"/>
              </a:rPr>
              <a:t>particles was mitigated.</a:t>
            </a:r>
            <a:br>
              <a:rPr lang="en-US" altLang="zh-CN" sz="1800" i="0" dirty="0">
                <a:solidFill>
                  <a:srgbClr val="000000"/>
                </a:solidFill>
                <a:effectLst/>
                <a:latin typeface="CMR10"/>
              </a:rPr>
            </a:br>
            <a:r>
              <a:rPr lang="en-US" altLang="zh-CN" dirty="0"/>
              <a:t>You can see the β-particle background in our proton spectrum is suppressed to as low as 100 keV. In my previous PhD experiments, we always used </a:t>
            </a:r>
            <a:r>
              <a:rPr lang="en-US" altLang="zh-CN" sz="1800" i="0" dirty="0">
                <a:solidFill>
                  <a:srgbClr val="000000"/>
                </a:solidFill>
                <a:effectLst/>
                <a:latin typeface="CMR10"/>
              </a:rPr>
              <a:t>silicon implantation detectors. A major problem for this method is the strong </a:t>
            </a:r>
            <a:r>
              <a:rPr lang="en-US" altLang="zh-CN" sz="1800" i="1" dirty="0">
                <a:solidFill>
                  <a:srgbClr val="000000"/>
                </a:solidFill>
                <a:effectLst/>
                <a:latin typeface="CMMI10"/>
              </a:rPr>
              <a:t>β</a:t>
            </a:r>
            <a:r>
              <a:rPr lang="en-US" altLang="zh-CN" sz="1800" i="0" dirty="0">
                <a:solidFill>
                  <a:srgbClr val="000000"/>
                </a:solidFill>
                <a:effectLst/>
                <a:latin typeface="CMR10"/>
              </a:rPr>
              <a:t>-summing effect caused by energy deposited by </a:t>
            </a:r>
            <a:r>
              <a:rPr lang="en-US" altLang="zh-CN" sz="1800" i="1" dirty="0">
                <a:solidFill>
                  <a:srgbClr val="000000"/>
                </a:solidFill>
                <a:effectLst/>
                <a:latin typeface="CMMI10"/>
              </a:rPr>
              <a:t>β </a:t>
            </a:r>
            <a:r>
              <a:rPr lang="en-US" altLang="zh-CN" sz="1800" i="0" dirty="0">
                <a:solidFill>
                  <a:srgbClr val="000000"/>
                </a:solidFill>
                <a:effectLst/>
                <a:latin typeface="CMR10"/>
              </a:rPr>
              <a:t>particles. For years, we have dedicated ourselves to developing solutions to suppress the annoying </a:t>
            </a:r>
            <a:r>
              <a:rPr lang="en-US" altLang="zh-CN" sz="1800" i="1" dirty="0">
                <a:solidFill>
                  <a:srgbClr val="000000"/>
                </a:solidFill>
                <a:effectLst/>
                <a:latin typeface="CMR10"/>
              </a:rPr>
              <a:t>β</a:t>
            </a:r>
            <a:r>
              <a:rPr lang="en-US" altLang="zh-CN" sz="1800" i="0" dirty="0">
                <a:solidFill>
                  <a:srgbClr val="000000"/>
                </a:solidFill>
                <a:effectLst/>
                <a:latin typeface="CMR10"/>
              </a:rPr>
              <a:t> background. I would say the development of complementary experimental tools for the clean detection of low-energy </a:t>
            </a:r>
            <a:r>
              <a:rPr lang="en-US" altLang="zh-CN" sz="1800" i="1" dirty="0">
                <a:solidFill>
                  <a:srgbClr val="000000"/>
                </a:solidFill>
                <a:effectLst/>
                <a:latin typeface="CMMI10"/>
              </a:rPr>
              <a:t>β</a:t>
            </a:r>
            <a:r>
              <a:rPr lang="en-US" altLang="zh-CN" sz="1800" i="0" dirty="0">
                <a:solidFill>
                  <a:srgbClr val="000000"/>
                </a:solidFill>
                <a:effectLst/>
                <a:latin typeface="CMR10"/>
              </a:rPr>
              <a:t>-delayed proton branches is always valuable.</a:t>
            </a:r>
            <a:br>
              <a:rPr lang="en-US" altLang="zh-CN" sz="1800" i="0" dirty="0">
                <a:solidFill>
                  <a:srgbClr val="000000"/>
                </a:solidFill>
                <a:effectLst/>
                <a:latin typeface="CMR10"/>
              </a:rPr>
            </a:br>
            <a:br>
              <a:rPr lang="en-US" altLang="zh-CN" sz="1800" i="0" dirty="0">
                <a:solidFill>
                  <a:srgbClr val="000000"/>
                </a:solidFill>
                <a:effectLst/>
                <a:latin typeface="CMR10"/>
              </a:rPr>
            </a:br>
            <a:r>
              <a:rPr lang="en-US" altLang="zh-CN" sz="1800" i="0" dirty="0">
                <a:solidFill>
                  <a:srgbClr val="000000"/>
                </a:solidFill>
                <a:effectLst/>
                <a:latin typeface="CMR10"/>
              </a:rPr>
              <a:t> </a:t>
            </a:r>
            <a:br>
              <a:rPr lang="en-US" altLang="zh-CN" sz="1800" i="0" dirty="0">
                <a:solidFill>
                  <a:srgbClr val="000000"/>
                </a:solidFill>
                <a:effectLst/>
                <a:latin typeface="CMR10"/>
              </a:rPr>
            </a:br>
            <a:endParaRPr lang="zh-CN" altLang="en-US" dirty="0"/>
          </a:p>
        </p:txBody>
      </p:sp>
    </p:spTree>
    <p:extLst>
      <p:ext uri="{BB962C8B-B14F-4D97-AF65-F5344CB8AC3E}">
        <p14:creationId xmlns:p14="http://schemas.microsoft.com/office/powerpoint/2010/main" val="31772025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The 25Si half-life can be extracted by fitting the count rate of all the protons in that spectrum (within 350-2400 keV) as a function of time elapsed since the beginning of each implant-decay cycle.</a:t>
            </a:r>
            <a:endParaRPr lang="zh-CN" altLang="en-US" dirty="0"/>
          </a:p>
        </p:txBody>
      </p:sp>
    </p:spTree>
    <p:extLst>
      <p:ext uri="{BB962C8B-B14F-4D97-AF65-F5344CB8AC3E}">
        <p14:creationId xmlns:p14="http://schemas.microsoft.com/office/powerpoint/2010/main" val="18499370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Compared with all the literature values, our result is more precise and dominating the weighted average of all published values.</a:t>
            </a:r>
            <a:endParaRPr lang="zh-CN" altLang="en-US" dirty="0"/>
          </a:p>
        </p:txBody>
      </p:sp>
    </p:spTree>
    <p:extLst>
      <p:ext uri="{BB962C8B-B14F-4D97-AF65-F5344CB8AC3E}">
        <p14:creationId xmlns:p14="http://schemas.microsoft.com/office/powerpoint/2010/main" val="39110108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Compared with all the literature values, our result is more precise and dominating the weighted average of all published values.</a:t>
            </a:r>
            <a:endParaRPr lang="zh-CN" altLang="en-US" dirty="0"/>
          </a:p>
          <a:p>
            <a:endParaRPr lang="zh-CN" altLang="en-US" dirty="0"/>
          </a:p>
        </p:txBody>
      </p:sp>
    </p:spTree>
    <p:extLst>
      <p:ext uri="{BB962C8B-B14F-4D97-AF65-F5344CB8AC3E}">
        <p14:creationId xmlns:p14="http://schemas.microsoft.com/office/powerpoint/2010/main" val="36899217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Compared with all the literature values, our result is more precise and dominating the weighted average of all published values.</a:t>
            </a:r>
            <a:endParaRPr lang="zh-CN" altLang="en-US" dirty="0"/>
          </a:p>
        </p:txBody>
      </p:sp>
    </p:spTree>
    <p:extLst>
      <p:ext uri="{BB962C8B-B14F-4D97-AF65-F5344CB8AC3E}">
        <p14:creationId xmlns:p14="http://schemas.microsoft.com/office/powerpoint/2010/main" val="2265089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The first </a:t>
            </a:r>
            <a:r>
              <a:rPr lang="en-US" altLang="zh-CN" b="0" i="0" dirty="0">
                <a:solidFill>
                  <a:srgbClr val="FFFFFF"/>
                </a:solidFill>
                <a:effectLst/>
                <a:latin typeface="Simsun" panose="02010600030101010101" pitchFamily="2" charset="-122"/>
                <a:ea typeface="Simsun" panose="02010600030101010101" pitchFamily="2" charset="-122"/>
              </a:rPr>
              <a:t>fundamental question </a:t>
            </a:r>
            <a:r>
              <a:rPr lang="en-US" altLang="zh-CN" dirty="0"/>
              <a:t>is why we study </a:t>
            </a:r>
            <a:r>
              <a:rPr lang="en-US" altLang="zh-CN" i="1" dirty="0"/>
              <a:t>β</a:t>
            </a:r>
            <a:r>
              <a:rPr lang="en-US" altLang="zh-CN" i="0" dirty="0"/>
              <a:t> </a:t>
            </a:r>
            <a:r>
              <a:rPr lang="en-US" altLang="zh-CN" dirty="0"/>
              <a:t>decays. There are two main motivations: </a:t>
            </a:r>
            <a:r>
              <a:rPr lang="en-US" altLang="zh-CN" sz="1200" dirty="0">
                <a:solidFill>
                  <a:srgbClr val="000000"/>
                </a:solidFill>
                <a:effectLst/>
                <a:latin typeface="Times New Roman" panose="02020603050405020304" pitchFamily="18" charset="0"/>
                <a:ea typeface="宋体" panose="02010600030101010101" pitchFamily="2" charset="-122"/>
              </a:rPr>
              <a:t>beta-decay spectroscopy provide detailed nuclear properties and the structure information, which lead to a stringent test of </a:t>
            </a:r>
            <a:r>
              <a:rPr lang="en-US" altLang="zh-CN" sz="1200" dirty="0">
                <a:solidFill>
                  <a:srgbClr val="7030A0"/>
                </a:solidFill>
                <a:effectLst/>
                <a:latin typeface="Times New Roman" panose="02020603050405020304" pitchFamily="18" charset="0"/>
                <a:ea typeface="宋体" panose="02010600030101010101" pitchFamily="2" charset="-122"/>
              </a:rPr>
              <a:t>fundamental symmetries and interactions</a:t>
            </a:r>
            <a:r>
              <a:rPr lang="en-US" altLang="zh-CN" sz="1200" dirty="0">
                <a:solidFill>
                  <a:srgbClr val="000000"/>
                </a:solidFill>
                <a:effectLst/>
                <a:latin typeface="Times New Roman" panose="02020603050405020304" pitchFamily="18" charset="0"/>
                <a:ea typeface="宋体" panose="02010600030101010101" pitchFamily="2" charset="-122"/>
              </a:rPr>
              <a:t>, and also deepen our understanding of the nuclear processes in explosive stellar environments.</a:t>
            </a:r>
            <a:endParaRPr lang="zh-CN" altLang="en-US" dirty="0">
              <a:latin typeface="+mj-lt"/>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zh-CN" altLang="en-US" dirty="0"/>
          </a:p>
          <a:p>
            <a:endParaRPr lang="zh-CN" altLang="en-US" dirty="0"/>
          </a:p>
        </p:txBody>
      </p:sp>
    </p:spTree>
    <p:extLst>
      <p:ext uri="{BB962C8B-B14F-4D97-AF65-F5344CB8AC3E}">
        <p14:creationId xmlns:p14="http://schemas.microsoft.com/office/powerpoint/2010/main" val="30685579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Next, this is the γ-ray spectrum measured by the SeGA detectors. Eight new β-delayed γ-ray lines and three new γ-ray lines following proton emissions are observed.</a:t>
            </a:r>
            <a:endParaRPr lang="zh-CN" altLang="en-US" dirty="0"/>
          </a:p>
        </p:txBody>
      </p:sp>
    </p:spTree>
    <p:extLst>
      <p:ext uri="{BB962C8B-B14F-4D97-AF65-F5344CB8AC3E}">
        <p14:creationId xmlns:p14="http://schemas.microsoft.com/office/powerpoint/2010/main" val="20197861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Next, this is the γ-ray spectrum measured by the SeGA detectors. Eight new β-delayed γ-ray lines and three new γ-ray lines following proton emissions are observed.</a:t>
            </a:r>
            <a:endParaRPr lang="zh-CN" altLang="en-US" dirty="0"/>
          </a:p>
        </p:txBody>
      </p:sp>
    </p:spTree>
    <p:extLst>
      <p:ext uri="{BB962C8B-B14F-4D97-AF65-F5344CB8AC3E}">
        <p14:creationId xmlns:p14="http://schemas.microsoft.com/office/powerpoint/2010/main" val="11234429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Let's zoom in on a few peaks. To extract information from the β-delayed γ-ray lines, an exponentially modified Gaussian (EMG) function is used to fit each peak. This EMG function works well for the γ-ray lines originating from </a:t>
            </a:r>
            <a:r>
              <a:rPr lang="en-US" altLang="zh-CN" baseline="30000" dirty="0"/>
              <a:t>25</a:t>
            </a:r>
            <a:r>
              <a:rPr lang="en-US" altLang="zh-CN" dirty="0"/>
              <a:t>Al, </a:t>
            </a:r>
            <a:endParaRPr lang="zh-CN" altLang="en-US" dirty="0"/>
          </a:p>
        </p:txBody>
      </p:sp>
    </p:spTree>
    <p:extLst>
      <p:ext uri="{BB962C8B-B14F-4D97-AF65-F5344CB8AC3E}">
        <p14:creationId xmlns:p14="http://schemas.microsoft.com/office/powerpoint/2010/main" val="23885219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but it cannot be used on its own to fit the </a:t>
            </a:r>
            <a:r>
              <a:rPr lang="en-US" altLang="zh-CN" baseline="30000" dirty="0"/>
              <a:t>24</a:t>
            </a:r>
            <a:r>
              <a:rPr lang="en-US" altLang="zh-CN" dirty="0"/>
              <a:t>Mg γ-ray lines, which are emitted after proton emissions. Why? Because the Doppler effect. </a:t>
            </a:r>
          </a:p>
        </p:txBody>
      </p:sp>
    </p:spTree>
    <p:extLst>
      <p:ext uri="{BB962C8B-B14F-4D97-AF65-F5344CB8AC3E}">
        <p14:creationId xmlns:p14="http://schemas.microsoft.com/office/powerpoint/2010/main" val="11262811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So, how can we accurately fit and extract information from this peak?</a:t>
            </a:r>
            <a:r>
              <a:rPr lang="zh-CN" altLang="en-US" dirty="0"/>
              <a:t> </a:t>
            </a:r>
            <a:r>
              <a:rPr lang="en-US" altLang="zh-CN" dirty="0"/>
              <a:t>We developed a Monte Carlo simulation to correctly model the Doppler effect. </a:t>
            </a:r>
            <a:r>
              <a:rPr lang="en-US" altLang="zh-CN" sz="1200" kern="100" dirty="0">
                <a:effectLst/>
                <a:latin typeface="Times New Roman" panose="02020603050405020304" pitchFamily="18" charset="0"/>
                <a:ea typeface="宋体" panose="02010600030101010101" pitchFamily="2" charset="-122"/>
              </a:rPr>
              <a:t>As we can see from the peak in lower panel, c</a:t>
            </a:r>
            <a:r>
              <a:rPr lang="en-US" altLang="zh-CN" dirty="0"/>
              <a:t>ompared with a regular EMG fit of this peak, this approach substantially improved the χ2ν and p-values of the fit.</a:t>
            </a:r>
            <a:endParaRPr lang="zh-CN" altLang="en-US" dirty="0"/>
          </a:p>
          <a:p>
            <a:r>
              <a:rPr lang="en-US" altLang="zh-CN" dirty="0"/>
              <a:t>To give you an idea how we did this,</a:t>
            </a:r>
          </a:p>
        </p:txBody>
      </p:sp>
    </p:spTree>
    <p:extLst>
      <p:ext uri="{BB962C8B-B14F-4D97-AF65-F5344CB8AC3E}">
        <p14:creationId xmlns:p14="http://schemas.microsoft.com/office/powerpoint/2010/main" val="23244205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Let's say, after beta plus decay, a proton is emitted from a nucleus, the daughter nucleus will recoil with equal and opposite momentum as the ejected proton due to the conservation of momentum. If a γ ray is emitted while the nucleus is still recoiling, it will be Doppler-shifted in the laboratory frame. For an ensemble of such events, the resulting γ-ray line shape in the measured energy spectrum will be Doppler broadened.</a:t>
            </a:r>
            <a:endParaRPr lang="zh-CN" altLang="en-US" dirty="0"/>
          </a:p>
          <a:p>
            <a:endParaRPr lang="zh-CN" altLang="en-US" dirty="0"/>
          </a:p>
        </p:txBody>
      </p:sp>
    </p:spTree>
    <p:extLst>
      <p:ext uri="{BB962C8B-B14F-4D97-AF65-F5344CB8AC3E}">
        <p14:creationId xmlns:p14="http://schemas.microsoft.com/office/powerpoint/2010/main" val="33523894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Let's say, after beta plus decay, a proton is emitted from a nucleus, the daughter nucleus will recoil with equal and opposite momentum as the ejected proton due to the conservation of momentum. If a γ ray is emitted while the nucleus is still recoiling, it will be Doppler-shifted in the laboratory frame. For an ensemble of such events, the resulting γ-ray line shape in the measured energy spectrum will be Doppler broadened.</a:t>
            </a:r>
            <a:endParaRPr lang="zh-CN" altLang="en-US" dirty="0"/>
          </a:p>
          <a:p>
            <a:endParaRPr lang="zh-CN" altLang="en-US" dirty="0"/>
          </a:p>
        </p:txBody>
      </p:sp>
    </p:spTree>
    <p:extLst>
      <p:ext uri="{BB962C8B-B14F-4D97-AF65-F5344CB8AC3E}">
        <p14:creationId xmlns:p14="http://schemas.microsoft.com/office/powerpoint/2010/main" val="42529343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Let's say, after beta plus decay, a proton is emitted from a nucleus, the daughter nucleus will recoil with equal and opposite momentum as the ejected proton due to the conservation of momentum. If a γ ray is emitted while the nucleus is still recoiling, it will be Doppler-shifted in the laboratory frame. For an ensemble of such events, the resulting γ-ray line shape in the measured energy spectrum will be Doppler broadened.</a:t>
            </a:r>
            <a:endParaRPr lang="zh-CN" altLang="en-US" dirty="0"/>
          </a:p>
          <a:p>
            <a:endParaRPr lang="zh-CN" altLang="en-US" dirty="0"/>
          </a:p>
        </p:txBody>
      </p:sp>
    </p:spTree>
    <p:extLst>
      <p:ext uri="{BB962C8B-B14F-4D97-AF65-F5344CB8AC3E}">
        <p14:creationId xmlns:p14="http://schemas.microsoft.com/office/powerpoint/2010/main" val="36493582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Let's say, after beta plus decay, a proton is emitted from a nucleus, the daughter nucleus will recoil with equal and opposite momentum as the ejected proton due to the conservation of momentum. If a γ ray is emitted while the nucleus is still recoiling, it will be Doppler-shifted in the laboratory frame. For an ensemble of such events, the resulting γ-ray line shape in the measured energy spectrum will be Doppler broadened.</a:t>
            </a:r>
            <a:endParaRPr lang="zh-CN" altLang="en-US" dirty="0"/>
          </a:p>
          <a:p>
            <a:endParaRPr lang="zh-CN" altLang="en-US" dirty="0"/>
          </a:p>
        </p:txBody>
      </p:sp>
    </p:spTree>
    <p:extLst>
      <p:ext uri="{BB962C8B-B14F-4D97-AF65-F5344CB8AC3E}">
        <p14:creationId xmlns:p14="http://schemas.microsoft.com/office/powerpoint/2010/main" val="21656502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To accurately extract information from each peak, we applied a Doppler broadening line shape analysis, which took into account the energy and relative intensity of each proton branch populating the 24Mg excited state, the energy of the γ ray deexciting the 24Mg excited state, the lifetime of the 24Mg excited state, the stopping power of the implantation material (780-Torr P10 gas), and the response function of each SeGA detector. </a:t>
            </a:r>
            <a:endParaRPr lang="zh-CN" altLang="en-US" dirty="0"/>
          </a:p>
        </p:txBody>
      </p:sp>
    </p:spTree>
    <p:extLst>
      <p:ext uri="{BB962C8B-B14F-4D97-AF65-F5344CB8AC3E}">
        <p14:creationId xmlns:p14="http://schemas.microsoft.com/office/powerpoint/2010/main" val="794142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To get started, let's take a look at the chart of nuclides. As we all know, most radioactive isotopes on this chart decay by a process called β decay.</a:t>
            </a:r>
            <a:endParaRPr lang="zh-CN" altLang="en-US" dirty="0"/>
          </a:p>
        </p:txBody>
      </p:sp>
    </p:spTree>
    <p:extLst>
      <p:ext uri="{BB962C8B-B14F-4D97-AF65-F5344CB8AC3E}">
        <p14:creationId xmlns:p14="http://schemas.microsoft.com/office/powerpoint/2010/main" val="21097693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In this case, the literature values for the first four inputs are already well measured. The stopping power can be quantified using the code SRIM.</a:t>
            </a:r>
          </a:p>
          <a:p>
            <a:r>
              <a:rPr lang="en-US" altLang="zh-CN" sz="1200" i="0" dirty="0">
                <a:solidFill>
                  <a:srgbClr val="000000"/>
                </a:solidFill>
                <a:effectLst/>
                <a:latin typeface="CMR10"/>
              </a:rPr>
              <a:t>Another input of the simulation is the intrinsic response function for each of the SeGA detectors. By fitting unbroadened </a:t>
            </a:r>
            <a:r>
              <a:rPr lang="en-US" altLang="zh-CN" sz="1200" i="1" dirty="0">
                <a:solidFill>
                  <a:srgbClr val="000000"/>
                </a:solidFill>
                <a:effectLst/>
                <a:latin typeface="CMMI10"/>
              </a:rPr>
              <a:t>β</a:t>
            </a:r>
            <a:r>
              <a:rPr lang="en-US" altLang="zh-CN" sz="1200" i="0" dirty="0">
                <a:solidFill>
                  <a:srgbClr val="000000"/>
                </a:solidFill>
                <a:effectLst/>
                <a:latin typeface="CMR10"/>
              </a:rPr>
              <a:t>-delayed </a:t>
            </a:r>
            <a:r>
              <a:rPr lang="en-US" altLang="zh-CN" sz="1200" i="1" dirty="0">
                <a:solidFill>
                  <a:srgbClr val="000000"/>
                </a:solidFill>
                <a:effectLst/>
                <a:latin typeface="CMMI10"/>
              </a:rPr>
              <a:t>γ</a:t>
            </a:r>
            <a:r>
              <a:rPr lang="en-US" altLang="zh-CN" sz="1200" i="0" dirty="0">
                <a:solidFill>
                  <a:srgbClr val="000000"/>
                </a:solidFill>
                <a:effectLst/>
                <a:latin typeface="CMR10"/>
              </a:rPr>
              <a:t>-ray peaks with the EMG function, the parameters </a:t>
            </a:r>
            <a:r>
              <a:rPr lang="en-US" altLang="zh-CN" sz="1200" i="1" dirty="0">
                <a:solidFill>
                  <a:srgbClr val="000000"/>
                </a:solidFill>
                <a:effectLst/>
                <a:latin typeface="CMMI10"/>
              </a:rPr>
              <a:t>τ </a:t>
            </a:r>
            <a:r>
              <a:rPr lang="en-US" altLang="zh-CN" sz="1200" i="0" dirty="0">
                <a:solidFill>
                  <a:srgbClr val="000000"/>
                </a:solidFill>
                <a:effectLst/>
                <a:latin typeface="CMR10"/>
              </a:rPr>
              <a:t>and </a:t>
            </a:r>
            <a:r>
              <a:rPr lang="en-US" altLang="zh-CN" sz="1200" i="1" dirty="0">
                <a:solidFill>
                  <a:srgbClr val="000000"/>
                </a:solidFill>
                <a:effectLst/>
                <a:latin typeface="CMMI10"/>
              </a:rPr>
              <a:t>σ </a:t>
            </a:r>
            <a:r>
              <a:rPr lang="en-US" altLang="zh-CN" sz="1200" i="0" dirty="0">
                <a:solidFill>
                  <a:srgbClr val="000000"/>
                </a:solidFill>
                <a:effectLst/>
                <a:latin typeface="CMR10"/>
              </a:rPr>
              <a:t>in the EMG function are characterized.</a:t>
            </a:r>
            <a:endParaRPr lang="zh-CN" altLang="en-US" dirty="0"/>
          </a:p>
          <a:p>
            <a:endParaRPr lang="zh-CN" altLang="en-US" dirty="0"/>
          </a:p>
        </p:txBody>
      </p:sp>
    </p:spTree>
    <p:extLst>
      <p:ext uri="{BB962C8B-B14F-4D97-AF65-F5344CB8AC3E}">
        <p14:creationId xmlns:p14="http://schemas.microsoft.com/office/powerpoint/2010/main" val="31646164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800" i="0" dirty="0">
                <a:solidFill>
                  <a:srgbClr val="000000"/>
                </a:solidFill>
                <a:effectLst/>
                <a:latin typeface="CMR10"/>
              </a:rPr>
              <a:t>Then, the simulation-data comparison can be done using the classical </a:t>
            </a:r>
            <a:r>
              <a:rPr lang="en-US" altLang="zh-CN" sz="1800" i="1" dirty="0">
                <a:solidFill>
                  <a:srgbClr val="000000"/>
                </a:solidFill>
                <a:effectLst/>
                <a:latin typeface="CMMI10"/>
              </a:rPr>
              <a:t>χ</a:t>
            </a:r>
            <a:r>
              <a:rPr lang="en-US" altLang="zh-CN" sz="1800" i="0" dirty="0">
                <a:solidFill>
                  <a:srgbClr val="000000"/>
                </a:solidFill>
                <a:effectLst/>
                <a:latin typeface="CMR7"/>
              </a:rPr>
              <a:t>2</a:t>
            </a:r>
            <a:r>
              <a:rPr lang="en-US" altLang="zh-CN" sz="1800" i="0" dirty="0">
                <a:solidFill>
                  <a:srgbClr val="000000"/>
                </a:solidFill>
                <a:effectLst/>
                <a:latin typeface="CMR10"/>
              </a:rPr>
              <a:t>-minimization method or the alternative maximum likelihood method which is better suited for low-statistics analysis.</a:t>
            </a:r>
            <a:br>
              <a:rPr lang="en-US" altLang="zh-CN" sz="1800" i="0" dirty="0">
                <a:solidFill>
                  <a:srgbClr val="000000"/>
                </a:solidFill>
                <a:effectLst/>
                <a:latin typeface="CMR10"/>
              </a:rPr>
            </a:br>
            <a:br>
              <a:rPr lang="en-US" altLang="zh-CN" sz="1800" i="0" dirty="0">
                <a:solidFill>
                  <a:srgbClr val="000000"/>
                </a:solidFill>
                <a:effectLst/>
                <a:latin typeface="CMR10"/>
              </a:rPr>
            </a:br>
            <a:endParaRPr lang="zh-CN" altLang="en-US" dirty="0"/>
          </a:p>
        </p:txBody>
      </p:sp>
    </p:spTree>
    <p:extLst>
      <p:ext uri="{BB962C8B-B14F-4D97-AF65-F5344CB8AC3E}">
        <p14:creationId xmlns:p14="http://schemas.microsoft.com/office/powerpoint/2010/main" val="14486343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Let's reverse our thinking, if one out six inputs of the simulation is unknown.</a:t>
            </a:r>
            <a:endParaRPr lang="zh-CN" altLang="en-US" dirty="0"/>
          </a:p>
        </p:txBody>
      </p:sp>
    </p:spTree>
    <p:extLst>
      <p:ext uri="{BB962C8B-B14F-4D97-AF65-F5344CB8AC3E}">
        <p14:creationId xmlns:p14="http://schemas.microsoft.com/office/powerpoint/2010/main" val="33952747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We use the simulation-data comparison procedure to constrain the lifetime.</a:t>
            </a:r>
            <a:endParaRPr lang="zh-CN" altLang="en-US" dirty="0"/>
          </a:p>
        </p:txBody>
      </p:sp>
    </p:spTree>
    <p:extLst>
      <p:ext uri="{BB962C8B-B14F-4D97-AF65-F5344CB8AC3E}">
        <p14:creationId xmlns:p14="http://schemas.microsoft.com/office/powerpoint/2010/main" val="33470902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We have tested both solid and gaseous as the stopping material and found that solid material works well to </a:t>
            </a:r>
            <a:r>
              <a:rPr lang="en-US" altLang="zh-CN" sz="1800" i="0" dirty="0">
                <a:solidFill>
                  <a:srgbClr val="000000"/>
                </a:solidFill>
                <a:effectLst/>
                <a:latin typeface="SFRM1000"/>
              </a:rPr>
              <a:t>access</a:t>
            </a:r>
            <a:br>
              <a:rPr lang="en-US" altLang="zh-CN" sz="1800" i="0" dirty="0">
                <a:solidFill>
                  <a:srgbClr val="000000"/>
                </a:solidFill>
                <a:effectLst/>
                <a:latin typeface="SFRM1000"/>
              </a:rPr>
            </a:br>
            <a:r>
              <a:rPr lang="en-US" altLang="zh-CN" sz="1800" i="0" dirty="0">
                <a:solidFill>
                  <a:srgbClr val="000000"/>
                </a:solidFill>
                <a:effectLst/>
                <a:latin typeface="SFRM1000"/>
              </a:rPr>
              <a:t>nuclear state lifetimes in the femtoseconds to picoseconds range, and the gaseous material is suited for nuclear state lifetimes in the picoseconds to nanoseconds range. It means the lifetime-sensitivity range of this method basically covers most of the nuclear excited states.</a:t>
            </a:r>
          </a:p>
          <a:p>
            <a:r>
              <a:rPr lang="en-US" altLang="zh-CN" sz="1800" i="0" dirty="0">
                <a:solidFill>
                  <a:srgbClr val="000000"/>
                </a:solidFill>
                <a:effectLst/>
                <a:latin typeface="SFRM1000"/>
              </a:rPr>
              <a:t>Varying the gas pressure, the slowing down times can be varied so that lifetimes in the 10-12 to 10-8 second range can be measured.</a:t>
            </a:r>
            <a:br>
              <a:rPr lang="en-US" altLang="zh-CN" sz="1800" i="0" dirty="0">
                <a:solidFill>
                  <a:srgbClr val="000000"/>
                </a:solidFill>
                <a:effectLst/>
                <a:latin typeface="SFRM1000"/>
              </a:rPr>
            </a:br>
            <a:endParaRPr lang="zh-CN" altLang="en-US" dirty="0"/>
          </a:p>
        </p:txBody>
      </p:sp>
    </p:spTree>
    <p:extLst>
      <p:ext uri="{BB962C8B-B14F-4D97-AF65-F5344CB8AC3E}">
        <p14:creationId xmlns:p14="http://schemas.microsoft.com/office/powerpoint/2010/main" val="3629327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dirty="0"/>
              <a:t>Initially, this Doppler Broadening Technique was applied to the </a:t>
            </a:r>
            <a:r>
              <a:rPr lang="en-US" altLang="zh-CN" sz="1800" i="0" dirty="0">
                <a:solidFill>
                  <a:srgbClr val="000000"/>
                </a:solidFill>
                <a:effectLst/>
                <a:latin typeface="CMR8"/>
              </a:rPr>
              <a:t>11</a:t>
            </a:r>
            <a:r>
              <a:rPr lang="en-US" altLang="zh-CN" sz="1800" i="0" dirty="0">
                <a:solidFill>
                  <a:srgbClr val="000000"/>
                </a:solidFill>
                <a:effectLst/>
                <a:latin typeface="CMR10"/>
              </a:rPr>
              <a:t>Li </a:t>
            </a:r>
            <a:r>
              <a:rPr lang="el-GR" altLang="zh-CN" sz="1800" i="1" dirty="0">
                <a:solidFill>
                  <a:srgbClr val="000000"/>
                </a:solidFill>
                <a:effectLst/>
                <a:latin typeface="CMMI10"/>
              </a:rPr>
              <a:t>β</a:t>
            </a:r>
            <a:r>
              <a:rPr lang="el-GR" altLang="zh-CN" sz="1800" i="0" dirty="0">
                <a:solidFill>
                  <a:srgbClr val="000000"/>
                </a:solidFill>
                <a:effectLst/>
                <a:latin typeface="CMR10"/>
              </a:rPr>
              <a:t>-</a:t>
            </a:r>
            <a:r>
              <a:rPr lang="en-US" altLang="zh-CN" sz="1800" i="0" dirty="0">
                <a:solidFill>
                  <a:srgbClr val="000000"/>
                </a:solidFill>
                <a:effectLst/>
                <a:latin typeface="CMR10"/>
              </a:rPr>
              <a:t>delayed neutron emission. </a:t>
            </a:r>
            <a:r>
              <a:rPr lang="en-US" altLang="zh-CN" sz="1800" i="0" dirty="0">
                <a:solidFill>
                  <a:srgbClr val="000000"/>
                </a:solidFill>
                <a:effectLst/>
                <a:latin typeface="Times-Roman"/>
              </a:rPr>
              <a:t>Clear</a:t>
            </a:r>
            <a:br>
              <a:rPr lang="en-US" altLang="zh-CN" sz="1800" i="0" dirty="0">
                <a:solidFill>
                  <a:srgbClr val="000000"/>
                </a:solidFill>
                <a:effectLst/>
                <a:latin typeface="Times-Roman"/>
              </a:rPr>
            </a:br>
            <a:r>
              <a:rPr lang="en-US" altLang="zh-CN" sz="1800" i="0" dirty="0">
                <a:solidFill>
                  <a:srgbClr val="000000"/>
                </a:solidFill>
                <a:effectLst/>
                <a:latin typeface="Times-Roman"/>
              </a:rPr>
              <a:t>broadening is apparent for the 10Be γ-ray lines. An example is shown in the top right corner. </a:t>
            </a:r>
            <a:r>
              <a:rPr lang="en-US" altLang="zh-CN" sz="1800" i="0" dirty="0">
                <a:solidFill>
                  <a:srgbClr val="000000"/>
                </a:solidFill>
                <a:effectLst/>
                <a:latin typeface="CMR10"/>
              </a:rPr>
              <a:t>We extended the method to higher masses and applied it to proton-rich nuclei </a:t>
            </a:r>
            <a:r>
              <a:rPr lang="en-US" altLang="zh-CN" sz="1800" i="0" dirty="0">
                <a:solidFill>
                  <a:srgbClr val="000000"/>
                </a:solidFill>
                <a:effectLst/>
                <a:latin typeface="CMR8"/>
              </a:rPr>
              <a:t>26</a:t>
            </a:r>
            <a:r>
              <a:rPr lang="en-US" altLang="zh-CN" sz="1800" i="0" dirty="0">
                <a:solidFill>
                  <a:srgbClr val="000000"/>
                </a:solidFill>
                <a:effectLst/>
                <a:latin typeface="CMR10"/>
              </a:rPr>
              <a:t>P and 20Mg. The same γ-ray line is shown in the two figures at the bottom. </a:t>
            </a:r>
            <a:r>
              <a:rPr lang="en-US" altLang="zh-CN" sz="1800" i="0" dirty="0">
                <a:solidFill>
                  <a:srgbClr val="000000"/>
                </a:solidFill>
                <a:effectLst/>
                <a:latin typeface="Times-Roman"/>
              </a:rPr>
              <a:t>The relative proton branches from two </a:t>
            </a:r>
            <a:r>
              <a:rPr lang="en-US" altLang="zh-CN" sz="1800" i="1" dirty="0">
                <a:solidFill>
                  <a:srgbClr val="000000"/>
                </a:solidFill>
                <a:effectLst/>
                <a:latin typeface="Times-Roman"/>
              </a:rPr>
              <a:t>β</a:t>
            </a:r>
            <a:r>
              <a:rPr lang="en-US" altLang="zh-CN" sz="1800" i="0" dirty="0">
                <a:solidFill>
                  <a:srgbClr val="000000"/>
                </a:solidFill>
                <a:effectLst/>
                <a:latin typeface="Times-Roman"/>
              </a:rPr>
              <a:t>-delayed proton spectroscopies were used to separately fit the data and it is easy to see that one of the two results failed to reproduce the </a:t>
            </a:r>
            <a:r>
              <a:rPr lang="en-US" altLang="zh-CN" sz="1800" i="0" dirty="0">
                <a:solidFill>
                  <a:srgbClr val="000000"/>
                </a:solidFill>
                <a:effectLst/>
                <a:latin typeface="CMR10"/>
              </a:rPr>
              <a:t>γ-ray peak shape.</a:t>
            </a:r>
            <a:br>
              <a:rPr lang="en-US" altLang="zh-CN" sz="1800" i="0" dirty="0">
                <a:solidFill>
                  <a:srgbClr val="000000"/>
                </a:solidFill>
                <a:effectLst/>
                <a:latin typeface="Times-Roman"/>
              </a:rPr>
            </a:br>
            <a:br>
              <a:rPr lang="en-US" altLang="zh-CN" sz="1800" i="0" dirty="0">
                <a:solidFill>
                  <a:srgbClr val="0000FF"/>
                </a:solidFill>
                <a:effectLst/>
                <a:latin typeface="CMR10"/>
              </a:rPr>
            </a:br>
            <a:endParaRPr lang="en-US" altLang="zh-CN" sz="1800" i="0" dirty="0">
              <a:solidFill>
                <a:srgbClr val="000000"/>
              </a:solidFill>
              <a:effectLst/>
              <a:latin typeface="CMR10"/>
            </a:endParaRPr>
          </a:p>
        </p:txBody>
      </p:sp>
    </p:spTree>
    <p:extLst>
      <p:ext uri="{BB962C8B-B14F-4D97-AF65-F5344CB8AC3E}">
        <p14:creationId xmlns:p14="http://schemas.microsoft.com/office/powerpoint/2010/main" val="25817584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200" i="0" dirty="0">
                <a:solidFill>
                  <a:srgbClr val="000000"/>
                </a:solidFill>
                <a:effectLst/>
                <a:latin typeface="CMR10"/>
              </a:rPr>
              <a:t>Even though protons are relatively easy to detect directly with good efficiency and resolution, some inconsistencies between conventional decay spectroscopy experiments were resolved with this Doppler broadening line shape analysis method. </a:t>
            </a:r>
            <a:r>
              <a:rPr lang="en-US" altLang="zh-CN" sz="1800" i="0" dirty="0">
                <a:solidFill>
                  <a:srgbClr val="000000"/>
                </a:solidFill>
                <a:effectLst/>
                <a:latin typeface="CMR10"/>
              </a:rPr>
              <a:t>This technique can also provide new information about unknown energies and intensities of nucleon feedings and previously unknown lifetimes of </a:t>
            </a:r>
            <a:r>
              <a:rPr lang="en-US" altLang="zh-CN" sz="1800" i="1" dirty="0">
                <a:solidFill>
                  <a:srgbClr val="000000"/>
                </a:solidFill>
                <a:effectLst/>
                <a:latin typeface="CMMI10"/>
              </a:rPr>
              <a:t>γ</a:t>
            </a:r>
            <a:r>
              <a:rPr lang="en-US" altLang="zh-CN" sz="1800" i="0" dirty="0">
                <a:solidFill>
                  <a:srgbClr val="000000"/>
                </a:solidFill>
                <a:effectLst/>
                <a:latin typeface="CMR10"/>
              </a:rPr>
              <a:t>-ray emitting states.</a:t>
            </a:r>
            <a:br>
              <a:rPr lang="en-US" altLang="zh-CN" sz="1800" i="0" dirty="0">
                <a:solidFill>
                  <a:srgbClr val="000000"/>
                </a:solidFill>
                <a:effectLst/>
                <a:latin typeface="CMR10"/>
              </a:rPr>
            </a:br>
            <a:endParaRPr lang="zh-CN" altLang="en-US" dirty="0"/>
          </a:p>
        </p:txBody>
      </p:sp>
    </p:spTree>
    <p:extLst>
      <p:ext uri="{BB962C8B-B14F-4D97-AF65-F5344CB8AC3E}">
        <p14:creationId xmlns:p14="http://schemas.microsoft.com/office/powerpoint/2010/main" val="126439013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b="0" i="0" dirty="0">
                <a:solidFill>
                  <a:srgbClr val="666666"/>
                </a:solidFill>
                <a:effectLst/>
                <a:latin typeface="Arial" panose="020B0604020202020204" pitchFamily="34" charset="0"/>
              </a:rPr>
              <a:t>Since the new approach has wide applicability to both proton-rich and neutron-rich nuclides. </a:t>
            </a:r>
            <a:r>
              <a:rPr lang="en-US" altLang="zh-CN" dirty="0"/>
              <a:t>Now let's further imagine the scientific value of this technique when </a:t>
            </a:r>
            <a:r>
              <a:rPr lang="en-US" altLang="zh-CN" sz="1800" i="0" dirty="0">
                <a:solidFill>
                  <a:srgbClr val="000000"/>
                </a:solidFill>
                <a:effectLst/>
                <a:latin typeface="Times-Roman"/>
              </a:rPr>
              <a:t>applied to </a:t>
            </a:r>
            <a:r>
              <a:rPr lang="en-US" altLang="zh-CN" sz="1800" i="1" dirty="0">
                <a:solidFill>
                  <a:srgbClr val="000000"/>
                </a:solidFill>
                <a:effectLst/>
                <a:latin typeface="RMTMI"/>
              </a:rPr>
              <a:t>β</a:t>
            </a:r>
            <a:r>
              <a:rPr lang="en-US" altLang="zh-CN" sz="1800" i="0" dirty="0">
                <a:solidFill>
                  <a:srgbClr val="000000"/>
                </a:solidFill>
                <a:effectLst/>
                <a:latin typeface="Times-Roman"/>
              </a:rPr>
              <a:t>-delayed neutron emission.</a:t>
            </a:r>
            <a:br>
              <a:rPr lang="en-US" altLang="zh-CN" sz="1800" i="0" dirty="0">
                <a:solidFill>
                  <a:srgbClr val="000000"/>
                </a:solidFill>
                <a:effectLst/>
                <a:latin typeface="Times-Roman"/>
              </a:rPr>
            </a:br>
            <a:endParaRPr lang="zh-CN" altLang="en-US" dirty="0"/>
          </a:p>
        </p:txBody>
      </p:sp>
    </p:spTree>
    <p:extLst>
      <p:ext uri="{BB962C8B-B14F-4D97-AF65-F5344CB8AC3E}">
        <p14:creationId xmlns:p14="http://schemas.microsoft.com/office/powerpoint/2010/main" val="17881315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800" i="0" dirty="0">
                <a:solidFill>
                  <a:srgbClr val="000000"/>
                </a:solidFill>
                <a:effectLst/>
                <a:latin typeface="CMR10"/>
              </a:rPr>
              <a:t>Extending this method to the </a:t>
            </a:r>
            <a:r>
              <a:rPr lang="zh-CN" altLang="en-US" sz="1800" i="0" dirty="0">
                <a:solidFill>
                  <a:srgbClr val="000000"/>
                </a:solidFill>
                <a:effectLst/>
                <a:latin typeface="CMR10"/>
              </a:rPr>
              <a:t>“</a:t>
            </a:r>
            <a:r>
              <a:rPr lang="en-US" altLang="zh-CN" sz="2800" b="0" i="0" dirty="0">
                <a:solidFill>
                  <a:srgbClr val="222222"/>
                </a:solidFill>
                <a:effectLst/>
                <a:latin typeface="Source Sans Pro" panose="020B0503030403020204" pitchFamily="34" charset="0"/>
              </a:rPr>
              <a:t>island of inversion</a:t>
            </a:r>
            <a:r>
              <a:rPr lang="zh-CN" altLang="en-US" sz="1800" i="0" dirty="0">
                <a:solidFill>
                  <a:srgbClr val="000000"/>
                </a:solidFill>
                <a:effectLst/>
                <a:latin typeface="CMR10"/>
              </a:rPr>
              <a:t>”</a:t>
            </a:r>
            <a:r>
              <a:rPr lang="en-US" altLang="zh-CN" sz="1800" i="0" dirty="0">
                <a:solidFill>
                  <a:srgbClr val="000000"/>
                </a:solidFill>
                <a:effectLst/>
                <a:latin typeface="CMR10"/>
              </a:rPr>
              <a:t> and</a:t>
            </a:r>
            <a:endParaRPr lang="zh-CN" altLang="en-US" dirty="0"/>
          </a:p>
        </p:txBody>
      </p:sp>
    </p:spTree>
    <p:extLst>
      <p:ext uri="{BB962C8B-B14F-4D97-AF65-F5344CB8AC3E}">
        <p14:creationId xmlns:p14="http://schemas.microsoft.com/office/powerpoint/2010/main" val="7022091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200" i="0" dirty="0">
                <a:solidFill>
                  <a:srgbClr val="000000"/>
                </a:solidFill>
                <a:effectLst/>
                <a:latin typeface="CMR10"/>
              </a:rPr>
              <a:t>to the mass region of iron and beyond, which is beneficial </a:t>
            </a:r>
            <a:r>
              <a:rPr lang="en-US" altLang="zh-CN" sz="1800" i="0" dirty="0">
                <a:solidFill>
                  <a:srgbClr val="000000"/>
                </a:solidFill>
                <a:effectLst/>
                <a:latin typeface="CMR10"/>
              </a:rPr>
              <a:t>for our understanding of exotic nuclear structure as well as of </a:t>
            </a:r>
            <a:r>
              <a:rPr lang="en-US" altLang="zh-CN" sz="1800" i="1" dirty="0">
                <a:solidFill>
                  <a:srgbClr val="000000"/>
                </a:solidFill>
                <a:effectLst/>
                <a:latin typeface="CMMI10"/>
              </a:rPr>
              <a:t>r</a:t>
            </a:r>
            <a:r>
              <a:rPr lang="en-US" altLang="zh-CN" sz="1800" i="0" dirty="0">
                <a:solidFill>
                  <a:srgbClr val="000000"/>
                </a:solidFill>
                <a:effectLst/>
                <a:latin typeface="CMR10"/>
              </a:rPr>
              <a:t>-process nucleosynthesis.</a:t>
            </a:r>
            <a:br>
              <a:rPr lang="en-US" altLang="zh-CN" sz="1800" i="0" dirty="0">
                <a:solidFill>
                  <a:srgbClr val="000000"/>
                </a:solidFill>
                <a:effectLst/>
                <a:latin typeface="CMMI10"/>
              </a:rPr>
            </a:br>
            <a:br>
              <a:rPr lang="en-US" altLang="zh-CN" sz="1200" i="0" dirty="0">
                <a:solidFill>
                  <a:srgbClr val="000000"/>
                </a:solidFill>
                <a:effectLst/>
                <a:latin typeface="CMMI10"/>
              </a:rPr>
            </a:br>
            <a:endParaRPr lang="zh-CN" altLang="en-US" dirty="0"/>
          </a:p>
        </p:txBody>
      </p:sp>
    </p:spTree>
    <p:extLst>
      <p:ext uri="{BB962C8B-B14F-4D97-AF65-F5344CB8AC3E}">
        <p14:creationId xmlns:p14="http://schemas.microsoft.com/office/powerpoint/2010/main" val="535366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To provide a better understanding of the nature of isospin-symmetry breaking, high precision measurements of </a:t>
            </a:r>
            <a:r>
              <a:rPr lang="en-US" altLang="zh-CN" i="1" dirty="0"/>
              <a:t>β </a:t>
            </a:r>
            <a:r>
              <a:rPr lang="en-US" altLang="zh-CN" dirty="0"/>
              <a:t>decays should be extended to more nuclides. </a:t>
            </a:r>
            <a:r>
              <a:rPr lang="en-US" altLang="zh-CN" i="1" dirty="0">
                <a:latin typeface="+mj-lt"/>
              </a:rPr>
              <a:t>β</a:t>
            </a:r>
            <a:r>
              <a:rPr lang="en-US" altLang="zh-CN" dirty="0">
                <a:latin typeface="+mj-lt"/>
              </a:rPr>
              <a:t>-decay spectroscopy has proven to be a very important approach to obtain nuclear physics input for astrophysical models.</a:t>
            </a:r>
            <a:endParaRPr lang="zh-CN" altLang="en-US" dirty="0"/>
          </a:p>
        </p:txBody>
      </p:sp>
    </p:spTree>
    <p:extLst>
      <p:ext uri="{BB962C8B-B14F-4D97-AF65-F5344CB8AC3E}">
        <p14:creationId xmlns:p14="http://schemas.microsoft.com/office/powerpoint/2010/main" val="9251259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altLang="zh-CN" sz="1200" i="0" dirty="0">
                <a:solidFill>
                  <a:srgbClr val="000000"/>
                </a:solidFill>
                <a:effectLst/>
                <a:latin typeface="CMR10"/>
              </a:rPr>
              <a:t>to the mass region of iron and beyond, which is beneficial </a:t>
            </a:r>
            <a:r>
              <a:rPr lang="en-US" altLang="zh-CN" sz="1800" i="0" dirty="0">
                <a:solidFill>
                  <a:srgbClr val="000000"/>
                </a:solidFill>
                <a:effectLst/>
                <a:latin typeface="CMR10"/>
              </a:rPr>
              <a:t>for our understanding of exotic nuclear structure as well as of </a:t>
            </a:r>
            <a:r>
              <a:rPr lang="en-US" altLang="zh-CN" sz="1800" i="1" dirty="0">
                <a:solidFill>
                  <a:srgbClr val="000000"/>
                </a:solidFill>
                <a:effectLst/>
                <a:latin typeface="CMMI10"/>
              </a:rPr>
              <a:t>r</a:t>
            </a:r>
            <a:r>
              <a:rPr lang="en-US" altLang="zh-CN" sz="1800" i="0" dirty="0">
                <a:solidFill>
                  <a:srgbClr val="000000"/>
                </a:solidFill>
                <a:effectLst/>
                <a:latin typeface="CMR10"/>
              </a:rPr>
              <a:t>-process nucleosynthesis. Yes. You may wonder why we need this method, we already have powerful neutron detector arrays such as BRIKEN and VANDLE, which were just discussed in the last ENP Preview seminar by Yokoyama san. Well, first of all, direct neutron measurements will not be s</a:t>
            </a:r>
            <a:r>
              <a:rPr lang="en-US" altLang="zh-CN" sz="2800" b="0" i="0" dirty="0">
                <a:solidFill>
                  <a:srgbClr val="D52020"/>
                </a:solidFill>
                <a:effectLst/>
                <a:latin typeface="Arial" panose="020B0604020202020204" pitchFamily="34" charset="0"/>
              </a:rPr>
              <a:t>uperseded by our method, but we all know that d</a:t>
            </a:r>
            <a:r>
              <a:rPr lang="en-US" altLang="zh-CN" sz="1800" i="0" dirty="0">
                <a:solidFill>
                  <a:srgbClr val="000000"/>
                </a:solidFill>
                <a:effectLst/>
                <a:latin typeface="CMR10"/>
              </a:rPr>
              <a:t>etecting neutrons is more challenging than detecting charged particles or </a:t>
            </a:r>
            <a:r>
              <a:rPr lang="en-US" altLang="zh-CN" sz="1800" i="1" dirty="0">
                <a:solidFill>
                  <a:srgbClr val="000000"/>
                </a:solidFill>
                <a:effectLst/>
                <a:latin typeface="CMMI10"/>
              </a:rPr>
              <a:t>γ </a:t>
            </a:r>
            <a:r>
              <a:rPr lang="en-US" altLang="zh-CN" sz="1800" i="0" dirty="0">
                <a:solidFill>
                  <a:srgbClr val="000000"/>
                </a:solidFill>
                <a:effectLst/>
                <a:latin typeface="CMR10"/>
              </a:rPr>
              <a:t>rays, and the identification of the delayed neutron branches is often complicated due to poor energy resolution and limited statistics. Therefore, the development of complementary experimental approaches to study neutron-rich nuclides, like this Doppler broadening method, is particularly valuable.</a:t>
            </a:r>
            <a:br>
              <a:rPr lang="en-US" altLang="zh-CN" sz="1800" i="0" dirty="0">
                <a:solidFill>
                  <a:srgbClr val="000000"/>
                </a:solidFill>
                <a:effectLst/>
                <a:latin typeface="CMR10"/>
              </a:rPr>
            </a:br>
            <a:br>
              <a:rPr lang="en-US" altLang="zh-CN" sz="1800" i="0" dirty="0">
                <a:solidFill>
                  <a:srgbClr val="000000"/>
                </a:solidFill>
                <a:effectLst/>
                <a:latin typeface="CMR10"/>
              </a:rPr>
            </a:br>
            <a:br>
              <a:rPr lang="en-US" altLang="zh-CN" sz="1800" i="0" dirty="0">
                <a:solidFill>
                  <a:srgbClr val="000000"/>
                </a:solidFill>
                <a:effectLst/>
                <a:latin typeface="CMR10"/>
              </a:rPr>
            </a:br>
            <a:br>
              <a:rPr lang="en-US" altLang="zh-CN" sz="1200" i="0" dirty="0">
                <a:solidFill>
                  <a:srgbClr val="000000"/>
                </a:solidFill>
                <a:effectLst/>
                <a:latin typeface="CMMI10"/>
              </a:rPr>
            </a:br>
            <a:endParaRPr lang="zh-CN" altLang="en-US" dirty="0"/>
          </a:p>
        </p:txBody>
      </p:sp>
    </p:spTree>
    <p:extLst>
      <p:ext uri="{BB962C8B-B14F-4D97-AF65-F5344CB8AC3E}">
        <p14:creationId xmlns:p14="http://schemas.microsoft.com/office/powerpoint/2010/main" val="28880044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To accurately extract information from each peak, we applied a Doppler broadening line shape analysis, which took into account the energy and relative intensity of each proton branch populating the 24Mg excited state, the energy of the γ ray deexciting the 24Mg excited state, the lifetime of the 24Mg excited state, the stopping power of the implantation material (780-Torr P10 gas), and the response function of each SeGA detector. </a:t>
            </a:r>
            <a:r>
              <a:rPr lang="en-US" altLang="zh-CN" sz="1200" kern="100" dirty="0">
                <a:effectLst/>
                <a:latin typeface="Times New Roman" panose="02020603050405020304" pitchFamily="18" charset="0"/>
                <a:ea typeface="宋体" panose="02010600030101010101" pitchFamily="2" charset="-122"/>
              </a:rPr>
              <a:t>I can't go into details now, but c</a:t>
            </a:r>
            <a:r>
              <a:rPr lang="en-US" altLang="zh-CN" dirty="0"/>
              <a:t>ompared with a regular EMG fit of each peak, this approach substantially improved the χ2ν and p-values of the fit</a:t>
            </a:r>
            <a:endParaRPr lang="zh-CN" altLang="en-US" dirty="0"/>
          </a:p>
        </p:txBody>
      </p:sp>
    </p:spTree>
    <p:extLst>
      <p:ext uri="{BB962C8B-B14F-4D97-AF65-F5344CB8AC3E}">
        <p14:creationId xmlns:p14="http://schemas.microsoft.com/office/powerpoint/2010/main" val="36200249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To accurately extract information from each peak, we applied Doppler broadening line shape analysis taking into account the energy and relative intensity of each proton branch populating the 24Mg excited state, the energy of the γ ray deexciting the 24Mg excited state, the lifetime of the 24Mg excited state, the stopping power of the implantation material (780-Torr P10 gas), and the response function of each SeGA detector. Compared with a regular EMG fit of each peak, our Doppler-broadening analysis substantially improved the χ2ν and p-values</a:t>
            </a:r>
            <a:endParaRPr lang="zh-CN" altLang="en-US" dirty="0"/>
          </a:p>
        </p:txBody>
      </p:sp>
    </p:spTree>
    <p:extLst>
      <p:ext uri="{BB962C8B-B14F-4D97-AF65-F5344CB8AC3E}">
        <p14:creationId xmlns:p14="http://schemas.microsoft.com/office/powerpoint/2010/main" val="11547882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At this point, we have measured protons. We have measured γ rays. Then</a:t>
            </a:r>
            <a:r>
              <a:rPr lang="zh-CN" altLang="en-US" dirty="0"/>
              <a:t> </a:t>
            </a:r>
            <a:r>
              <a:rPr lang="en-US" altLang="zh-CN" dirty="0"/>
              <a:t>we can conduct a </a:t>
            </a:r>
            <a:r>
              <a:rPr lang="en-US" altLang="zh-CN" i="1" dirty="0" err="1"/>
              <a:t>pγ</a:t>
            </a:r>
            <a:r>
              <a:rPr lang="en-US" altLang="zh-CN" dirty="0"/>
              <a:t> coincidence analysis.</a:t>
            </a:r>
            <a:endParaRPr lang="zh-CN" altLang="en-US" dirty="0"/>
          </a:p>
        </p:txBody>
      </p:sp>
    </p:spTree>
    <p:extLst>
      <p:ext uri="{BB962C8B-B14F-4D97-AF65-F5344CB8AC3E}">
        <p14:creationId xmlns:p14="http://schemas.microsoft.com/office/powerpoint/2010/main" val="249508750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At this point, we have measured protons. We have measured γ rays. Then</a:t>
            </a:r>
            <a:r>
              <a:rPr lang="zh-CN" altLang="en-US" dirty="0"/>
              <a:t> </a:t>
            </a:r>
            <a:r>
              <a:rPr lang="en-US" altLang="zh-CN" dirty="0"/>
              <a:t>we can conduct a </a:t>
            </a:r>
            <a:r>
              <a:rPr lang="en-US" altLang="zh-CN" i="1" dirty="0" err="1"/>
              <a:t>pγ</a:t>
            </a:r>
            <a:r>
              <a:rPr lang="en-US" altLang="zh-CN" dirty="0"/>
              <a:t> coincidence analysis.</a:t>
            </a:r>
            <a:endParaRPr lang="zh-CN" altLang="en-US" dirty="0"/>
          </a:p>
        </p:txBody>
      </p:sp>
    </p:spTree>
    <p:extLst>
      <p:ext uri="{BB962C8B-B14F-4D97-AF65-F5344CB8AC3E}">
        <p14:creationId xmlns:p14="http://schemas.microsoft.com/office/powerpoint/2010/main" val="19169141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At this point, we have measured protons. We have measured γ rays. Then</a:t>
            </a:r>
            <a:r>
              <a:rPr lang="zh-CN" altLang="en-US" dirty="0"/>
              <a:t> </a:t>
            </a:r>
            <a:r>
              <a:rPr lang="en-US" altLang="zh-CN" dirty="0"/>
              <a:t>we can conduct a </a:t>
            </a:r>
            <a:r>
              <a:rPr lang="en-US" altLang="zh-CN" i="1" dirty="0" err="1"/>
              <a:t>pγ</a:t>
            </a:r>
            <a:r>
              <a:rPr lang="en-US" altLang="zh-CN" dirty="0"/>
              <a:t> coincidence analysis.</a:t>
            </a:r>
            <a:endParaRPr lang="zh-CN" altLang="en-US" dirty="0"/>
          </a:p>
        </p:txBody>
      </p:sp>
    </p:spTree>
    <p:extLst>
      <p:ext uri="{BB962C8B-B14F-4D97-AF65-F5344CB8AC3E}">
        <p14:creationId xmlns:p14="http://schemas.microsoft.com/office/powerpoint/2010/main" val="13898822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We measured protons. We measured γ rays. Then</a:t>
            </a:r>
            <a:r>
              <a:rPr lang="zh-CN" altLang="en-US" dirty="0"/>
              <a:t> </a:t>
            </a:r>
            <a:r>
              <a:rPr lang="en-US" altLang="zh-CN" dirty="0"/>
              <a:t>we can conduct a </a:t>
            </a:r>
            <a:r>
              <a:rPr lang="en-US" altLang="zh-CN" i="1" dirty="0" err="1"/>
              <a:t>pγ</a:t>
            </a:r>
            <a:r>
              <a:rPr lang="en-US" altLang="zh-CN" dirty="0"/>
              <a:t> coincidence analysis</a:t>
            </a:r>
            <a:endParaRPr lang="zh-CN" altLang="en-US" dirty="0"/>
          </a:p>
          <a:p>
            <a:endParaRPr lang="zh-CN" altLang="en-US" dirty="0"/>
          </a:p>
        </p:txBody>
      </p:sp>
    </p:spTree>
    <p:extLst>
      <p:ext uri="{BB962C8B-B14F-4D97-AF65-F5344CB8AC3E}">
        <p14:creationId xmlns:p14="http://schemas.microsoft.com/office/powerpoint/2010/main" val="100127378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With this, we can place the proton and γ ray transitions in the </a:t>
            </a:r>
            <a:r>
              <a:rPr lang="en-US" altLang="zh-CN" baseline="30000" dirty="0"/>
              <a:t>25</a:t>
            </a:r>
            <a:r>
              <a:rPr lang="en-US" altLang="zh-CN" dirty="0"/>
              <a:t>Si Decay Scheme. </a:t>
            </a:r>
            <a:r>
              <a:rPr lang="en-US" altLang="zh-CN" sz="1800" i="0" dirty="0">
                <a:solidFill>
                  <a:srgbClr val="000000"/>
                </a:solidFill>
                <a:effectLst/>
                <a:latin typeface="CMR9"/>
              </a:rPr>
              <a:t>For the sake of brevity,</a:t>
            </a:r>
            <a:br>
              <a:rPr lang="en-US" altLang="zh-CN" sz="1800" i="0" dirty="0">
                <a:solidFill>
                  <a:srgbClr val="000000"/>
                </a:solidFill>
                <a:effectLst/>
                <a:latin typeface="CMR9"/>
              </a:rPr>
            </a:br>
            <a:endParaRPr lang="zh-CN" altLang="en-US" dirty="0"/>
          </a:p>
        </p:txBody>
      </p:sp>
    </p:spTree>
    <p:extLst>
      <p:ext uri="{BB962C8B-B14F-4D97-AF65-F5344CB8AC3E}">
        <p14:creationId xmlns:p14="http://schemas.microsoft.com/office/powerpoint/2010/main" val="2206981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47619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073949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Nuclei near the neutron drip line with large Q values for β minus decay and low neutron separation energies often decay by β-delayed neutron emission (βn).</a:t>
            </a:r>
            <a:endParaRPr lang="zh-CN" altLang="en-US" dirty="0"/>
          </a:p>
        </p:txBody>
      </p:sp>
    </p:spTree>
    <p:extLst>
      <p:ext uri="{BB962C8B-B14F-4D97-AF65-F5344CB8AC3E}">
        <p14:creationId xmlns:p14="http://schemas.microsoft.com/office/powerpoint/2010/main" val="341655025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439518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Let's omit some proton branches. You may wonder if our work </a:t>
            </a:r>
            <a:r>
              <a:rPr lang="en-US" altLang="zh-CN" sz="1800" i="0" dirty="0">
                <a:solidFill>
                  <a:srgbClr val="000000"/>
                </a:solidFill>
                <a:effectLst/>
                <a:latin typeface="CMR10"/>
              </a:rPr>
              <a:t>yields an improved decay scheme of 25Si.</a:t>
            </a:r>
            <a:br>
              <a:rPr lang="en-US" altLang="zh-CN" sz="1800" i="0" dirty="0">
                <a:solidFill>
                  <a:srgbClr val="000000"/>
                </a:solidFill>
                <a:effectLst/>
                <a:latin typeface="CMR10"/>
              </a:rPr>
            </a:br>
            <a:endParaRPr lang="zh-CN" altLang="en-US" dirty="0"/>
          </a:p>
        </p:txBody>
      </p:sp>
    </p:spTree>
    <p:extLst>
      <p:ext uri="{BB962C8B-B14F-4D97-AF65-F5344CB8AC3E}">
        <p14:creationId xmlns:p14="http://schemas.microsoft.com/office/powerpoint/2010/main" val="346890468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b="0" i="0" dirty="0">
                <a:solidFill>
                  <a:srgbClr val="666666"/>
                </a:solidFill>
                <a:effectLst/>
                <a:latin typeface="Arial" panose="020B0604020202020204" pitchFamily="34" charset="0"/>
              </a:rPr>
              <a:t>Looking back, </a:t>
            </a:r>
            <a:r>
              <a:rPr lang="en-US" altLang="zh-CN" dirty="0"/>
              <a:t>this is the known 25Si decay scheme before our measurement,</a:t>
            </a:r>
            <a:endParaRPr lang="zh-CN" altLang="en-US" dirty="0"/>
          </a:p>
        </p:txBody>
      </p:sp>
    </p:spTree>
    <p:extLst>
      <p:ext uri="{BB962C8B-B14F-4D97-AF65-F5344CB8AC3E}">
        <p14:creationId xmlns:p14="http://schemas.microsoft.com/office/powerpoint/2010/main" val="12293123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Adding our results to the existing decay scheme. To summarize, we observed new β-delayed proton branches, new β-delayed γ-ray branches, new </a:t>
            </a:r>
            <a:r>
              <a:rPr lang="en-US" altLang="zh-CN" i="1" dirty="0" err="1"/>
              <a:t>pγ</a:t>
            </a:r>
            <a:r>
              <a:rPr lang="en-US" altLang="zh-CN" dirty="0"/>
              <a:t> coincidences. </a:t>
            </a:r>
            <a:r>
              <a:rPr lang="en-US" altLang="zh-CN" sz="1800" kern="100" dirty="0">
                <a:effectLst/>
                <a:latin typeface="Times New Roman" panose="02020603050405020304" pitchFamily="18" charset="0"/>
                <a:ea typeface="宋体" panose="02010600030101010101" pitchFamily="2" charset="-122"/>
                <a:cs typeface="time"/>
              </a:rPr>
              <a:t>Moreover,</a:t>
            </a:r>
            <a:r>
              <a:rPr lang="en-US" altLang="zh-CN" sz="1800" kern="100" dirty="0">
                <a:effectLst/>
                <a:latin typeface="time"/>
                <a:ea typeface="宋体" panose="02010600030101010101" pitchFamily="2" charset="-122"/>
                <a:cs typeface="time"/>
              </a:rPr>
              <a:t> </a:t>
            </a:r>
            <a:r>
              <a:rPr lang="en-US" altLang="zh-CN" dirty="0"/>
              <a:t>Doppler effect of emitted protons on gamma rays was used to provide complementary measurements of the proton energies and intensities.</a:t>
            </a:r>
          </a:p>
          <a:p>
            <a:r>
              <a:rPr lang="en-US" altLang="zh-CN" dirty="0"/>
              <a:t>Alright, this is a general overview.</a:t>
            </a:r>
            <a:endParaRPr lang="zh-CN" altLang="en-US" dirty="0"/>
          </a:p>
        </p:txBody>
      </p:sp>
    </p:spTree>
    <p:extLst>
      <p:ext uri="{BB962C8B-B14F-4D97-AF65-F5344CB8AC3E}">
        <p14:creationId xmlns:p14="http://schemas.microsoft.com/office/powerpoint/2010/main" val="239758071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Now let's focus on some particular problems.</a:t>
            </a:r>
          </a:p>
          <a:p>
            <a:r>
              <a:rPr lang="en-US" altLang="zh-CN" dirty="0"/>
              <a:t>First, we have measured the </a:t>
            </a:r>
            <a:r>
              <a:rPr lang="en-US" altLang="zh-CN" sz="1800" i="0" dirty="0">
                <a:solidFill>
                  <a:srgbClr val="000000"/>
                </a:solidFill>
                <a:effectLst/>
                <a:latin typeface="CMR10"/>
              </a:rPr>
              <a:t>intensities of the </a:t>
            </a:r>
            <a:r>
              <a:rPr lang="en-US" altLang="zh-CN" sz="1800" i="1" dirty="0">
                <a:solidFill>
                  <a:srgbClr val="000000"/>
                </a:solidFill>
                <a:effectLst/>
                <a:latin typeface="CMMI10"/>
              </a:rPr>
              <a:t>β</a:t>
            </a:r>
            <a:r>
              <a:rPr lang="en-US" altLang="zh-CN" sz="1800" i="0" dirty="0">
                <a:solidFill>
                  <a:srgbClr val="000000"/>
                </a:solidFill>
                <a:effectLst/>
                <a:latin typeface="CMR10"/>
              </a:rPr>
              <a:t>-delayed </a:t>
            </a:r>
            <a:r>
              <a:rPr lang="en-US" altLang="zh-CN" sz="1800" i="1" dirty="0">
                <a:solidFill>
                  <a:srgbClr val="000000"/>
                </a:solidFill>
                <a:effectLst/>
                <a:latin typeface="CMMI10"/>
              </a:rPr>
              <a:t>γ </a:t>
            </a:r>
            <a:r>
              <a:rPr lang="en-US" altLang="zh-CN" sz="1800" i="0" dirty="0">
                <a:solidFill>
                  <a:srgbClr val="000000"/>
                </a:solidFill>
                <a:effectLst/>
                <a:latin typeface="CMR10"/>
              </a:rPr>
              <a:t>rays deexciting the 2673-keV state and the intensity of the 402-keV proton emitting from this state, hence this state is also called 402-keV resonance in the context of astrophysics.</a:t>
            </a:r>
            <a:br>
              <a:rPr lang="en-US" altLang="zh-CN" sz="1800" i="0" dirty="0">
                <a:solidFill>
                  <a:srgbClr val="000000"/>
                </a:solidFill>
                <a:effectLst/>
                <a:latin typeface="CMR10"/>
              </a:rPr>
            </a:br>
            <a:endParaRPr lang="zh-CN" altLang="en-US" dirty="0"/>
          </a:p>
        </p:txBody>
      </p:sp>
    </p:spTree>
    <p:extLst>
      <p:ext uri="{BB962C8B-B14F-4D97-AF65-F5344CB8AC3E}">
        <p14:creationId xmlns:p14="http://schemas.microsoft.com/office/powerpoint/2010/main" val="8317471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For a narrow resonance, </a:t>
            </a:r>
            <a:r>
              <a:rPr lang="en-US" altLang="zh-CN" sz="1800" i="0" dirty="0">
                <a:solidFill>
                  <a:srgbClr val="000000"/>
                </a:solidFill>
                <a:effectLst/>
                <a:latin typeface="CMR10"/>
              </a:rPr>
              <a:t>The branching ratios</a:t>
            </a:r>
            <a:r>
              <a:rPr lang="en-US" altLang="zh-CN" sz="1800" i="0" dirty="0">
                <a:solidFill>
                  <a:srgbClr val="000000"/>
                </a:solidFill>
                <a:effectLst/>
                <a:latin typeface="CMR7"/>
              </a:rPr>
              <a:t> </a:t>
            </a:r>
            <a:r>
              <a:rPr lang="en-US" altLang="zh-CN" sz="1800" i="0" dirty="0">
                <a:solidFill>
                  <a:srgbClr val="000000"/>
                </a:solidFill>
                <a:effectLst/>
                <a:latin typeface="CMR10"/>
              </a:rPr>
              <a:t>and the </a:t>
            </a:r>
            <a:r>
              <a:rPr lang="en-US" altLang="zh-CN" sz="1800" i="1" dirty="0" err="1">
                <a:solidFill>
                  <a:srgbClr val="000000"/>
                </a:solidFill>
                <a:effectLst/>
                <a:latin typeface="CMMI10"/>
              </a:rPr>
              <a:t>ωγ</a:t>
            </a:r>
            <a:r>
              <a:rPr lang="en-US" altLang="zh-CN" sz="1800" i="1" dirty="0">
                <a:solidFill>
                  <a:srgbClr val="000000"/>
                </a:solidFill>
                <a:effectLst/>
                <a:latin typeface="CMMI10"/>
              </a:rPr>
              <a:t> </a:t>
            </a:r>
            <a:r>
              <a:rPr lang="en-US" altLang="zh-CN" sz="1800" i="0" dirty="0">
                <a:solidFill>
                  <a:srgbClr val="000000"/>
                </a:solidFill>
                <a:effectLst/>
                <a:latin typeface="CMR10"/>
              </a:rPr>
              <a:t>are related by the well-known expression</a:t>
            </a:r>
            <a:br>
              <a:rPr lang="en-US" altLang="zh-CN" sz="1800" i="0" dirty="0">
                <a:solidFill>
                  <a:srgbClr val="000000"/>
                </a:solidFill>
                <a:effectLst/>
                <a:latin typeface="CMR10"/>
              </a:rPr>
            </a:br>
            <a:endParaRPr lang="zh-CN" altLang="en-US" dirty="0"/>
          </a:p>
        </p:txBody>
      </p:sp>
    </p:spTree>
    <p:extLst>
      <p:ext uri="{BB962C8B-B14F-4D97-AF65-F5344CB8AC3E}">
        <p14:creationId xmlns:p14="http://schemas.microsoft.com/office/powerpoint/2010/main" val="24648026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800" i="0" dirty="0">
                <a:solidFill>
                  <a:srgbClr val="000000"/>
                </a:solidFill>
                <a:effectLst/>
                <a:latin typeface="CMR10"/>
              </a:rPr>
              <a:t>A previous </a:t>
            </a:r>
            <a:r>
              <a:rPr lang="en-US" altLang="zh-CN" sz="1800" i="0" dirty="0">
                <a:solidFill>
                  <a:srgbClr val="000000"/>
                </a:solidFill>
                <a:effectLst/>
                <a:latin typeface="CMR7"/>
              </a:rPr>
              <a:t>24</a:t>
            </a:r>
            <a:r>
              <a:rPr lang="en-US" altLang="zh-CN" sz="1800" i="0" dirty="0">
                <a:solidFill>
                  <a:srgbClr val="000000"/>
                </a:solidFill>
                <a:effectLst/>
                <a:latin typeface="CMR10"/>
              </a:rPr>
              <a:t>Mg(</a:t>
            </a:r>
            <a:r>
              <a:rPr lang="en-US" altLang="zh-CN" sz="1800" i="1" dirty="0">
                <a:solidFill>
                  <a:srgbClr val="000000"/>
                </a:solidFill>
                <a:effectLst/>
                <a:latin typeface="CMMI10"/>
              </a:rPr>
              <a:t>p, γ</a:t>
            </a:r>
            <a:r>
              <a:rPr lang="en-US" altLang="zh-CN" sz="1800" i="0" dirty="0">
                <a:solidFill>
                  <a:srgbClr val="000000"/>
                </a:solidFill>
                <a:effectLst/>
                <a:latin typeface="CMR10"/>
              </a:rPr>
              <a:t>)</a:t>
            </a:r>
            <a:r>
              <a:rPr lang="en-US" altLang="zh-CN" sz="1800" i="0" dirty="0">
                <a:solidFill>
                  <a:srgbClr val="000000"/>
                </a:solidFill>
                <a:effectLst/>
                <a:latin typeface="CMR7"/>
              </a:rPr>
              <a:t>25</a:t>
            </a:r>
            <a:r>
              <a:rPr lang="en-US" altLang="zh-CN" sz="1800" i="0" dirty="0">
                <a:solidFill>
                  <a:srgbClr val="000000"/>
                </a:solidFill>
                <a:effectLst/>
                <a:latin typeface="CMR10"/>
              </a:rPr>
              <a:t>Al reaction measurement at TUNL in NC already determined the resonance strength of the 2673-keV state to be </a:t>
            </a:r>
            <a:r>
              <a:rPr lang="en-US" altLang="zh-CN" sz="1800" i="1" dirty="0" err="1">
                <a:solidFill>
                  <a:srgbClr val="000000"/>
                </a:solidFill>
                <a:effectLst/>
                <a:latin typeface="CMMI10"/>
              </a:rPr>
              <a:t>ωγ</a:t>
            </a:r>
            <a:r>
              <a:rPr lang="en-US" altLang="zh-CN" sz="1800" i="1" dirty="0">
                <a:solidFill>
                  <a:srgbClr val="000000"/>
                </a:solidFill>
                <a:effectLst/>
                <a:latin typeface="CMMI10"/>
              </a:rPr>
              <a:t> </a:t>
            </a:r>
            <a:r>
              <a:rPr lang="en-US" altLang="zh-CN" sz="1800" i="0" dirty="0">
                <a:solidFill>
                  <a:srgbClr val="000000"/>
                </a:solidFill>
                <a:effectLst/>
                <a:latin typeface="CMR10"/>
              </a:rPr>
              <a:t>= 41</a:t>
            </a:r>
            <a:r>
              <a:rPr lang="en-US" altLang="zh-CN" sz="1800" i="1" dirty="0">
                <a:solidFill>
                  <a:srgbClr val="000000"/>
                </a:solidFill>
                <a:effectLst/>
                <a:latin typeface="CMMI10"/>
              </a:rPr>
              <a:t>.</a:t>
            </a:r>
            <a:r>
              <a:rPr lang="en-US" altLang="zh-CN" sz="1800" i="0" dirty="0">
                <a:solidFill>
                  <a:srgbClr val="000000"/>
                </a:solidFill>
                <a:effectLst/>
                <a:latin typeface="CMR10"/>
              </a:rPr>
              <a:t>6(26) </a:t>
            </a:r>
            <a:r>
              <a:rPr lang="en-US" altLang="zh-CN" sz="1800" i="0" dirty="0" err="1">
                <a:solidFill>
                  <a:srgbClr val="000000"/>
                </a:solidFill>
                <a:effectLst/>
                <a:latin typeface="CMR10"/>
              </a:rPr>
              <a:t>meV</a:t>
            </a:r>
            <a:br>
              <a:rPr lang="en-US" altLang="zh-CN" sz="1800" i="0" dirty="0">
                <a:solidFill>
                  <a:srgbClr val="000000"/>
                </a:solidFill>
                <a:effectLst/>
                <a:latin typeface="CMMI10"/>
              </a:rPr>
            </a:br>
            <a:endParaRPr lang="zh-CN" altLang="en-US" dirty="0"/>
          </a:p>
        </p:txBody>
      </p:sp>
    </p:spTree>
    <p:extLst>
      <p:ext uri="{BB962C8B-B14F-4D97-AF65-F5344CB8AC3E}">
        <p14:creationId xmlns:p14="http://schemas.microsoft.com/office/powerpoint/2010/main" val="538503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800" i="0" dirty="0">
                <a:solidFill>
                  <a:srgbClr val="000000"/>
                </a:solidFill>
                <a:effectLst/>
                <a:latin typeface="CMR10"/>
              </a:rPr>
              <a:t>So, combining the branching ratio </a:t>
            </a:r>
            <a:r>
              <a:rPr lang="en-US" altLang="zh-CN" sz="1800" i="0" dirty="0" err="1">
                <a:solidFill>
                  <a:srgbClr val="000000"/>
                </a:solidFill>
                <a:effectLst/>
                <a:latin typeface="CMR10"/>
              </a:rPr>
              <a:t>Γ</a:t>
            </a:r>
            <a:r>
              <a:rPr lang="en-US" altLang="zh-CN" sz="1800" i="1" dirty="0" err="1">
                <a:solidFill>
                  <a:srgbClr val="000000"/>
                </a:solidFill>
                <a:effectLst/>
                <a:latin typeface="CMMI7"/>
              </a:rPr>
              <a:t>γ</a:t>
            </a:r>
            <a:r>
              <a:rPr lang="en-US" altLang="zh-CN" sz="1800" i="1" dirty="0">
                <a:solidFill>
                  <a:srgbClr val="000000"/>
                </a:solidFill>
                <a:effectLst/>
                <a:latin typeface="CMMI10"/>
              </a:rPr>
              <a:t>/</a:t>
            </a:r>
            <a:r>
              <a:rPr lang="en-US" altLang="zh-CN" sz="1800" i="0" dirty="0" err="1">
                <a:solidFill>
                  <a:srgbClr val="000000"/>
                </a:solidFill>
                <a:effectLst/>
                <a:latin typeface="CMR10"/>
              </a:rPr>
              <a:t>Γ</a:t>
            </a:r>
            <a:r>
              <a:rPr lang="en-US" altLang="zh-CN" sz="1800" i="1" dirty="0" err="1">
                <a:solidFill>
                  <a:srgbClr val="000000"/>
                </a:solidFill>
                <a:effectLst/>
                <a:latin typeface="CMMI7"/>
              </a:rPr>
              <a:t>p</a:t>
            </a:r>
            <a:r>
              <a:rPr lang="en-US" altLang="zh-CN" sz="1800" i="1" dirty="0">
                <a:solidFill>
                  <a:srgbClr val="000000"/>
                </a:solidFill>
                <a:effectLst/>
                <a:latin typeface="CMMI7"/>
              </a:rPr>
              <a:t> </a:t>
            </a:r>
            <a:r>
              <a:rPr lang="en-US" altLang="zh-CN" sz="1800" i="0" dirty="0">
                <a:solidFill>
                  <a:srgbClr val="000000"/>
                </a:solidFill>
                <a:effectLst/>
                <a:latin typeface="CMR10"/>
              </a:rPr>
              <a:t>measured in this work with the literature </a:t>
            </a:r>
            <a:r>
              <a:rPr lang="en-US" altLang="zh-CN" sz="1800" i="1" dirty="0" err="1">
                <a:solidFill>
                  <a:srgbClr val="000000"/>
                </a:solidFill>
                <a:effectLst/>
                <a:latin typeface="CMMI10"/>
              </a:rPr>
              <a:t>ωγ</a:t>
            </a:r>
            <a:r>
              <a:rPr lang="en-US" altLang="zh-CN" sz="1800" i="1" dirty="0">
                <a:solidFill>
                  <a:srgbClr val="000000"/>
                </a:solidFill>
                <a:effectLst/>
                <a:latin typeface="CMMI10"/>
              </a:rPr>
              <a:t> </a:t>
            </a:r>
            <a:r>
              <a:rPr lang="en-US" altLang="zh-CN" sz="1800" i="0" dirty="0">
                <a:solidFill>
                  <a:srgbClr val="000000"/>
                </a:solidFill>
                <a:effectLst/>
                <a:latin typeface="CMR10"/>
              </a:rPr>
              <a:t>value yields a lifetime for the 2673-keV state of 2.9(7) fs, which is consistent with, as well as more precise than, the lifetime </a:t>
            </a:r>
            <a:br>
              <a:rPr lang="en-US" altLang="zh-CN" sz="1800" i="0" dirty="0">
                <a:solidFill>
                  <a:srgbClr val="000000"/>
                </a:solidFill>
                <a:effectLst/>
                <a:latin typeface="CMMI10"/>
              </a:rPr>
            </a:br>
            <a:endParaRPr lang="zh-CN" altLang="en-US" dirty="0"/>
          </a:p>
        </p:txBody>
      </p:sp>
    </p:spTree>
    <p:extLst>
      <p:ext uri="{BB962C8B-B14F-4D97-AF65-F5344CB8AC3E}">
        <p14:creationId xmlns:p14="http://schemas.microsoft.com/office/powerpoint/2010/main" val="248104421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200" i="0" dirty="0">
                <a:solidFill>
                  <a:srgbClr val="000000"/>
                </a:solidFill>
                <a:effectLst/>
                <a:latin typeface="CMR10"/>
              </a:rPr>
              <a:t>previously measured by the TUNL group using the DSAM.</a:t>
            </a:r>
            <a:endParaRPr lang="zh-CN" altLang="en-US" dirty="0"/>
          </a:p>
        </p:txBody>
      </p:sp>
    </p:spTree>
    <p:extLst>
      <p:ext uri="{BB962C8B-B14F-4D97-AF65-F5344CB8AC3E}">
        <p14:creationId xmlns:p14="http://schemas.microsoft.com/office/powerpoint/2010/main" val="157315056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800" b="0" kern="100" dirty="0">
                <a:solidFill>
                  <a:srgbClr val="000000"/>
                </a:solidFill>
                <a:effectLst/>
                <a:latin typeface="Times New Roman" panose="02020603050405020304" pitchFamily="18" charset="0"/>
                <a:ea typeface="宋体" panose="02010600030101010101" pitchFamily="2" charset="-122"/>
              </a:rPr>
              <a:t>Additionally,</a:t>
            </a:r>
            <a:r>
              <a:rPr lang="zh-CN" altLang="en-US" sz="1800" b="0" kern="100" dirty="0">
                <a:solidFill>
                  <a:srgbClr val="000000"/>
                </a:solidFill>
                <a:effectLst/>
                <a:latin typeface="Times New Roman" panose="02020603050405020304" pitchFamily="18" charset="0"/>
                <a:ea typeface="宋体" panose="02010600030101010101" pitchFamily="2" charset="-122"/>
              </a:rPr>
              <a:t> </a:t>
            </a:r>
            <a:r>
              <a:rPr lang="en-US" altLang="zh-CN" sz="1800" b="0" kern="100" dirty="0">
                <a:solidFill>
                  <a:srgbClr val="000000"/>
                </a:solidFill>
                <a:effectLst/>
                <a:latin typeface="Times New Roman" panose="02020603050405020304" pitchFamily="18" charset="0"/>
                <a:ea typeface="宋体" panose="02010600030101010101" pitchFamily="2" charset="-122"/>
              </a:rPr>
              <a:t>we</a:t>
            </a:r>
            <a:r>
              <a:rPr lang="zh-CN" altLang="en-US" sz="1800" b="0" kern="100" dirty="0">
                <a:solidFill>
                  <a:srgbClr val="000000"/>
                </a:solidFill>
                <a:effectLst/>
                <a:latin typeface="Times New Roman" panose="02020603050405020304" pitchFamily="18" charset="0"/>
                <a:ea typeface="宋体" panose="02010600030101010101" pitchFamily="2" charset="-122"/>
              </a:rPr>
              <a:t> </a:t>
            </a:r>
            <a:r>
              <a:rPr lang="en-US" altLang="zh-CN" sz="1800" b="0" kern="100" dirty="0">
                <a:solidFill>
                  <a:srgbClr val="000000"/>
                </a:solidFill>
                <a:effectLst/>
                <a:latin typeface="Times New Roman" panose="02020603050405020304" pitchFamily="18" charset="0"/>
                <a:ea typeface="宋体" panose="02010600030101010101" pitchFamily="2" charset="-122"/>
              </a:rPr>
              <a:t>also</a:t>
            </a:r>
            <a:r>
              <a:rPr lang="zh-CN" altLang="en-US" sz="1800" b="0" kern="100" dirty="0">
                <a:solidFill>
                  <a:srgbClr val="000000"/>
                </a:solidFill>
                <a:effectLst/>
                <a:latin typeface="Times New Roman" panose="02020603050405020304" pitchFamily="18" charset="0"/>
                <a:ea typeface="宋体" panose="02010600030101010101" pitchFamily="2" charset="-122"/>
              </a:rPr>
              <a:t> </a:t>
            </a:r>
            <a:r>
              <a:rPr lang="en-US" altLang="zh-CN" sz="1800" b="0" kern="100" dirty="0">
                <a:solidFill>
                  <a:srgbClr val="000000"/>
                </a:solidFill>
                <a:effectLst/>
                <a:latin typeface="Times New Roman" panose="02020603050405020304" pitchFamily="18" charset="0"/>
                <a:ea typeface="宋体" panose="02010600030101010101" pitchFamily="2" charset="-122"/>
              </a:rPr>
              <a:t>extracted</a:t>
            </a:r>
            <a:r>
              <a:rPr lang="zh-CN" altLang="en-US" sz="1800" b="0" kern="100" dirty="0">
                <a:solidFill>
                  <a:srgbClr val="000000"/>
                </a:solidFill>
                <a:effectLst/>
                <a:latin typeface="Times New Roman" panose="02020603050405020304" pitchFamily="18" charset="0"/>
                <a:ea typeface="宋体" panose="02010600030101010101" pitchFamily="2" charset="-122"/>
              </a:rPr>
              <a:t> </a:t>
            </a:r>
            <a:r>
              <a:rPr lang="en-US" altLang="zh-CN" sz="1800" b="0" kern="100" dirty="0">
                <a:solidFill>
                  <a:srgbClr val="000000"/>
                </a:solidFill>
                <a:effectLst/>
                <a:latin typeface="Times New Roman" panose="02020603050405020304" pitchFamily="18" charset="0"/>
                <a:ea typeface="宋体" panose="02010600030101010101" pitchFamily="2" charset="-122"/>
              </a:rPr>
              <a:t>a</a:t>
            </a:r>
            <a:r>
              <a:rPr lang="en-US" altLang="zh-CN" sz="1200" b="0" i="0" dirty="0">
                <a:solidFill>
                  <a:srgbClr val="231F20"/>
                </a:solidFill>
                <a:effectLst/>
                <a:latin typeface="AdvOT483a8203"/>
              </a:rPr>
              <a:t> more precise lifetime for the 25Al 2673-keV state and resolved the discrepancy involving the γ-ray partial width</a:t>
            </a:r>
            <a:r>
              <a:rPr lang="en-US" altLang="zh-CN" sz="1200" i="0" dirty="0">
                <a:solidFill>
                  <a:srgbClr val="231F20"/>
                </a:solidFill>
                <a:effectLst/>
                <a:latin typeface="AdvOT483a8203"/>
              </a:rPr>
              <a:t> of the 7902-keV T = 3/2 IAS in 25Al in two previous (</a:t>
            </a:r>
            <a:r>
              <a:rPr lang="en-US" altLang="zh-CN" sz="1200" i="0" dirty="0" err="1">
                <a:solidFill>
                  <a:srgbClr val="231F20"/>
                </a:solidFill>
                <a:effectLst/>
                <a:latin typeface="AdvOT483a8203"/>
              </a:rPr>
              <a:t>p,γ</a:t>
            </a:r>
            <a:r>
              <a:rPr lang="en-US" altLang="zh-CN" sz="1200" i="0" dirty="0">
                <a:solidFill>
                  <a:srgbClr val="231F20"/>
                </a:solidFill>
                <a:effectLst/>
                <a:latin typeface="AdvOT483a8203"/>
              </a:rPr>
              <a:t>) reaction measurements., which demonstrates the potential of utilizing complementary experimental approaches.</a:t>
            </a:r>
          </a:p>
          <a:p>
            <a:r>
              <a:rPr lang="en-US" altLang="zh-CN" sz="1200" i="0" dirty="0">
                <a:solidFill>
                  <a:srgbClr val="231F20"/>
                </a:solidFill>
                <a:effectLst/>
                <a:latin typeface="AdvOT483a8203"/>
              </a:rPr>
              <a:t>In the shell model calculation, we also found that the proton decay width of the IAS is impossible to explain without considering the isospin mixing between the IAS and a nearby state.</a:t>
            </a:r>
          </a:p>
          <a:p>
            <a:br>
              <a:rPr lang="en-US" altLang="zh-CN" sz="1800" i="0" dirty="0">
                <a:solidFill>
                  <a:srgbClr val="231F20"/>
                </a:solidFill>
                <a:effectLst/>
                <a:latin typeface="AdvTTbdb21c9e"/>
              </a:rPr>
            </a:br>
            <a:br>
              <a:rPr lang="en-US" altLang="zh-CN" sz="1200" i="0" dirty="0">
                <a:solidFill>
                  <a:srgbClr val="231F20"/>
                </a:solidFill>
                <a:effectLst/>
                <a:latin typeface="AdvOT483a8203"/>
              </a:rPr>
            </a:br>
            <a:endParaRPr lang="zh-CN" altLang="en-US" dirty="0"/>
          </a:p>
        </p:txBody>
      </p:sp>
    </p:spTree>
    <p:extLst>
      <p:ext uri="{BB962C8B-B14F-4D97-AF65-F5344CB8AC3E}">
        <p14:creationId xmlns:p14="http://schemas.microsoft.com/office/powerpoint/2010/main" val="3408885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Nuclei near the proton drip line with large Q values for β plus decay and low proton separation energies often decay by β-delayed proton emission (βp).</a:t>
            </a:r>
            <a:endParaRPr lang="zh-CN" altLang="en-US" dirty="0"/>
          </a:p>
          <a:p>
            <a:endParaRPr lang="zh-CN" altLang="en-US" dirty="0"/>
          </a:p>
        </p:txBody>
      </p:sp>
    </p:spTree>
    <p:extLst>
      <p:ext uri="{BB962C8B-B14F-4D97-AF65-F5344CB8AC3E}">
        <p14:creationId xmlns:p14="http://schemas.microsoft.com/office/powerpoint/2010/main" val="414028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Okay moving on, the 25Si beta-decay transitions can be compared with its mirror nucleus 25Na and theoretical model calculations.</a:t>
            </a:r>
            <a:endParaRPr lang="zh-CN" altLang="en-US" dirty="0"/>
          </a:p>
        </p:txBody>
      </p:sp>
    </p:spTree>
    <p:extLst>
      <p:ext uri="{BB962C8B-B14F-4D97-AF65-F5344CB8AC3E}">
        <p14:creationId xmlns:p14="http://schemas.microsoft.com/office/powerpoint/2010/main" val="35891200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sz="1800" i="0" dirty="0">
                <a:solidFill>
                  <a:srgbClr val="000000"/>
                </a:solidFill>
                <a:effectLst/>
                <a:latin typeface="CMR10"/>
              </a:rPr>
              <a:t>Limited by the </a:t>
            </a:r>
            <a:r>
              <a:rPr lang="en-US" altLang="zh-CN" sz="1800" i="1" dirty="0">
                <a:solidFill>
                  <a:srgbClr val="000000"/>
                </a:solidFill>
                <a:effectLst/>
                <a:latin typeface="CMMI10"/>
              </a:rPr>
              <a:t>Q</a:t>
            </a:r>
            <a:r>
              <a:rPr lang="en-US" altLang="zh-CN" sz="1800" i="1" dirty="0">
                <a:solidFill>
                  <a:srgbClr val="000000"/>
                </a:solidFill>
                <a:effectLst/>
                <a:latin typeface="CMMI7"/>
              </a:rPr>
              <a:t>β</a:t>
            </a:r>
            <a:r>
              <a:rPr lang="en-US" altLang="zh-CN" sz="1800" i="1" dirty="0">
                <a:solidFill>
                  <a:srgbClr val="000000"/>
                </a:solidFill>
                <a:effectLst/>
                <a:latin typeface="CMSY7"/>
              </a:rPr>
              <a:t>− </a:t>
            </a:r>
            <a:r>
              <a:rPr lang="en-US" altLang="zh-CN" sz="1800" i="0" dirty="0">
                <a:solidFill>
                  <a:srgbClr val="000000"/>
                </a:solidFill>
                <a:effectLst/>
                <a:latin typeface="CMR10"/>
              </a:rPr>
              <a:t>= 3835</a:t>
            </a:r>
            <a:r>
              <a:rPr lang="en-US" altLang="zh-CN" sz="1800" i="1" dirty="0">
                <a:solidFill>
                  <a:srgbClr val="000000"/>
                </a:solidFill>
                <a:effectLst/>
                <a:latin typeface="CMMI10"/>
              </a:rPr>
              <a:t>.</a:t>
            </a:r>
            <a:r>
              <a:rPr lang="en-US" altLang="zh-CN" sz="1800" i="0" dirty="0">
                <a:solidFill>
                  <a:srgbClr val="000000"/>
                </a:solidFill>
                <a:effectLst/>
                <a:latin typeface="CMR10"/>
              </a:rPr>
              <a:t>0(12) keV, five </a:t>
            </a:r>
            <a:r>
              <a:rPr lang="en-US" altLang="zh-CN" sz="1800" i="0" dirty="0">
                <a:solidFill>
                  <a:srgbClr val="000000"/>
                </a:solidFill>
                <a:effectLst/>
                <a:latin typeface="CMR7"/>
              </a:rPr>
              <a:t>25</a:t>
            </a:r>
            <a:r>
              <a:rPr lang="en-US" altLang="zh-CN" sz="1800" i="0" dirty="0">
                <a:solidFill>
                  <a:srgbClr val="000000"/>
                </a:solidFill>
                <a:effectLst/>
                <a:latin typeface="CMR10"/>
              </a:rPr>
              <a:t>Mg states were observed to be populated by </a:t>
            </a:r>
            <a:r>
              <a:rPr lang="en-US" altLang="zh-CN" sz="1800" i="0" dirty="0">
                <a:solidFill>
                  <a:srgbClr val="000000"/>
                </a:solidFill>
                <a:effectLst/>
                <a:latin typeface="CMR7"/>
              </a:rPr>
              <a:t>25</a:t>
            </a:r>
            <a:r>
              <a:rPr lang="en-US" altLang="zh-CN" sz="1800" i="0" dirty="0">
                <a:solidFill>
                  <a:srgbClr val="000000"/>
                </a:solidFill>
                <a:effectLst/>
                <a:latin typeface="CMR10"/>
              </a:rPr>
              <a:t>Na </a:t>
            </a:r>
            <a:r>
              <a:rPr lang="en-US" altLang="zh-CN" sz="1800" i="1" dirty="0">
                <a:solidFill>
                  <a:srgbClr val="000000"/>
                </a:solidFill>
                <a:effectLst/>
                <a:latin typeface="CMMI10"/>
              </a:rPr>
              <a:t>β </a:t>
            </a:r>
            <a:r>
              <a:rPr lang="en-US" altLang="zh-CN" sz="1800" i="0" dirty="0">
                <a:solidFill>
                  <a:srgbClr val="000000"/>
                </a:solidFill>
                <a:effectLst/>
                <a:latin typeface="CMR10"/>
              </a:rPr>
              <a:t>decay, and each one of them can be matched with a specific </a:t>
            </a:r>
            <a:r>
              <a:rPr lang="en-US" altLang="zh-CN" sz="1800" i="0" dirty="0">
                <a:solidFill>
                  <a:srgbClr val="000000"/>
                </a:solidFill>
                <a:effectLst/>
                <a:latin typeface="CMR7"/>
              </a:rPr>
              <a:t>25</a:t>
            </a:r>
            <a:r>
              <a:rPr lang="en-US" altLang="zh-CN" sz="1800" i="0" dirty="0">
                <a:solidFill>
                  <a:srgbClr val="000000"/>
                </a:solidFill>
                <a:effectLst/>
                <a:latin typeface="CMR10"/>
              </a:rPr>
              <a:t>Al state measured in our work. </a:t>
            </a:r>
            <a:br>
              <a:rPr lang="en-US" altLang="zh-CN" sz="1800" i="0" dirty="0">
                <a:solidFill>
                  <a:srgbClr val="000000"/>
                </a:solidFill>
                <a:effectLst/>
                <a:latin typeface="CMR10"/>
              </a:rPr>
            </a:br>
            <a:r>
              <a:rPr lang="en-US" altLang="zh-CN" dirty="0"/>
              <a:t>We can see that all the </a:t>
            </a:r>
            <a:r>
              <a:rPr lang="en-US" altLang="zh-CN" sz="1800" i="0" dirty="0">
                <a:solidFill>
                  <a:srgbClr val="231F20"/>
                </a:solidFill>
                <a:effectLst/>
                <a:latin typeface="AdvOT483a8203"/>
              </a:rPr>
              <a:t>mirror energy differences are very small so </a:t>
            </a:r>
            <a:r>
              <a:rPr lang="en-US" altLang="zh-CN" dirty="0"/>
              <a:t>the mirror energy symmetry is good.</a:t>
            </a:r>
            <a:endParaRPr lang="zh-CN" altLang="en-US" dirty="0"/>
          </a:p>
        </p:txBody>
      </p:sp>
    </p:spTree>
    <p:extLst>
      <p:ext uri="{BB962C8B-B14F-4D97-AF65-F5344CB8AC3E}">
        <p14:creationId xmlns:p14="http://schemas.microsoft.com/office/powerpoint/2010/main" val="169257993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To give you a big picture, let's take a look at the mirror </a:t>
            </a:r>
            <a:r>
              <a:rPr lang="en-US" altLang="zh-CN" sz="1800" i="0" dirty="0">
                <a:solidFill>
                  <a:srgbClr val="000000"/>
                </a:solidFill>
                <a:effectLst/>
                <a:latin typeface="CMR10"/>
              </a:rPr>
              <a:t>asymmetries reported in the nearby </a:t>
            </a:r>
            <a:r>
              <a:rPr lang="en-US" altLang="zh-CN" sz="1800" i="1" dirty="0" err="1">
                <a:solidFill>
                  <a:srgbClr val="000000"/>
                </a:solidFill>
                <a:effectLst/>
                <a:latin typeface="CMMI10"/>
              </a:rPr>
              <a:t>sd</a:t>
            </a:r>
            <a:r>
              <a:rPr lang="en-US" altLang="zh-CN" sz="1800" i="0" dirty="0">
                <a:solidFill>
                  <a:srgbClr val="000000"/>
                </a:solidFill>
                <a:effectLst/>
                <a:latin typeface="CMR10"/>
              </a:rPr>
              <a:t>-shell nuclei. This is 26P,</a:t>
            </a:r>
            <a:r>
              <a:rPr lang="en-US" altLang="zh-CN" dirty="0"/>
              <a:t> a very comprehensive work done also by our group.</a:t>
            </a:r>
            <a:endParaRPr lang="zh-CN" altLang="en-US" dirty="0"/>
          </a:p>
        </p:txBody>
      </p:sp>
    </p:spTree>
    <p:extLst>
      <p:ext uri="{BB962C8B-B14F-4D97-AF65-F5344CB8AC3E}">
        <p14:creationId xmlns:p14="http://schemas.microsoft.com/office/powerpoint/2010/main" val="337489695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Highlighted in green box here, we can clearly see the asymmetry between some mirror transitions</a:t>
            </a:r>
            <a:endParaRPr lang="zh-CN" altLang="en-US" dirty="0"/>
          </a:p>
        </p:txBody>
      </p:sp>
    </p:spTree>
    <p:extLst>
      <p:ext uri="{BB962C8B-B14F-4D97-AF65-F5344CB8AC3E}">
        <p14:creationId xmlns:p14="http://schemas.microsoft.com/office/powerpoint/2010/main" val="204602222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Also, for 27S and 27Na</a:t>
            </a:r>
            <a:endParaRPr lang="zh-CN" altLang="en-US" dirty="0"/>
          </a:p>
        </p:txBody>
      </p:sp>
    </p:spTree>
    <p:extLst>
      <p:ext uri="{BB962C8B-B14F-4D97-AF65-F5344CB8AC3E}">
        <p14:creationId xmlns:p14="http://schemas.microsoft.com/office/powerpoint/2010/main" val="166774461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Also, for 27S and 27Na</a:t>
            </a:r>
            <a:endParaRPr lang="zh-CN" altLang="en-US" dirty="0"/>
          </a:p>
          <a:p>
            <a:r>
              <a:rPr lang="en-US" altLang="zh-CN" dirty="0"/>
              <a:t>Some asymmetries</a:t>
            </a:r>
            <a:endParaRPr lang="zh-CN" altLang="en-US" dirty="0"/>
          </a:p>
        </p:txBody>
      </p:sp>
    </p:spTree>
    <p:extLst>
      <p:ext uri="{BB962C8B-B14F-4D97-AF65-F5344CB8AC3E}">
        <p14:creationId xmlns:p14="http://schemas.microsoft.com/office/powerpoint/2010/main" val="260282975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solidFill>
                  <a:srgbClr val="000000"/>
                </a:solidFill>
                <a:effectLst/>
              </a:rPr>
              <a:t>It is worth mentioning that I show the  log ft values on the Y axis. This difference will be enhanced when extracting the mirror asymmetry parameter, which is based on the ft values.  </a:t>
            </a:r>
            <a:r>
              <a:rPr lang="en-US" altLang="zh-CN" dirty="0"/>
              <a:t>Generally speaking,</a:t>
            </a:r>
            <a:r>
              <a:rPr lang="zh-CN" altLang="en-US" dirty="0"/>
              <a:t> </a:t>
            </a:r>
            <a:r>
              <a:rPr lang="en-US" altLang="zh-CN" sz="1800" i="0" dirty="0">
                <a:solidFill>
                  <a:srgbClr val="231F20"/>
                </a:solidFill>
                <a:effectLst/>
                <a:latin typeface="AdvOT483a8203"/>
              </a:rPr>
              <a:t>proton-halo </a:t>
            </a:r>
            <a:br>
              <a:rPr lang="en-US" altLang="zh-CN" sz="1800" i="0" dirty="0">
                <a:solidFill>
                  <a:srgbClr val="231F20"/>
                </a:solidFill>
                <a:effectLst/>
                <a:latin typeface="AdvOT483a8203"/>
              </a:rPr>
            </a:br>
            <a:r>
              <a:rPr lang="en-US" altLang="zh-CN" sz="1800" i="0" dirty="0">
                <a:solidFill>
                  <a:srgbClr val="231F20"/>
                </a:solidFill>
                <a:effectLst/>
                <a:latin typeface="AdvOT483a8203"/>
              </a:rPr>
              <a:t>reproduce the observed data</a:t>
            </a:r>
            <a:br>
              <a:rPr lang="en-US" altLang="zh-CN" sz="1800" i="0" dirty="0">
                <a:solidFill>
                  <a:srgbClr val="231F20"/>
                </a:solidFill>
                <a:effectLst/>
                <a:latin typeface="AdvOT483a8203"/>
              </a:rPr>
            </a:br>
            <a:r>
              <a:rPr lang="en-US" altLang="zh-CN" sz="1800" i="0" dirty="0">
                <a:solidFill>
                  <a:srgbClr val="231F20"/>
                </a:solidFill>
                <a:effectLst/>
                <a:latin typeface="AdvOT483a8203"/>
              </a:rPr>
              <a:t>large mirror asymmetry in Gamow-Teller transitions and proton-halo structure</a:t>
            </a:r>
            <a:br>
              <a:rPr lang="en-US" altLang="zh-CN" sz="1800" i="0" dirty="0">
                <a:solidFill>
                  <a:srgbClr val="231F20"/>
                </a:solidFill>
                <a:effectLst/>
                <a:latin typeface="AdvOT483a8203"/>
              </a:rPr>
            </a:br>
            <a:endParaRPr lang="zh-CN" altLang="en-US" dirty="0"/>
          </a:p>
        </p:txBody>
      </p:sp>
    </p:spTree>
    <p:extLst>
      <p:ext uri="{BB962C8B-B14F-4D97-AF65-F5344CB8AC3E}">
        <p14:creationId xmlns:p14="http://schemas.microsoft.com/office/powerpoint/2010/main" val="97604952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solidFill>
                  <a:srgbClr val="000000"/>
                </a:solidFill>
                <a:effectLst/>
              </a:rPr>
              <a:t>It is worth mentioning that I show the log ft values on the Y axis. This difference will be enhanced when extracting the mirror asymmetry parameter, which is derived from the ft values.</a:t>
            </a:r>
          </a:p>
        </p:txBody>
      </p:sp>
    </p:spTree>
    <p:extLst>
      <p:ext uri="{BB962C8B-B14F-4D97-AF65-F5344CB8AC3E}">
        <p14:creationId xmlns:p14="http://schemas.microsoft.com/office/powerpoint/2010/main" val="115669365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800" dirty="0"/>
              <a:t>Generally speaking,</a:t>
            </a:r>
            <a:r>
              <a:rPr lang="zh-CN" altLang="en-US" sz="1800" dirty="0"/>
              <a:t> </a:t>
            </a:r>
            <a:r>
              <a:rPr lang="en-US" altLang="zh-CN" sz="1800" i="0" dirty="0">
                <a:solidFill>
                  <a:srgbClr val="231F20"/>
                </a:solidFill>
                <a:effectLst/>
                <a:latin typeface="AdvOT483a8203"/>
              </a:rPr>
              <a:t>to describe isospin-symmetry breaking in shell-model calculations, the introduction of INC forces into the effective interactions is required.</a:t>
            </a:r>
            <a:br>
              <a:rPr lang="en-US" altLang="zh-CN" sz="1800" i="0" dirty="0">
                <a:solidFill>
                  <a:srgbClr val="231F20"/>
                </a:solidFill>
                <a:effectLst/>
                <a:latin typeface="AdvOT483a8203"/>
              </a:rPr>
            </a:br>
            <a:r>
              <a:rPr lang="en-US" altLang="zh-CN" sz="1800" i="0" dirty="0">
                <a:solidFill>
                  <a:srgbClr val="231F20"/>
                </a:solidFill>
                <a:effectLst/>
                <a:latin typeface="AdvOT483a8203"/>
              </a:rPr>
              <a:t>Shell-model calculation with isospin-</a:t>
            </a:r>
            <a:r>
              <a:rPr lang="en-US" altLang="zh-CN" sz="1800" i="0" dirty="0" err="1">
                <a:solidFill>
                  <a:srgbClr val="231F20"/>
                </a:solidFill>
                <a:effectLst/>
                <a:latin typeface="AdvOT483a8203"/>
              </a:rPr>
              <a:t>nonconserving</a:t>
            </a:r>
            <a:r>
              <a:rPr lang="en-US" altLang="zh-CN" sz="1800" i="0" dirty="0">
                <a:solidFill>
                  <a:srgbClr val="231F20"/>
                </a:solidFill>
                <a:effectLst/>
                <a:latin typeface="AdvOT483a8203"/>
              </a:rPr>
              <a:t> forces that includes coulomb force and describes the loosely bound nature of the wave functions of the </a:t>
            </a:r>
            <a:r>
              <a:rPr lang="en-US" altLang="zh-CN" sz="1800" i="0" dirty="0">
                <a:solidFill>
                  <a:srgbClr val="231F20"/>
                </a:solidFill>
                <a:effectLst/>
                <a:latin typeface="AdvTTd0b5fdba.I"/>
              </a:rPr>
              <a:t>s</a:t>
            </a:r>
            <a:r>
              <a:rPr lang="en-US" altLang="zh-CN" sz="1800" i="0" dirty="0">
                <a:solidFill>
                  <a:srgbClr val="231F20"/>
                </a:solidFill>
                <a:effectLst/>
                <a:latin typeface="AdvTTbdb21c9e"/>
              </a:rPr>
              <a:t>1</a:t>
            </a:r>
            <a:r>
              <a:rPr lang="en-US" altLang="zh-CN" sz="1800" i="0" dirty="0">
                <a:solidFill>
                  <a:srgbClr val="231F20"/>
                </a:solidFill>
                <a:effectLst/>
                <a:latin typeface="AdvTTd0b5fdba.I"/>
              </a:rPr>
              <a:t>/</a:t>
            </a:r>
            <a:r>
              <a:rPr lang="en-US" altLang="zh-CN" sz="1800" i="0" dirty="0">
                <a:solidFill>
                  <a:srgbClr val="231F20"/>
                </a:solidFill>
                <a:effectLst/>
                <a:latin typeface="AdvTTbdb21c9e"/>
              </a:rPr>
              <a:t>2 </a:t>
            </a:r>
            <a:r>
              <a:rPr lang="en-US" altLang="zh-CN" sz="1800" i="0" dirty="0">
                <a:solidFill>
                  <a:srgbClr val="231F20"/>
                </a:solidFill>
                <a:effectLst/>
                <a:latin typeface="AdvOT483a8203"/>
              </a:rPr>
              <a:t>orbit, can reproduce the observed mirror asymmetry in </a:t>
            </a:r>
            <a:r>
              <a:rPr lang="en-US" altLang="zh-CN" sz="1800" i="0" dirty="0" err="1">
                <a:solidFill>
                  <a:srgbClr val="231F20"/>
                </a:solidFill>
                <a:effectLst/>
                <a:latin typeface="AdvOT483a8203"/>
              </a:rPr>
              <a:t>sd</a:t>
            </a:r>
            <a:r>
              <a:rPr lang="en-US" altLang="zh-CN" sz="1800" i="0" dirty="0">
                <a:solidFill>
                  <a:srgbClr val="231F20"/>
                </a:solidFill>
                <a:effectLst/>
                <a:latin typeface="AdvOT483a8203"/>
              </a:rPr>
              <a:t> shell well. Additionally, the connection between large mirror asymmetry in beta decay transitions and proton-halo structure</a:t>
            </a:r>
            <a:br>
              <a:rPr lang="en-US" altLang="zh-CN" sz="1800" i="0" dirty="0">
                <a:solidFill>
                  <a:srgbClr val="231F20"/>
                </a:solidFill>
                <a:effectLst/>
                <a:latin typeface="AdvOT483a8203"/>
              </a:rPr>
            </a:br>
            <a:r>
              <a:rPr lang="en-US" altLang="zh-CN" sz="1800" i="0" dirty="0">
                <a:solidFill>
                  <a:srgbClr val="231F20"/>
                </a:solidFill>
                <a:effectLst/>
                <a:latin typeface="AdvOT483a8203"/>
              </a:rPr>
              <a:t>might provide complementary means to identify halo nuclei.</a:t>
            </a:r>
            <a:endParaRPr lang="zh-CN" altLang="en-US" dirty="0"/>
          </a:p>
        </p:txBody>
      </p:sp>
    </p:spTree>
    <p:extLst>
      <p:ext uri="{BB962C8B-B14F-4D97-AF65-F5344CB8AC3E}">
        <p14:creationId xmlns:p14="http://schemas.microsoft.com/office/powerpoint/2010/main" val="141104734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800" i="0" dirty="0">
                <a:solidFill>
                  <a:srgbClr val="000000"/>
                </a:solidFill>
                <a:effectLst/>
                <a:latin typeface="CMR10"/>
              </a:rPr>
              <a:t>Now let's move back to 25Si. The mirror-asymmetry have been deduced for five transitions in the mirror </a:t>
            </a:r>
            <a:r>
              <a:rPr lang="en-US" altLang="zh-CN" sz="1800" i="1" dirty="0">
                <a:solidFill>
                  <a:srgbClr val="000000"/>
                </a:solidFill>
                <a:effectLst/>
                <a:latin typeface="CMMI10"/>
              </a:rPr>
              <a:t>β </a:t>
            </a:r>
            <a:r>
              <a:rPr lang="en-US" altLang="zh-CN" sz="1800" i="0" dirty="0">
                <a:solidFill>
                  <a:srgbClr val="000000"/>
                </a:solidFill>
                <a:effectLst/>
                <a:latin typeface="CMR10"/>
              </a:rPr>
              <a:t>decays of </a:t>
            </a:r>
            <a:r>
              <a:rPr lang="en-US" altLang="zh-CN" sz="1800" i="0" dirty="0">
                <a:solidFill>
                  <a:srgbClr val="000000"/>
                </a:solidFill>
                <a:effectLst/>
                <a:latin typeface="CMR7"/>
              </a:rPr>
              <a:t>25</a:t>
            </a:r>
            <a:r>
              <a:rPr lang="en-US" altLang="zh-CN" sz="1800" i="0" dirty="0">
                <a:solidFill>
                  <a:srgbClr val="000000"/>
                </a:solidFill>
                <a:effectLst/>
                <a:latin typeface="CMR10"/>
              </a:rPr>
              <a:t>Si and </a:t>
            </a:r>
            <a:r>
              <a:rPr lang="en-US" altLang="zh-CN" sz="1800" i="0" dirty="0">
                <a:solidFill>
                  <a:srgbClr val="000000"/>
                </a:solidFill>
                <a:effectLst/>
                <a:latin typeface="CMR7"/>
              </a:rPr>
              <a:t>25</a:t>
            </a:r>
            <a:r>
              <a:rPr lang="en-US" altLang="zh-CN" sz="1800" i="0" dirty="0">
                <a:solidFill>
                  <a:srgbClr val="000000"/>
                </a:solidFill>
                <a:effectLst/>
                <a:latin typeface="CMR10"/>
              </a:rPr>
              <a:t>Na. Although the degree of isospin-symmetry breaking  is quite small for all five transitions. In order to contribute to the systematic understanding of the nature of mirror-symmetry breaking, we still need to study if we can reproduce the good symmetry in our shell model calculation.</a:t>
            </a:r>
            <a:br>
              <a:rPr lang="en-US" altLang="zh-CN" sz="1800" i="0" dirty="0">
                <a:solidFill>
                  <a:srgbClr val="000000"/>
                </a:solidFill>
                <a:effectLst/>
                <a:latin typeface="CMR10"/>
              </a:rPr>
            </a:br>
            <a:endParaRPr lang="zh-CN" altLang="en-US" dirty="0"/>
          </a:p>
        </p:txBody>
      </p:sp>
    </p:spTree>
    <p:extLst>
      <p:ext uri="{BB962C8B-B14F-4D97-AF65-F5344CB8AC3E}">
        <p14:creationId xmlns:p14="http://schemas.microsoft.com/office/powerpoint/2010/main" val="1031167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42301354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The resulting mirror asymmetry is small for all five transitions</a:t>
            </a:r>
            <a:endParaRPr lang="zh-CN" altLang="en-US" dirty="0"/>
          </a:p>
        </p:txBody>
      </p:sp>
    </p:spTree>
    <p:extLst>
      <p:ext uri="{BB962C8B-B14F-4D97-AF65-F5344CB8AC3E}">
        <p14:creationId xmlns:p14="http://schemas.microsoft.com/office/powerpoint/2010/main" val="77036003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01832547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The experimental 25Si and 25Na Gamow-Teller transition strengths are denoted by red and blue bars, respectively. The resulting mirror asymmetry is small for all five transitions.</a:t>
            </a:r>
            <a:endParaRPr lang="zh-CN" altLang="en-US" dirty="0"/>
          </a:p>
          <a:p>
            <a:r>
              <a:rPr lang="en-US" altLang="zh-CN" dirty="0"/>
              <a:t>The green and purple bars represent the shell-model calculations performed by our collaborators using the USDC and USDI Hamiltonians, which </a:t>
            </a:r>
            <a:r>
              <a:rPr lang="en-US" altLang="zh-CN" sz="1800" i="0" dirty="0">
                <a:solidFill>
                  <a:srgbClr val="000000"/>
                </a:solidFill>
                <a:effectLst/>
                <a:latin typeface="CMR10"/>
              </a:rPr>
              <a:t>directly incorporate Coulomb and other isospin-breaking interactions.</a:t>
            </a:r>
            <a:r>
              <a:rPr lang="zh-CN" altLang="en-US" sz="1800" i="0" dirty="0">
                <a:solidFill>
                  <a:srgbClr val="000000"/>
                </a:solidFill>
                <a:effectLst/>
                <a:latin typeface="CMR10"/>
              </a:rPr>
              <a:t> </a:t>
            </a:r>
            <a:r>
              <a:rPr lang="en-US" altLang="zh-CN" sz="1800" i="0" dirty="0">
                <a:solidFill>
                  <a:srgbClr val="000000"/>
                </a:solidFill>
                <a:effectLst/>
                <a:latin typeface="CMR10"/>
              </a:rPr>
              <a:t>B</a:t>
            </a:r>
            <a:r>
              <a:rPr lang="en-US" altLang="zh-CN" dirty="0"/>
              <a:t>oth USDC and USDI Hamiltonians reproduce the experimental data well. The </a:t>
            </a:r>
            <a:r>
              <a:rPr lang="en-US" altLang="zh-CN" sz="1800" i="0" dirty="0">
                <a:solidFill>
                  <a:srgbClr val="000000"/>
                </a:solidFill>
                <a:effectLst/>
                <a:latin typeface="CMR10"/>
              </a:rPr>
              <a:t>theoretical uncertainty here reflects the uncertainty associated with the </a:t>
            </a:r>
            <a:r>
              <a:rPr lang="en-US" altLang="zh-CN" sz="1800" i="0" dirty="0">
                <a:solidFill>
                  <a:srgbClr val="000000"/>
                </a:solidFill>
                <a:effectLst/>
                <a:latin typeface="CMMI10"/>
              </a:rPr>
              <a:t>quenching factor</a:t>
            </a:r>
            <a:r>
              <a:rPr lang="en-US" altLang="zh-CN" sz="1800" i="0" dirty="0">
                <a:solidFill>
                  <a:srgbClr val="000000"/>
                </a:solidFill>
                <a:effectLst/>
                <a:latin typeface="CMR10"/>
              </a:rPr>
              <a:t>. </a:t>
            </a:r>
            <a:r>
              <a:rPr lang="en-US" altLang="zh-CN" sz="1800" i="0" dirty="0">
                <a:solidFill>
                  <a:srgbClr val="000000"/>
                </a:solidFill>
                <a:effectLst/>
                <a:latin typeface="Times-Roman"/>
              </a:rPr>
              <a:t>The development of these two new “USD” Hamiltonians has been detailed in our collaborators </a:t>
            </a:r>
            <a:r>
              <a:rPr lang="en-US" altLang="zh-CN" dirty="0"/>
              <a:t>Aaron </a:t>
            </a:r>
            <a:r>
              <a:rPr lang="en-US" altLang="zh-CN" sz="1200" kern="0" dirty="0">
                <a:solidFill>
                  <a:srgbClr val="002060"/>
                </a:solidFill>
                <a:latin typeface="arial" panose="020B0604020202020204" pitchFamily="34" charset="0"/>
              </a:rPr>
              <a:t>Magilligan and Alex Brown's paper.</a:t>
            </a:r>
            <a:endParaRPr lang="zh-CN" altLang="en-US" dirty="0"/>
          </a:p>
          <a:p>
            <a:endParaRPr lang="zh-CN" altLang="en-US" dirty="0"/>
          </a:p>
        </p:txBody>
      </p:sp>
    </p:spTree>
    <p:extLst>
      <p:ext uri="{BB962C8B-B14F-4D97-AF65-F5344CB8AC3E}">
        <p14:creationId xmlns:p14="http://schemas.microsoft.com/office/powerpoint/2010/main" val="135982186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The experimental 25Si Gamow-Teller transition strengths are denoted by the red bars, respectively.</a:t>
            </a:r>
            <a:endParaRPr lang="zh-CN" altLang="en-US" dirty="0"/>
          </a:p>
          <a:p>
            <a:r>
              <a:rPr lang="en-US" altLang="zh-CN" dirty="0"/>
              <a:t>The green and purple bars represent the shell-model calculations performed by our collaborators using the USDC and USDI Hamiltonians, which </a:t>
            </a:r>
            <a:r>
              <a:rPr lang="en-US" altLang="zh-CN" sz="1800" i="0" dirty="0">
                <a:solidFill>
                  <a:srgbClr val="000000"/>
                </a:solidFill>
                <a:effectLst/>
                <a:latin typeface="CMR10"/>
              </a:rPr>
              <a:t>directly incorporate Coulomb and other isospin-breaking interactions.</a:t>
            </a:r>
            <a:r>
              <a:rPr lang="zh-CN" altLang="en-US" sz="1800" i="0" dirty="0">
                <a:solidFill>
                  <a:srgbClr val="000000"/>
                </a:solidFill>
                <a:effectLst/>
                <a:latin typeface="CMR10"/>
              </a:rPr>
              <a:t> </a:t>
            </a:r>
            <a:r>
              <a:rPr lang="en-US" altLang="zh-CN" sz="1800" i="0" dirty="0">
                <a:solidFill>
                  <a:srgbClr val="000000"/>
                </a:solidFill>
                <a:effectLst/>
                <a:latin typeface="CMR10"/>
              </a:rPr>
              <a:t>B</a:t>
            </a:r>
            <a:r>
              <a:rPr lang="en-US" altLang="zh-CN" dirty="0"/>
              <a:t>oth USDC and USDI Hamiltonians reproduce the experimental data well. The </a:t>
            </a:r>
            <a:r>
              <a:rPr lang="en-US" altLang="zh-CN" sz="1800" i="0" dirty="0">
                <a:solidFill>
                  <a:srgbClr val="000000"/>
                </a:solidFill>
                <a:effectLst/>
                <a:latin typeface="CMR10"/>
              </a:rPr>
              <a:t>theoretical uncertainty here reflects the uncertainty associated with the </a:t>
            </a:r>
            <a:r>
              <a:rPr lang="en-US" altLang="zh-CN" sz="1800" i="0" dirty="0">
                <a:solidFill>
                  <a:srgbClr val="000000"/>
                </a:solidFill>
                <a:effectLst/>
                <a:latin typeface="CMMI10"/>
              </a:rPr>
              <a:t>quenching factor</a:t>
            </a:r>
            <a:r>
              <a:rPr lang="en-US" altLang="zh-CN" sz="1800" i="0" dirty="0">
                <a:solidFill>
                  <a:srgbClr val="000000"/>
                </a:solidFill>
                <a:effectLst/>
                <a:latin typeface="CMR10"/>
              </a:rPr>
              <a:t>. </a:t>
            </a:r>
            <a:r>
              <a:rPr lang="en-US" altLang="zh-CN" sz="1800" i="0" dirty="0">
                <a:solidFill>
                  <a:srgbClr val="000000"/>
                </a:solidFill>
                <a:effectLst/>
                <a:latin typeface="Times-Roman"/>
              </a:rPr>
              <a:t>The development of these two new “USD” Hamiltonians has been detailed in our collaborators </a:t>
            </a:r>
            <a:r>
              <a:rPr lang="en-US" altLang="zh-CN" dirty="0"/>
              <a:t>Aaron </a:t>
            </a:r>
            <a:r>
              <a:rPr lang="en-US" altLang="zh-CN" sz="1200" kern="0" dirty="0">
                <a:solidFill>
                  <a:srgbClr val="002060"/>
                </a:solidFill>
                <a:latin typeface="arial" panose="020B0604020202020204" pitchFamily="34" charset="0"/>
              </a:rPr>
              <a:t>Magilligan and Alex Brown's paper.</a:t>
            </a:r>
            <a:endParaRPr lang="zh-CN" altLang="en-US" dirty="0"/>
          </a:p>
        </p:txBody>
      </p:sp>
    </p:spTree>
    <p:extLst>
      <p:ext uri="{BB962C8B-B14F-4D97-AF65-F5344CB8AC3E}">
        <p14:creationId xmlns:p14="http://schemas.microsoft.com/office/powerpoint/2010/main" val="96305948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Now, let's talk about the most important state in 25Al, the lowest T = 3/2 isobaric analog state at 7.9 MeV.</a:t>
            </a:r>
          </a:p>
          <a:p>
            <a:endParaRPr lang="zh-CN" altLang="en-US" dirty="0"/>
          </a:p>
        </p:txBody>
      </p:sp>
    </p:spTree>
    <p:extLst>
      <p:ext uri="{BB962C8B-B14F-4D97-AF65-F5344CB8AC3E}">
        <p14:creationId xmlns:p14="http://schemas.microsoft.com/office/powerpoint/2010/main" val="232639879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800" i="0" dirty="0">
                <a:solidFill>
                  <a:srgbClr val="000000"/>
                </a:solidFill>
                <a:effectLst/>
                <a:latin typeface="CMR10"/>
              </a:rPr>
              <a:t>The proton partial width of the lowest </a:t>
            </a:r>
            <a:r>
              <a:rPr lang="en-US" altLang="zh-CN" sz="1800" i="1" dirty="0">
                <a:solidFill>
                  <a:srgbClr val="000000"/>
                </a:solidFill>
                <a:effectLst/>
                <a:latin typeface="CMMI10"/>
              </a:rPr>
              <a:t>T </a:t>
            </a:r>
            <a:r>
              <a:rPr lang="en-US" altLang="zh-CN" sz="1800" i="0" dirty="0">
                <a:solidFill>
                  <a:srgbClr val="000000"/>
                </a:solidFill>
                <a:effectLst/>
                <a:latin typeface="CMR10"/>
              </a:rPr>
              <a:t>= 3</a:t>
            </a:r>
            <a:r>
              <a:rPr lang="en-US" altLang="zh-CN" sz="1800" i="1" dirty="0">
                <a:solidFill>
                  <a:srgbClr val="000000"/>
                </a:solidFill>
                <a:effectLst/>
                <a:latin typeface="CMMI10"/>
              </a:rPr>
              <a:t>/</a:t>
            </a:r>
            <a:r>
              <a:rPr lang="en-US" altLang="zh-CN" sz="1800" i="0" dirty="0">
                <a:solidFill>
                  <a:srgbClr val="000000"/>
                </a:solidFill>
                <a:effectLst/>
                <a:latin typeface="CMR10"/>
              </a:rPr>
              <a:t>2 IAS in </a:t>
            </a:r>
            <a:r>
              <a:rPr lang="en-US" altLang="zh-CN" sz="1800" i="0" dirty="0">
                <a:solidFill>
                  <a:srgbClr val="000000"/>
                </a:solidFill>
                <a:effectLst/>
                <a:latin typeface="CMR7"/>
              </a:rPr>
              <a:t>25</a:t>
            </a:r>
            <a:r>
              <a:rPr lang="en-US" altLang="zh-CN" sz="1800" i="0" dirty="0">
                <a:solidFill>
                  <a:srgbClr val="000000"/>
                </a:solidFill>
                <a:effectLst/>
                <a:latin typeface="CMR10"/>
              </a:rPr>
              <a:t>Al was determined to be </a:t>
            </a:r>
            <a:r>
              <a:rPr lang="en-US" altLang="zh-CN" sz="1800" i="0" dirty="0" err="1">
                <a:solidFill>
                  <a:srgbClr val="000000"/>
                </a:solidFill>
                <a:effectLst/>
                <a:latin typeface="CMR10"/>
              </a:rPr>
              <a:t>Γ</a:t>
            </a:r>
            <a:r>
              <a:rPr lang="en-US" altLang="zh-CN" sz="1800" i="1" dirty="0" err="1">
                <a:solidFill>
                  <a:srgbClr val="000000"/>
                </a:solidFill>
                <a:effectLst/>
                <a:latin typeface="CMMI7"/>
              </a:rPr>
              <a:t>p</a:t>
            </a:r>
            <a:r>
              <a:rPr lang="en-US" altLang="zh-CN" sz="1800" i="1" dirty="0">
                <a:solidFill>
                  <a:srgbClr val="000000"/>
                </a:solidFill>
                <a:effectLst/>
                <a:latin typeface="CMMI7"/>
              </a:rPr>
              <a:t> </a:t>
            </a:r>
            <a:r>
              <a:rPr lang="en-US" altLang="zh-CN" sz="1800" i="0" dirty="0">
                <a:solidFill>
                  <a:srgbClr val="000000"/>
                </a:solidFill>
                <a:effectLst/>
                <a:latin typeface="CMR10"/>
              </a:rPr>
              <a:t>= 155(50) eV and 105(18) eV, respectively, in two proton scattering measurements with polarized-proton beams. These two results agree, and a weighted average </a:t>
            </a:r>
            <a:r>
              <a:rPr lang="en-US" altLang="zh-CN" sz="1800" i="0" dirty="0" err="1">
                <a:solidFill>
                  <a:srgbClr val="000000"/>
                </a:solidFill>
                <a:effectLst/>
                <a:latin typeface="CMR10"/>
              </a:rPr>
              <a:t>Γ</a:t>
            </a:r>
            <a:r>
              <a:rPr lang="en-US" altLang="zh-CN" sz="1800" i="1" dirty="0" err="1">
                <a:solidFill>
                  <a:srgbClr val="000000"/>
                </a:solidFill>
                <a:effectLst/>
                <a:latin typeface="CMMI7"/>
              </a:rPr>
              <a:t>p</a:t>
            </a:r>
            <a:r>
              <a:rPr lang="en-US" altLang="zh-CN" sz="1800" i="1" dirty="0">
                <a:solidFill>
                  <a:srgbClr val="000000"/>
                </a:solidFill>
                <a:effectLst/>
                <a:latin typeface="CMMI7"/>
              </a:rPr>
              <a:t> </a:t>
            </a:r>
            <a:r>
              <a:rPr lang="en-US" altLang="zh-CN" sz="1800" i="0" dirty="0">
                <a:solidFill>
                  <a:srgbClr val="000000"/>
                </a:solidFill>
                <a:effectLst/>
                <a:latin typeface="CMR10"/>
              </a:rPr>
              <a:t>is deduced to be 111(17) eV. </a:t>
            </a:r>
            <a:br>
              <a:rPr lang="en-US" altLang="zh-CN" sz="1800" i="0" dirty="0">
                <a:solidFill>
                  <a:srgbClr val="000000"/>
                </a:solidFill>
                <a:effectLst/>
                <a:latin typeface="CMMI7"/>
              </a:rPr>
            </a:br>
            <a:br>
              <a:rPr lang="en-US" altLang="zh-CN" sz="1800" i="0" dirty="0">
                <a:solidFill>
                  <a:srgbClr val="000000"/>
                </a:solidFill>
                <a:effectLst/>
                <a:latin typeface="CMR10"/>
              </a:rPr>
            </a:br>
            <a:endParaRPr lang="zh-CN" altLang="en-US" dirty="0"/>
          </a:p>
        </p:txBody>
      </p:sp>
    </p:spTree>
    <p:extLst>
      <p:ext uri="{BB962C8B-B14F-4D97-AF65-F5344CB8AC3E}">
        <p14:creationId xmlns:p14="http://schemas.microsoft.com/office/powerpoint/2010/main" val="111229499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800" i="0" dirty="0">
                <a:solidFill>
                  <a:srgbClr val="000000"/>
                </a:solidFill>
                <a:effectLst/>
                <a:latin typeface="CMR10"/>
              </a:rPr>
              <a:t>However, two </a:t>
            </a:r>
            <a:r>
              <a:rPr lang="en-US" altLang="zh-CN" sz="1800" i="0" dirty="0">
                <a:solidFill>
                  <a:srgbClr val="000000"/>
                </a:solidFill>
                <a:effectLst/>
                <a:latin typeface="CMR7"/>
              </a:rPr>
              <a:t>24</a:t>
            </a:r>
            <a:r>
              <a:rPr lang="en-US" altLang="zh-CN" sz="1800" i="0" dirty="0">
                <a:solidFill>
                  <a:srgbClr val="000000"/>
                </a:solidFill>
                <a:effectLst/>
                <a:latin typeface="CMR10"/>
              </a:rPr>
              <a:t>Mg(</a:t>
            </a:r>
            <a:r>
              <a:rPr lang="en-US" altLang="zh-CN" sz="1800" i="1" dirty="0">
                <a:solidFill>
                  <a:srgbClr val="000000"/>
                </a:solidFill>
                <a:effectLst/>
                <a:latin typeface="CMMI10"/>
              </a:rPr>
              <a:t>p, γ</a:t>
            </a:r>
            <a:r>
              <a:rPr lang="en-US" altLang="zh-CN" sz="1800" i="0" dirty="0">
                <a:solidFill>
                  <a:srgbClr val="000000"/>
                </a:solidFill>
                <a:effectLst/>
                <a:latin typeface="CMR10"/>
              </a:rPr>
              <a:t>)</a:t>
            </a:r>
            <a:r>
              <a:rPr lang="en-US" altLang="zh-CN" sz="1800" i="0" dirty="0">
                <a:solidFill>
                  <a:srgbClr val="000000"/>
                </a:solidFill>
                <a:effectLst/>
                <a:latin typeface="CMR7"/>
              </a:rPr>
              <a:t>25</a:t>
            </a:r>
            <a:r>
              <a:rPr lang="en-US" altLang="zh-CN" sz="1800" i="0" dirty="0">
                <a:solidFill>
                  <a:srgbClr val="000000"/>
                </a:solidFill>
                <a:effectLst/>
                <a:latin typeface="CMR10"/>
              </a:rPr>
              <a:t>Al reaction studies reported two </a:t>
            </a:r>
            <a:r>
              <a:rPr lang="en-US" altLang="zh-CN" sz="1800" i="1" dirty="0">
                <a:solidFill>
                  <a:srgbClr val="000000"/>
                </a:solidFill>
                <a:effectLst/>
                <a:latin typeface="CMMI10"/>
              </a:rPr>
              <a:t>γ</a:t>
            </a:r>
            <a:r>
              <a:rPr lang="en-US" altLang="zh-CN" sz="1800" i="0" dirty="0">
                <a:solidFill>
                  <a:srgbClr val="000000"/>
                </a:solidFill>
                <a:effectLst/>
                <a:latin typeface="CMR10"/>
              </a:rPr>
              <a:t>-ray partial widths of the IAS differ by a factor of four. Okay, we need to try to solve this conflict.</a:t>
            </a:r>
            <a:br>
              <a:rPr lang="en-US" altLang="zh-CN" sz="1800" i="0" dirty="0">
                <a:solidFill>
                  <a:srgbClr val="000000"/>
                </a:solidFill>
                <a:effectLst/>
                <a:latin typeface="CMR10"/>
              </a:rPr>
            </a:br>
            <a:br>
              <a:rPr lang="en-US" altLang="zh-CN" sz="1800" i="0" dirty="0">
                <a:solidFill>
                  <a:srgbClr val="000000"/>
                </a:solidFill>
                <a:effectLst/>
                <a:latin typeface="CMR10"/>
              </a:rPr>
            </a:br>
            <a:br>
              <a:rPr lang="en-US" altLang="zh-CN" sz="1800" i="0" dirty="0">
                <a:solidFill>
                  <a:srgbClr val="000000"/>
                </a:solidFill>
                <a:effectLst/>
                <a:latin typeface="CMR10"/>
              </a:rPr>
            </a:br>
            <a:endParaRPr lang="zh-CN" altLang="en-US" dirty="0"/>
          </a:p>
        </p:txBody>
      </p:sp>
    </p:spTree>
    <p:extLst>
      <p:ext uri="{BB962C8B-B14F-4D97-AF65-F5344CB8AC3E}">
        <p14:creationId xmlns:p14="http://schemas.microsoft.com/office/powerpoint/2010/main" val="259380502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200" i="0" dirty="0">
                <a:solidFill>
                  <a:srgbClr val="000000"/>
                </a:solidFill>
                <a:effectLst/>
                <a:latin typeface="CMR10"/>
              </a:rPr>
              <a:t>We extract the ratio of </a:t>
            </a:r>
            <a:r>
              <a:rPr lang="en-US" altLang="zh-CN" sz="1200" i="0" dirty="0" err="1">
                <a:solidFill>
                  <a:srgbClr val="000000"/>
                </a:solidFill>
                <a:effectLst/>
                <a:latin typeface="CMR10"/>
              </a:rPr>
              <a:t>Γ</a:t>
            </a:r>
            <a:r>
              <a:rPr lang="en-US" altLang="zh-CN" sz="1200" i="1" dirty="0" err="1">
                <a:solidFill>
                  <a:srgbClr val="000000"/>
                </a:solidFill>
                <a:effectLst/>
                <a:latin typeface="CMMI7"/>
              </a:rPr>
              <a:t>γ</a:t>
            </a:r>
            <a:r>
              <a:rPr lang="en-US" altLang="zh-CN" sz="1200" i="1" dirty="0">
                <a:solidFill>
                  <a:srgbClr val="000000"/>
                </a:solidFill>
                <a:effectLst/>
                <a:latin typeface="CMMI10"/>
              </a:rPr>
              <a:t>/</a:t>
            </a:r>
            <a:r>
              <a:rPr lang="en-US" altLang="zh-CN" sz="1200" i="0" dirty="0" err="1">
                <a:solidFill>
                  <a:srgbClr val="000000"/>
                </a:solidFill>
                <a:effectLst/>
                <a:latin typeface="CMR10"/>
              </a:rPr>
              <a:t>Γ</a:t>
            </a:r>
            <a:r>
              <a:rPr lang="en-US" altLang="zh-CN" sz="1200" i="1" dirty="0" err="1">
                <a:solidFill>
                  <a:srgbClr val="000000"/>
                </a:solidFill>
                <a:effectLst/>
                <a:latin typeface="CMMI7"/>
              </a:rPr>
              <a:t>p</a:t>
            </a:r>
            <a:r>
              <a:rPr lang="en-US" altLang="zh-CN" sz="1200" i="1" dirty="0">
                <a:solidFill>
                  <a:srgbClr val="000000"/>
                </a:solidFill>
                <a:effectLst/>
                <a:latin typeface="CMMI7"/>
              </a:rPr>
              <a:t> </a:t>
            </a:r>
            <a:r>
              <a:rPr lang="en-US" altLang="zh-CN" sz="1200" i="0" dirty="0">
                <a:solidFill>
                  <a:srgbClr val="000000"/>
                </a:solidFill>
                <a:effectLst/>
                <a:latin typeface="CMR10"/>
              </a:rPr>
              <a:t>= 0</a:t>
            </a:r>
            <a:r>
              <a:rPr lang="en-US" altLang="zh-CN" sz="1200" i="1" dirty="0">
                <a:solidFill>
                  <a:srgbClr val="000000"/>
                </a:solidFill>
                <a:effectLst/>
                <a:latin typeface="CMMI10"/>
              </a:rPr>
              <a:t>.</a:t>
            </a:r>
            <a:r>
              <a:rPr lang="en-US" altLang="zh-CN" sz="1200" i="0" dirty="0">
                <a:solidFill>
                  <a:srgbClr val="000000"/>
                </a:solidFill>
                <a:effectLst/>
                <a:latin typeface="CMR10"/>
              </a:rPr>
              <a:t>019(3) from the </a:t>
            </a:r>
            <a:r>
              <a:rPr lang="en-US" altLang="zh-CN" sz="1200" i="1" dirty="0" err="1">
                <a:solidFill>
                  <a:srgbClr val="000000"/>
                </a:solidFill>
                <a:effectLst/>
                <a:latin typeface="CMMI10"/>
              </a:rPr>
              <a:t>I</a:t>
            </a:r>
            <a:r>
              <a:rPr lang="en-US" altLang="zh-CN" sz="1200" i="1" dirty="0" err="1">
                <a:solidFill>
                  <a:srgbClr val="000000"/>
                </a:solidFill>
                <a:effectLst/>
                <a:latin typeface="CMMI7"/>
              </a:rPr>
              <a:t>γ</a:t>
            </a:r>
            <a:r>
              <a:rPr lang="en-US" altLang="zh-CN" sz="1200" i="0" dirty="0" err="1">
                <a:solidFill>
                  <a:srgbClr val="000000"/>
                </a:solidFill>
                <a:effectLst/>
                <a:latin typeface="CMR10"/>
              </a:rPr>
              <a:t>and</a:t>
            </a:r>
            <a:r>
              <a:rPr lang="en-US" altLang="zh-CN" sz="1200" i="0" dirty="0">
                <a:solidFill>
                  <a:srgbClr val="000000"/>
                </a:solidFill>
                <a:effectLst/>
                <a:latin typeface="CMR10"/>
              </a:rPr>
              <a:t> </a:t>
            </a:r>
            <a:r>
              <a:rPr lang="en-US" altLang="zh-CN" sz="1200" i="1" dirty="0">
                <a:solidFill>
                  <a:srgbClr val="000000"/>
                </a:solidFill>
                <a:effectLst/>
                <a:latin typeface="CMMI10"/>
              </a:rPr>
              <a:t>I</a:t>
            </a:r>
            <a:r>
              <a:rPr lang="en-US" altLang="zh-CN" sz="1200" i="1" dirty="0">
                <a:solidFill>
                  <a:srgbClr val="000000"/>
                </a:solidFill>
                <a:effectLst/>
                <a:latin typeface="CMMI7"/>
              </a:rPr>
              <a:t>p </a:t>
            </a:r>
            <a:r>
              <a:rPr lang="en-US" altLang="zh-CN" sz="1200" i="0" dirty="0">
                <a:solidFill>
                  <a:srgbClr val="000000"/>
                </a:solidFill>
                <a:effectLst/>
                <a:latin typeface="CMR10"/>
              </a:rPr>
              <a:t>values. Combining our </a:t>
            </a:r>
            <a:r>
              <a:rPr lang="en-US" altLang="zh-CN" sz="1200" i="0" dirty="0" err="1">
                <a:solidFill>
                  <a:srgbClr val="000000"/>
                </a:solidFill>
                <a:effectLst/>
                <a:latin typeface="CMR10"/>
              </a:rPr>
              <a:t>Γ</a:t>
            </a:r>
            <a:r>
              <a:rPr lang="en-US" altLang="zh-CN" sz="1200" i="1" dirty="0" err="1">
                <a:solidFill>
                  <a:srgbClr val="000000"/>
                </a:solidFill>
                <a:effectLst/>
                <a:latin typeface="CMMI7"/>
              </a:rPr>
              <a:t>γ</a:t>
            </a:r>
            <a:r>
              <a:rPr lang="en-US" altLang="zh-CN" sz="1200" i="1" dirty="0">
                <a:solidFill>
                  <a:srgbClr val="000000"/>
                </a:solidFill>
                <a:effectLst/>
                <a:latin typeface="CMMI10"/>
              </a:rPr>
              <a:t>/</a:t>
            </a:r>
            <a:r>
              <a:rPr lang="en-US" altLang="zh-CN" sz="1200" i="0" dirty="0" err="1">
                <a:solidFill>
                  <a:srgbClr val="000000"/>
                </a:solidFill>
                <a:effectLst/>
                <a:latin typeface="CMR10"/>
              </a:rPr>
              <a:t>Γ</a:t>
            </a:r>
            <a:r>
              <a:rPr lang="en-US" altLang="zh-CN" sz="1200" i="1" dirty="0" err="1">
                <a:solidFill>
                  <a:srgbClr val="000000"/>
                </a:solidFill>
                <a:effectLst/>
                <a:latin typeface="CMMI7"/>
              </a:rPr>
              <a:t>p</a:t>
            </a:r>
            <a:r>
              <a:rPr lang="en-US" altLang="zh-CN" sz="1200" i="1" dirty="0">
                <a:solidFill>
                  <a:srgbClr val="000000"/>
                </a:solidFill>
                <a:effectLst/>
                <a:latin typeface="CMMI7"/>
              </a:rPr>
              <a:t> </a:t>
            </a:r>
            <a:r>
              <a:rPr lang="en-US" altLang="zh-CN" sz="1200" i="0" dirty="0">
                <a:solidFill>
                  <a:srgbClr val="000000"/>
                </a:solidFill>
                <a:effectLst/>
                <a:latin typeface="CMR10"/>
              </a:rPr>
              <a:t>ratio with the literature </a:t>
            </a:r>
            <a:r>
              <a:rPr lang="en-US" altLang="zh-CN" sz="1200" i="0" dirty="0" err="1">
                <a:solidFill>
                  <a:srgbClr val="000000"/>
                </a:solidFill>
                <a:effectLst/>
                <a:latin typeface="CMR10"/>
              </a:rPr>
              <a:t>Γ</a:t>
            </a:r>
            <a:r>
              <a:rPr lang="en-US" altLang="zh-CN" sz="1200" i="1" dirty="0" err="1">
                <a:solidFill>
                  <a:srgbClr val="000000"/>
                </a:solidFill>
                <a:effectLst/>
                <a:latin typeface="CMMI7"/>
              </a:rPr>
              <a:t>p</a:t>
            </a:r>
            <a:r>
              <a:rPr lang="en-US" altLang="zh-CN" sz="1200" i="1" dirty="0">
                <a:solidFill>
                  <a:srgbClr val="000000"/>
                </a:solidFill>
                <a:effectLst/>
                <a:latin typeface="CMMI7"/>
              </a:rPr>
              <a:t> </a:t>
            </a:r>
            <a:r>
              <a:rPr lang="en-US" altLang="zh-CN" sz="1200" i="0" dirty="0">
                <a:solidFill>
                  <a:srgbClr val="000000"/>
                </a:solidFill>
                <a:effectLst/>
                <a:latin typeface="CMR10"/>
              </a:rPr>
              <a:t>value yields a </a:t>
            </a:r>
            <a:r>
              <a:rPr lang="en-US" altLang="zh-CN" sz="1200" i="0" dirty="0" err="1">
                <a:solidFill>
                  <a:srgbClr val="000000"/>
                </a:solidFill>
                <a:effectLst/>
                <a:latin typeface="CMR10"/>
              </a:rPr>
              <a:t>Γ</a:t>
            </a:r>
            <a:r>
              <a:rPr lang="en-US" altLang="zh-CN" sz="1200" i="1" dirty="0" err="1">
                <a:solidFill>
                  <a:srgbClr val="000000"/>
                </a:solidFill>
                <a:effectLst/>
                <a:latin typeface="CMMI7"/>
              </a:rPr>
              <a:t>γ</a:t>
            </a:r>
            <a:r>
              <a:rPr lang="en-US" altLang="zh-CN" sz="1200" i="1" dirty="0">
                <a:solidFill>
                  <a:srgbClr val="000000"/>
                </a:solidFill>
                <a:effectLst/>
                <a:latin typeface="CMMI7"/>
              </a:rPr>
              <a:t> </a:t>
            </a:r>
            <a:r>
              <a:rPr lang="en-US" altLang="zh-CN" sz="1200" i="0" dirty="0">
                <a:solidFill>
                  <a:srgbClr val="000000"/>
                </a:solidFill>
                <a:effectLst/>
                <a:latin typeface="CMR10"/>
              </a:rPr>
              <a:t>= 2</a:t>
            </a:r>
            <a:r>
              <a:rPr lang="en-US" altLang="zh-CN" sz="1200" i="1" dirty="0">
                <a:solidFill>
                  <a:srgbClr val="000000"/>
                </a:solidFill>
                <a:effectLst/>
                <a:latin typeface="CMMI10"/>
              </a:rPr>
              <a:t>.</a:t>
            </a:r>
            <a:r>
              <a:rPr lang="en-US" altLang="zh-CN" sz="1200" i="0" dirty="0">
                <a:solidFill>
                  <a:srgbClr val="000000"/>
                </a:solidFill>
                <a:effectLst/>
                <a:latin typeface="CMR10"/>
              </a:rPr>
              <a:t>1(5) eV, in good agreement with the results reported by Morrison </a:t>
            </a:r>
            <a:r>
              <a:rPr lang="en-US" altLang="zh-CN" sz="1200" i="1" dirty="0">
                <a:solidFill>
                  <a:srgbClr val="000000"/>
                </a:solidFill>
                <a:effectLst/>
                <a:latin typeface="CMTI10"/>
              </a:rPr>
              <a:t>et al</a:t>
            </a:r>
            <a:r>
              <a:rPr lang="en-US" altLang="zh-CN" sz="1200" i="0" dirty="0">
                <a:solidFill>
                  <a:srgbClr val="000000"/>
                </a:solidFill>
                <a:effectLst/>
                <a:latin typeface="CMR10"/>
              </a:rPr>
              <a:t>. and are more precise, but they deviate from the values reported by Rogers </a:t>
            </a:r>
            <a:r>
              <a:rPr lang="en-US" altLang="zh-CN" sz="1200" i="1" dirty="0">
                <a:solidFill>
                  <a:srgbClr val="000000"/>
                </a:solidFill>
                <a:effectLst/>
                <a:latin typeface="CMTI10"/>
              </a:rPr>
              <a:t>et al</a:t>
            </a:r>
            <a:r>
              <a:rPr lang="en-US" altLang="zh-CN" sz="1200" i="0" dirty="0">
                <a:solidFill>
                  <a:srgbClr val="000000"/>
                </a:solidFill>
                <a:effectLst/>
                <a:latin typeface="CMR10"/>
              </a:rPr>
              <a:t>. roughly by a factor of 4.</a:t>
            </a:r>
            <a:br>
              <a:rPr lang="en-US" altLang="zh-CN" sz="1200" i="0" dirty="0">
                <a:solidFill>
                  <a:srgbClr val="000000"/>
                </a:solidFill>
                <a:effectLst/>
                <a:latin typeface="CMTI10"/>
              </a:rPr>
            </a:br>
            <a:endParaRPr lang="en-US" altLang="zh-CN" sz="1200" i="0" dirty="0">
              <a:solidFill>
                <a:srgbClr val="000000"/>
              </a:solidFill>
              <a:effectLst/>
              <a:latin typeface="CMR10"/>
            </a:endParaRPr>
          </a:p>
          <a:p>
            <a:r>
              <a:rPr lang="en-US" altLang="zh-CN" sz="1200" i="0" dirty="0">
                <a:solidFill>
                  <a:srgbClr val="000000"/>
                </a:solidFill>
                <a:effectLst/>
                <a:latin typeface="CMR10"/>
              </a:rPr>
              <a:t>Moreover, our USDC and USDI shell-model calculations estimate the </a:t>
            </a:r>
            <a:r>
              <a:rPr lang="en-US" altLang="zh-CN" sz="1200" i="0" dirty="0" err="1">
                <a:solidFill>
                  <a:srgbClr val="000000"/>
                </a:solidFill>
                <a:effectLst/>
                <a:latin typeface="CMR10"/>
              </a:rPr>
              <a:t>Γ</a:t>
            </a:r>
            <a:r>
              <a:rPr lang="en-US" altLang="zh-CN" sz="1200" i="1" dirty="0" err="1">
                <a:solidFill>
                  <a:srgbClr val="000000"/>
                </a:solidFill>
                <a:effectLst/>
                <a:latin typeface="CMMI7"/>
              </a:rPr>
              <a:t>γ</a:t>
            </a:r>
            <a:r>
              <a:rPr lang="en-US" altLang="zh-CN" sz="1200" i="1" dirty="0">
                <a:solidFill>
                  <a:srgbClr val="000000"/>
                </a:solidFill>
                <a:effectLst/>
                <a:latin typeface="CMMI7"/>
              </a:rPr>
              <a:t> </a:t>
            </a:r>
            <a:r>
              <a:rPr lang="en-US" altLang="zh-CN" sz="1200" i="0" dirty="0">
                <a:solidFill>
                  <a:srgbClr val="000000"/>
                </a:solidFill>
                <a:effectLst/>
                <a:latin typeface="CMR10"/>
              </a:rPr>
              <a:t>to be 2.98 and 2.45 eV, respectively, both in agreement with the </a:t>
            </a:r>
            <a:r>
              <a:rPr lang="en-US" altLang="zh-CN" sz="1200" i="0" dirty="0" err="1">
                <a:solidFill>
                  <a:srgbClr val="000000"/>
                </a:solidFill>
                <a:effectLst/>
                <a:latin typeface="CMR10"/>
              </a:rPr>
              <a:t>Γ</a:t>
            </a:r>
            <a:r>
              <a:rPr lang="en-US" altLang="zh-CN" sz="1200" i="1" dirty="0" err="1">
                <a:solidFill>
                  <a:srgbClr val="000000"/>
                </a:solidFill>
                <a:effectLst/>
                <a:latin typeface="CMMI7"/>
              </a:rPr>
              <a:t>γ</a:t>
            </a:r>
            <a:r>
              <a:rPr lang="en-US" altLang="zh-CN" sz="1200" i="1" dirty="0">
                <a:solidFill>
                  <a:srgbClr val="000000"/>
                </a:solidFill>
                <a:effectLst/>
                <a:latin typeface="CMMI7"/>
              </a:rPr>
              <a:t> </a:t>
            </a:r>
            <a:r>
              <a:rPr lang="en-US" altLang="zh-CN" sz="1200" i="0" dirty="0">
                <a:solidFill>
                  <a:srgbClr val="000000"/>
                </a:solidFill>
                <a:effectLst/>
                <a:latin typeface="CMR10"/>
              </a:rPr>
              <a:t>= 2</a:t>
            </a:r>
            <a:r>
              <a:rPr lang="en-US" altLang="zh-CN" sz="1200" i="1" dirty="0">
                <a:solidFill>
                  <a:srgbClr val="000000"/>
                </a:solidFill>
                <a:effectLst/>
                <a:latin typeface="CMMI10"/>
              </a:rPr>
              <a:t>.</a:t>
            </a:r>
            <a:r>
              <a:rPr lang="en-US" altLang="zh-CN" sz="1200" i="0" dirty="0">
                <a:solidFill>
                  <a:srgbClr val="000000"/>
                </a:solidFill>
                <a:effectLst/>
                <a:latin typeface="CMR10"/>
              </a:rPr>
              <a:t>1(5) eV derived from our work and Morrison's value.</a:t>
            </a:r>
          </a:p>
          <a:p>
            <a:r>
              <a:rPr lang="en-US" altLang="zh-CN" sz="1800" i="0" dirty="0">
                <a:solidFill>
                  <a:srgbClr val="000000"/>
                </a:solidFill>
                <a:effectLst/>
                <a:latin typeface="CMR10"/>
              </a:rPr>
              <a:t>So, the discrepancy involving the </a:t>
            </a:r>
            <a:r>
              <a:rPr lang="en-US" altLang="zh-CN" sz="1800" i="1" dirty="0">
                <a:solidFill>
                  <a:srgbClr val="000000"/>
                </a:solidFill>
                <a:effectLst/>
                <a:latin typeface="CMMI10"/>
              </a:rPr>
              <a:t>γ</a:t>
            </a:r>
            <a:r>
              <a:rPr lang="en-US" altLang="zh-CN" sz="1800" i="0" dirty="0">
                <a:solidFill>
                  <a:srgbClr val="000000"/>
                </a:solidFill>
                <a:effectLst/>
                <a:latin typeface="CMR10"/>
              </a:rPr>
              <a:t>-ray partial width of the 7902-keV </a:t>
            </a:r>
            <a:r>
              <a:rPr lang="en-US" altLang="zh-CN" sz="1800" i="1" dirty="0">
                <a:solidFill>
                  <a:srgbClr val="000000"/>
                </a:solidFill>
                <a:effectLst/>
                <a:latin typeface="CMMI10"/>
              </a:rPr>
              <a:t>T </a:t>
            </a:r>
            <a:r>
              <a:rPr lang="en-US" altLang="zh-CN" sz="1800" i="0" dirty="0">
                <a:solidFill>
                  <a:srgbClr val="000000"/>
                </a:solidFill>
                <a:effectLst/>
                <a:latin typeface="CMR10"/>
              </a:rPr>
              <a:t>= 3</a:t>
            </a:r>
            <a:r>
              <a:rPr lang="en-US" altLang="zh-CN" sz="1800" i="1" dirty="0">
                <a:solidFill>
                  <a:srgbClr val="000000"/>
                </a:solidFill>
                <a:effectLst/>
                <a:latin typeface="CMMI10"/>
              </a:rPr>
              <a:t>/</a:t>
            </a:r>
            <a:r>
              <a:rPr lang="en-US" altLang="zh-CN" sz="1800" i="0" dirty="0">
                <a:solidFill>
                  <a:srgbClr val="000000"/>
                </a:solidFill>
                <a:effectLst/>
                <a:latin typeface="CMR10"/>
              </a:rPr>
              <a:t>2 IAS in </a:t>
            </a:r>
            <a:r>
              <a:rPr lang="en-US" altLang="zh-CN" sz="1800" i="0" dirty="0">
                <a:solidFill>
                  <a:srgbClr val="000000"/>
                </a:solidFill>
                <a:effectLst/>
                <a:latin typeface="CMR7"/>
              </a:rPr>
              <a:t>25</a:t>
            </a:r>
            <a:r>
              <a:rPr lang="en-US" altLang="zh-CN" sz="1800" i="0" dirty="0">
                <a:solidFill>
                  <a:srgbClr val="000000"/>
                </a:solidFill>
                <a:effectLst/>
                <a:latin typeface="CMR10"/>
              </a:rPr>
              <a:t>Al in the literature has been resolved.</a:t>
            </a:r>
            <a:br>
              <a:rPr lang="en-US" altLang="zh-CN" sz="1800" i="0" dirty="0">
                <a:solidFill>
                  <a:srgbClr val="000000"/>
                </a:solidFill>
                <a:effectLst/>
                <a:latin typeface="CMR10"/>
              </a:rPr>
            </a:br>
            <a:endParaRPr lang="zh-CN" altLang="en-US" dirty="0"/>
          </a:p>
        </p:txBody>
      </p:sp>
    </p:spTree>
    <p:extLst>
      <p:ext uri="{BB962C8B-B14F-4D97-AF65-F5344CB8AC3E}">
        <p14:creationId xmlns:p14="http://schemas.microsoft.com/office/powerpoint/2010/main" val="199970112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sz="1800" i="0" dirty="0">
                <a:solidFill>
                  <a:srgbClr val="231F20"/>
                </a:solidFill>
                <a:effectLst/>
                <a:latin typeface="AdvOT483a8203"/>
              </a:rPr>
              <a:t>In the shell model calculation, we also found that the proton decay width of the IAS is impossible to explain without considering the isospin mixing between the IAS and a nearby state approximately 39 keV above.</a:t>
            </a:r>
          </a:p>
          <a:p>
            <a:br>
              <a:rPr lang="en-US" altLang="zh-CN" sz="1800" i="0" dirty="0">
                <a:solidFill>
                  <a:srgbClr val="231F20"/>
                </a:solidFill>
                <a:effectLst/>
                <a:latin typeface="AdvOT483a8203"/>
              </a:rPr>
            </a:br>
            <a:endParaRPr lang="zh-CN" altLang="en-US" dirty="0"/>
          </a:p>
        </p:txBody>
      </p:sp>
    </p:spTree>
    <p:extLst>
      <p:ext uri="{BB962C8B-B14F-4D97-AF65-F5344CB8AC3E}">
        <p14:creationId xmlns:p14="http://schemas.microsoft.com/office/powerpoint/2010/main" val="32235738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800" dirty="0">
                <a:effectLst/>
                <a:latin typeface="Times New Roman" panose="02020603050405020304" pitchFamily="18" charset="0"/>
                <a:ea typeface="宋体" panose="02010600030101010101" pitchFamily="2" charset="-122"/>
              </a:rPr>
              <a:t>The isospin-related problems have been active topics of both nuclear and particle physics research. So, I'd like to elaborate on this point for a few minutes.</a:t>
            </a:r>
            <a:endParaRPr lang="zh-CN" altLang="en-US" sz="1800" dirty="0"/>
          </a:p>
          <a:p>
            <a:r>
              <a:rPr lang="en-US" altLang="zh-CN" sz="1800" i="0" dirty="0">
                <a:solidFill>
                  <a:srgbClr val="231F20"/>
                </a:solidFill>
                <a:effectLst/>
                <a:latin typeface="AdvOT483a8203"/>
              </a:rPr>
              <a:t>In this decay of 25Si, two kinds of state are expected to be populated in the </a:t>
            </a:r>
            <a:r>
              <a:rPr lang="en-US" altLang="zh-CN" sz="1800" i="0" dirty="0">
                <a:solidFill>
                  <a:srgbClr val="231F20"/>
                </a:solidFill>
                <a:effectLst/>
                <a:latin typeface="AdvOTdd3b7348.I+03"/>
              </a:rPr>
              <a:t>β </a:t>
            </a:r>
            <a:r>
              <a:rPr lang="en-US" altLang="zh-CN" sz="1800" i="0" dirty="0">
                <a:solidFill>
                  <a:srgbClr val="231F20"/>
                </a:solidFill>
                <a:effectLst/>
                <a:latin typeface="AdvOT483a8203"/>
              </a:rPr>
              <a:t>decay of </a:t>
            </a:r>
            <a:r>
              <a:rPr lang="en-US" altLang="zh-CN" sz="1800" i="0" dirty="0">
                <a:solidFill>
                  <a:srgbClr val="231F20"/>
                </a:solidFill>
                <a:effectLst/>
                <a:latin typeface="AdvTTbdb21c9e"/>
              </a:rPr>
              <a:t>25Si</a:t>
            </a:r>
            <a:r>
              <a:rPr lang="en-US" altLang="zh-CN" sz="1800" i="0" dirty="0">
                <a:solidFill>
                  <a:srgbClr val="231F20"/>
                </a:solidFill>
                <a:effectLst/>
                <a:latin typeface="AdvOT483a8203"/>
              </a:rPr>
              <a:t> to </a:t>
            </a:r>
            <a:r>
              <a:rPr lang="en-US" altLang="zh-CN" sz="1800" i="0" dirty="0">
                <a:solidFill>
                  <a:srgbClr val="231F20"/>
                </a:solidFill>
                <a:effectLst/>
                <a:latin typeface="AdvTTbdb21c9e"/>
              </a:rPr>
              <a:t>25Al:</a:t>
            </a:r>
            <a:r>
              <a:rPr lang="en-US" altLang="zh-CN" sz="1800" i="0" dirty="0">
                <a:solidFill>
                  <a:srgbClr val="231F20"/>
                </a:solidFill>
                <a:effectLst/>
                <a:latin typeface="AdvOT483a8203"/>
              </a:rPr>
              <a:t> the </a:t>
            </a:r>
            <a:r>
              <a:rPr lang="en-US" altLang="zh-CN" sz="1800" i="0" dirty="0">
                <a:solidFill>
                  <a:srgbClr val="231F20"/>
                </a:solidFill>
                <a:effectLst/>
                <a:latin typeface="AdvTTd0b5fdba.I"/>
              </a:rPr>
              <a:t>T </a:t>
            </a:r>
            <a:r>
              <a:rPr lang="en-US" altLang="zh-CN" sz="1800" i="0" dirty="0">
                <a:solidFill>
                  <a:srgbClr val="231F20"/>
                </a:solidFill>
                <a:effectLst/>
                <a:latin typeface="AdvP4C4E74"/>
              </a:rPr>
              <a:t>= 3/</a:t>
            </a:r>
            <a:r>
              <a:rPr lang="en-US" altLang="zh-CN" sz="1800" i="0" dirty="0">
                <a:solidFill>
                  <a:srgbClr val="231F20"/>
                </a:solidFill>
                <a:effectLst/>
                <a:latin typeface="AdvTTbdb21c9e"/>
              </a:rPr>
              <a:t>2</a:t>
            </a:r>
            <a:r>
              <a:rPr lang="en-US" altLang="zh-CN" sz="1800" i="0" dirty="0">
                <a:solidFill>
                  <a:srgbClr val="231F20"/>
                </a:solidFill>
                <a:effectLst/>
                <a:latin typeface="AdvP4C4E74"/>
              </a:rPr>
              <a:t> </a:t>
            </a:r>
            <a:r>
              <a:rPr lang="en-US" altLang="zh-CN" sz="1800" i="0" dirty="0">
                <a:solidFill>
                  <a:srgbClr val="231F20"/>
                </a:solidFill>
                <a:effectLst/>
                <a:latin typeface="AdvOT483a8203"/>
              </a:rPr>
              <a:t>IAS, </a:t>
            </a:r>
            <a:r>
              <a:rPr lang="en-US" altLang="zh-CN" sz="1800" dirty="0">
                <a:solidFill>
                  <a:srgbClr val="7030A0"/>
                </a:solidFill>
                <a:effectLst/>
                <a:latin typeface="Times New Roman" panose="02020603050405020304" pitchFamily="18" charset="0"/>
                <a:ea typeface="宋体" panose="02010600030101010101" pitchFamily="2" charset="-122"/>
              </a:rPr>
              <a:t>the proton emission from IAS is isospin forbidden.</a:t>
            </a:r>
            <a:r>
              <a:rPr lang="en-US" altLang="zh-CN" sz="1800" i="0" dirty="0">
                <a:solidFill>
                  <a:srgbClr val="231F20"/>
                </a:solidFill>
                <a:effectLst/>
                <a:latin typeface="AdvOT483a8203"/>
              </a:rPr>
              <a:t> and a number of </a:t>
            </a:r>
            <a:r>
              <a:rPr lang="en-US" altLang="zh-CN" sz="1800" i="0" dirty="0">
                <a:solidFill>
                  <a:srgbClr val="231F20"/>
                </a:solidFill>
                <a:effectLst/>
                <a:latin typeface="AdvTTd0b5fdba.I"/>
              </a:rPr>
              <a:t>T </a:t>
            </a:r>
            <a:r>
              <a:rPr lang="en-US" altLang="zh-CN" sz="1800" i="0" dirty="0">
                <a:solidFill>
                  <a:srgbClr val="231F20"/>
                </a:solidFill>
                <a:effectLst/>
                <a:latin typeface="AdvP4C4E74"/>
              </a:rPr>
              <a:t>= </a:t>
            </a:r>
            <a:r>
              <a:rPr lang="en-US" altLang="zh-CN" sz="1800" i="0" dirty="0">
                <a:solidFill>
                  <a:srgbClr val="231F20"/>
                </a:solidFill>
                <a:effectLst/>
                <a:latin typeface="AdvTTbdb21c9e"/>
              </a:rPr>
              <a:t>1</a:t>
            </a:r>
            <a:r>
              <a:rPr lang="en-US" altLang="zh-CN" sz="1800" i="0" dirty="0">
                <a:solidFill>
                  <a:srgbClr val="231F20"/>
                </a:solidFill>
                <a:effectLst/>
                <a:latin typeface="AdvP4C4E74"/>
              </a:rPr>
              <a:t> </a:t>
            </a:r>
            <a:r>
              <a:rPr lang="en-US" altLang="zh-CN" sz="1800" i="0" dirty="0">
                <a:solidFill>
                  <a:srgbClr val="231F20"/>
                </a:solidFill>
                <a:effectLst/>
                <a:latin typeface="AdvOT483a8203"/>
              </a:rPr>
              <a:t>states.</a:t>
            </a:r>
            <a:endParaRPr lang="en-US" altLang="zh-CN" sz="1800" i="0" dirty="0">
              <a:solidFill>
                <a:srgbClr val="000000"/>
              </a:solidFill>
              <a:effectLst/>
              <a:latin typeface="Calibri" panose="020F0502020204030204" pitchFamily="34" charset="0"/>
            </a:endParaRPr>
          </a:p>
          <a:p>
            <a:r>
              <a:rPr lang="en-US" altLang="zh-CN" sz="1800" i="0" dirty="0">
                <a:solidFill>
                  <a:srgbClr val="000000"/>
                </a:solidFill>
                <a:effectLst/>
                <a:latin typeface="Times-Roman"/>
              </a:rPr>
              <a:t>The observation of proton emission from the IAS provides evidence that isospin symmetry is broken. </a:t>
            </a:r>
            <a:br>
              <a:rPr lang="en-US" altLang="zh-CN" sz="1800" i="0" dirty="0">
                <a:solidFill>
                  <a:srgbClr val="000000"/>
                </a:solidFill>
                <a:effectLst/>
                <a:latin typeface="Times-Roman"/>
              </a:rPr>
            </a:br>
            <a:endParaRPr lang="zh-CN" altLang="en-US" b="0" dirty="0"/>
          </a:p>
        </p:txBody>
      </p:sp>
    </p:spTree>
    <p:extLst>
      <p:ext uri="{BB962C8B-B14F-4D97-AF65-F5344CB8AC3E}">
        <p14:creationId xmlns:p14="http://schemas.microsoft.com/office/powerpoint/2010/main" val="1230011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So far, the β decay of 25Si has been one of the most studied cases. It has been measured by scientists in North America, Europe, and Asia</a:t>
            </a:r>
            <a:endParaRPr lang="zh-CN" altLang="en-US" dirty="0"/>
          </a:p>
        </p:txBody>
      </p:sp>
    </p:spTree>
    <p:extLst>
      <p:ext uri="{BB962C8B-B14F-4D97-AF65-F5344CB8AC3E}">
        <p14:creationId xmlns:p14="http://schemas.microsoft.com/office/powerpoint/2010/main" val="251828946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altLang="zh-CN" sz="1800" dirty="0">
                <a:effectLst/>
                <a:latin typeface="Times New Roman" panose="02020603050405020304" pitchFamily="18" charset="0"/>
                <a:ea typeface="宋体" panose="02010600030101010101" pitchFamily="2" charset="-122"/>
              </a:rPr>
              <a:t>The isospin-related problems have been active topics of both nuclear and particle physics research. So, I'd like to elaborate on this point for a few minutes.</a:t>
            </a:r>
            <a:endParaRPr lang="zh-CN" altLang="en-US" sz="1800" dirty="0"/>
          </a:p>
          <a:p>
            <a:r>
              <a:rPr lang="en-US" altLang="zh-CN" sz="1800" i="0" dirty="0">
                <a:solidFill>
                  <a:srgbClr val="231F20"/>
                </a:solidFill>
                <a:effectLst/>
                <a:latin typeface="AdvOT483a8203"/>
              </a:rPr>
              <a:t>In this decay of 25Si, two kinds of state are expected to be populated in the </a:t>
            </a:r>
            <a:r>
              <a:rPr lang="en-US" altLang="zh-CN" sz="1800" i="0" dirty="0">
                <a:solidFill>
                  <a:srgbClr val="231F20"/>
                </a:solidFill>
                <a:effectLst/>
                <a:latin typeface="AdvOTdd3b7348.I+03"/>
              </a:rPr>
              <a:t>β </a:t>
            </a:r>
            <a:r>
              <a:rPr lang="en-US" altLang="zh-CN" sz="1800" i="0" dirty="0">
                <a:solidFill>
                  <a:srgbClr val="231F20"/>
                </a:solidFill>
                <a:effectLst/>
                <a:latin typeface="AdvOT483a8203"/>
              </a:rPr>
              <a:t>decay of </a:t>
            </a:r>
            <a:r>
              <a:rPr lang="en-US" altLang="zh-CN" sz="1800" i="0" dirty="0">
                <a:solidFill>
                  <a:srgbClr val="231F20"/>
                </a:solidFill>
                <a:effectLst/>
                <a:latin typeface="AdvTTbdb21c9e"/>
              </a:rPr>
              <a:t>25Si</a:t>
            </a:r>
            <a:r>
              <a:rPr lang="en-US" altLang="zh-CN" sz="1800" i="0" dirty="0">
                <a:solidFill>
                  <a:srgbClr val="231F20"/>
                </a:solidFill>
                <a:effectLst/>
                <a:latin typeface="AdvOT483a8203"/>
              </a:rPr>
              <a:t> to </a:t>
            </a:r>
            <a:r>
              <a:rPr lang="en-US" altLang="zh-CN" sz="1800" i="0" dirty="0">
                <a:solidFill>
                  <a:srgbClr val="231F20"/>
                </a:solidFill>
                <a:effectLst/>
                <a:latin typeface="AdvTTbdb21c9e"/>
              </a:rPr>
              <a:t>25Al:</a:t>
            </a:r>
            <a:r>
              <a:rPr lang="en-US" altLang="zh-CN" sz="1800" i="0" dirty="0">
                <a:solidFill>
                  <a:srgbClr val="231F20"/>
                </a:solidFill>
                <a:effectLst/>
                <a:latin typeface="AdvOT483a8203"/>
              </a:rPr>
              <a:t> the </a:t>
            </a:r>
            <a:r>
              <a:rPr lang="en-US" altLang="zh-CN" sz="1800" i="0" dirty="0">
                <a:solidFill>
                  <a:srgbClr val="231F20"/>
                </a:solidFill>
                <a:effectLst/>
                <a:latin typeface="AdvTTd0b5fdba.I"/>
              </a:rPr>
              <a:t>T </a:t>
            </a:r>
            <a:r>
              <a:rPr lang="en-US" altLang="zh-CN" sz="1800" i="0" dirty="0">
                <a:solidFill>
                  <a:srgbClr val="231F20"/>
                </a:solidFill>
                <a:effectLst/>
                <a:latin typeface="AdvP4C4E74"/>
              </a:rPr>
              <a:t>= 3/</a:t>
            </a:r>
            <a:r>
              <a:rPr lang="en-US" altLang="zh-CN" sz="1800" i="0" dirty="0">
                <a:solidFill>
                  <a:srgbClr val="231F20"/>
                </a:solidFill>
                <a:effectLst/>
                <a:latin typeface="AdvTTbdb21c9e"/>
              </a:rPr>
              <a:t>2</a:t>
            </a:r>
            <a:r>
              <a:rPr lang="en-US" altLang="zh-CN" sz="1800" i="0" dirty="0">
                <a:solidFill>
                  <a:srgbClr val="231F20"/>
                </a:solidFill>
                <a:effectLst/>
                <a:latin typeface="AdvP4C4E74"/>
              </a:rPr>
              <a:t> </a:t>
            </a:r>
            <a:r>
              <a:rPr lang="en-US" altLang="zh-CN" sz="1800" i="0" dirty="0">
                <a:solidFill>
                  <a:srgbClr val="231F20"/>
                </a:solidFill>
                <a:effectLst/>
                <a:latin typeface="AdvOT483a8203"/>
              </a:rPr>
              <a:t>IAS, </a:t>
            </a:r>
            <a:r>
              <a:rPr lang="en-US" altLang="zh-CN" sz="1800" dirty="0">
                <a:solidFill>
                  <a:srgbClr val="7030A0"/>
                </a:solidFill>
                <a:effectLst/>
                <a:latin typeface="Times New Roman" panose="02020603050405020304" pitchFamily="18" charset="0"/>
                <a:ea typeface="宋体" panose="02010600030101010101" pitchFamily="2" charset="-122"/>
              </a:rPr>
              <a:t>the proton emission from IAS is isospin forbidden.</a:t>
            </a:r>
            <a:r>
              <a:rPr lang="en-US" altLang="zh-CN" sz="1800" i="0" dirty="0">
                <a:solidFill>
                  <a:srgbClr val="231F20"/>
                </a:solidFill>
                <a:effectLst/>
                <a:latin typeface="AdvOT483a8203"/>
              </a:rPr>
              <a:t> and a number of </a:t>
            </a:r>
            <a:r>
              <a:rPr lang="en-US" altLang="zh-CN" sz="1800" i="0" dirty="0">
                <a:solidFill>
                  <a:srgbClr val="231F20"/>
                </a:solidFill>
                <a:effectLst/>
                <a:latin typeface="AdvTTd0b5fdba.I"/>
              </a:rPr>
              <a:t>T </a:t>
            </a:r>
            <a:r>
              <a:rPr lang="en-US" altLang="zh-CN" sz="1800" i="0" dirty="0">
                <a:solidFill>
                  <a:srgbClr val="231F20"/>
                </a:solidFill>
                <a:effectLst/>
                <a:latin typeface="AdvP4C4E74"/>
              </a:rPr>
              <a:t>= </a:t>
            </a:r>
            <a:r>
              <a:rPr lang="en-US" altLang="zh-CN" sz="1800" i="0" dirty="0">
                <a:solidFill>
                  <a:srgbClr val="231F20"/>
                </a:solidFill>
                <a:effectLst/>
                <a:latin typeface="AdvTTbdb21c9e"/>
              </a:rPr>
              <a:t>1</a:t>
            </a:r>
            <a:r>
              <a:rPr lang="en-US" altLang="zh-CN" sz="1800" i="0" dirty="0">
                <a:solidFill>
                  <a:srgbClr val="231F20"/>
                </a:solidFill>
                <a:effectLst/>
                <a:latin typeface="AdvP4C4E74"/>
              </a:rPr>
              <a:t> </a:t>
            </a:r>
            <a:r>
              <a:rPr lang="en-US" altLang="zh-CN" sz="1800" i="0" dirty="0">
                <a:solidFill>
                  <a:srgbClr val="231F20"/>
                </a:solidFill>
                <a:effectLst/>
                <a:latin typeface="AdvOT483a8203"/>
              </a:rPr>
              <a:t>states.</a:t>
            </a:r>
          </a:p>
          <a:p>
            <a:r>
              <a:rPr lang="en-US" altLang="zh-CN" sz="1800" i="0" dirty="0">
                <a:solidFill>
                  <a:srgbClr val="000000"/>
                </a:solidFill>
                <a:effectLst/>
                <a:latin typeface="Calibri" panose="020F0502020204030204" pitchFamily="34" charset="0"/>
              </a:rPr>
              <a:t> proton decay is isospin forbidden and it can only happen because of a T = 1 isospin impurity in the IAS. Since the proton emission is isospin forbidden, the γ decay can compete with it.</a:t>
            </a:r>
          </a:p>
          <a:p>
            <a:r>
              <a:rPr lang="en-US" altLang="zh-CN" sz="1800" i="0" dirty="0">
                <a:solidFill>
                  <a:srgbClr val="000000"/>
                </a:solidFill>
                <a:effectLst/>
                <a:latin typeface="Times-Roman"/>
              </a:rPr>
              <a:t>The observation of proton emission from the IAS provides evidence that isospin symmetry is broken. </a:t>
            </a:r>
            <a:br>
              <a:rPr lang="en-US" altLang="zh-CN" sz="1800" i="0" dirty="0">
                <a:solidFill>
                  <a:srgbClr val="000000"/>
                </a:solidFill>
                <a:effectLst/>
                <a:latin typeface="Times-Roman"/>
              </a:rPr>
            </a:br>
            <a:endParaRPr lang="zh-CN" altLang="en-US" sz="1800" b="0" dirty="0"/>
          </a:p>
        </p:txBody>
      </p:sp>
    </p:spTree>
    <p:extLst>
      <p:ext uri="{BB962C8B-B14F-4D97-AF65-F5344CB8AC3E}">
        <p14:creationId xmlns:p14="http://schemas.microsoft.com/office/powerpoint/2010/main" val="194371027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800" i="0" dirty="0">
                <a:solidFill>
                  <a:srgbClr val="000000"/>
                </a:solidFill>
                <a:effectLst/>
                <a:latin typeface="Times-Roman"/>
              </a:rPr>
              <a:t>to determine the amount of the isospin mixing in the IAS, experimentalists usually extract three quantities</a:t>
            </a:r>
            <a:br>
              <a:rPr lang="en-US" altLang="zh-CN" sz="1800" i="0" dirty="0">
                <a:solidFill>
                  <a:srgbClr val="000000"/>
                </a:solidFill>
                <a:effectLst/>
                <a:latin typeface="Times-Roman"/>
              </a:rPr>
            </a:br>
            <a:endParaRPr lang="en-US" altLang="zh-CN" sz="1800" b="0" i="0" dirty="0">
              <a:solidFill>
                <a:srgbClr val="FF0000"/>
              </a:solidFill>
              <a:effectLst/>
              <a:latin typeface="Calibri-Bold"/>
            </a:endParaRPr>
          </a:p>
          <a:p>
            <a:r>
              <a:rPr lang="en-US" altLang="zh-CN" sz="1200" i="0" dirty="0">
                <a:solidFill>
                  <a:srgbClr val="231F20"/>
                </a:solidFill>
                <a:effectLst/>
                <a:latin typeface="AdvOT483a8203"/>
              </a:rPr>
              <a:t>s of great interest for exploration of isospin mixing. These proton decay width of the IAS is impossible to explain without isospin mixing.</a:t>
            </a:r>
          </a:p>
          <a:p>
            <a:endParaRPr lang="en-US" altLang="zh-CN" sz="1200" b="0" i="0" dirty="0">
              <a:solidFill>
                <a:srgbClr val="231F20"/>
              </a:solidFill>
              <a:effectLst/>
              <a:latin typeface="AdvOT483a8203"/>
            </a:endParaRPr>
          </a:p>
          <a:p>
            <a:r>
              <a:rPr lang="en-US" altLang="zh-CN" sz="1200" i="0" dirty="0">
                <a:solidFill>
                  <a:srgbClr val="000000"/>
                </a:solidFill>
                <a:effectLst/>
                <a:latin typeface="CMR9"/>
              </a:rPr>
              <a:t>In general all the </a:t>
            </a:r>
            <a:r>
              <a:rPr lang="en-US" altLang="zh-CN" sz="1200" i="1" dirty="0">
                <a:solidFill>
                  <a:srgbClr val="000000"/>
                </a:solidFill>
                <a:effectLst/>
                <a:latin typeface="CMMI9"/>
              </a:rPr>
              <a:t>B</a:t>
            </a:r>
            <a:r>
              <a:rPr lang="en-US" altLang="zh-CN" sz="1200" i="0" dirty="0">
                <a:solidFill>
                  <a:srgbClr val="000000"/>
                </a:solidFill>
                <a:effectLst/>
                <a:latin typeface="CMR9"/>
              </a:rPr>
              <a:t>(</a:t>
            </a:r>
            <a:r>
              <a:rPr lang="en-US" altLang="zh-CN" sz="1200" i="1" dirty="0">
                <a:solidFill>
                  <a:srgbClr val="000000"/>
                </a:solidFill>
                <a:effectLst/>
                <a:latin typeface="CMMI9"/>
              </a:rPr>
              <a:t>F </a:t>
            </a:r>
            <a:r>
              <a:rPr lang="en-US" altLang="zh-CN" sz="1200" i="0" dirty="0">
                <a:solidFill>
                  <a:srgbClr val="000000"/>
                </a:solidFill>
                <a:effectLst/>
                <a:latin typeface="CMR9"/>
              </a:rPr>
              <a:t>) is concentrated in a single state, the IAS, which exhausts the sum rule of </a:t>
            </a:r>
            <a:r>
              <a:rPr lang="en-US" altLang="zh-CN" sz="1200" i="1" dirty="0">
                <a:solidFill>
                  <a:srgbClr val="000000"/>
                </a:solidFill>
                <a:effectLst/>
                <a:latin typeface="CMSY9"/>
              </a:rPr>
              <a:t>|</a:t>
            </a:r>
            <a:r>
              <a:rPr lang="en-US" altLang="zh-CN" sz="1200" i="1" dirty="0">
                <a:solidFill>
                  <a:srgbClr val="000000"/>
                </a:solidFill>
                <a:effectLst/>
                <a:latin typeface="CMMI9"/>
              </a:rPr>
              <a:t>N </a:t>
            </a:r>
            <a:r>
              <a:rPr lang="en-US" altLang="zh-CN" sz="1200" i="1" dirty="0">
                <a:solidFill>
                  <a:srgbClr val="000000"/>
                </a:solidFill>
                <a:effectLst/>
                <a:latin typeface="CMSY9"/>
              </a:rPr>
              <a:t>−</a:t>
            </a:r>
            <a:r>
              <a:rPr lang="en-US" altLang="zh-CN" sz="1200" i="1" dirty="0">
                <a:solidFill>
                  <a:srgbClr val="000000"/>
                </a:solidFill>
                <a:effectLst/>
                <a:latin typeface="CMMI9"/>
              </a:rPr>
              <a:t>Z</a:t>
            </a:r>
            <a:r>
              <a:rPr lang="en-US" altLang="zh-CN" sz="1200" i="1" dirty="0">
                <a:solidFill>
                  <a:srgbClr val="000000"/>
                </a:solidFill>
                <a:effectLst/>
                <a:latin typeface="CMSY9"/>
              </a:rPr>
              <a:t>|</a:t>
            </a:r>
            <a:r>
              <a:rPr lang="en-US" altLang="zh-CN" sz="1200" i="0" dirty="0">
                <a:solidFill>
                  <a:srgbClr val="000000"/>
                </a:solidFill>
                <a:effectLst/>
                <a:latin typeface="CMR9"/>
              </a:rPr>
              <a:t>, but in a few cases</a:t>
            </a:r>
            <a:endParaRPr lang="zh-CN" altLang="en-US" b="0" dirty="0"/>
          </a:p>
        </p:txBody>
      </p:sp>
    </p:spTree>
    <p:extLst>
      <p:ext uri="{BB962C8B-B14F-4D97-AF65-F5344CB8AC3E}">
        <p14:creationId xmlns:p14="http://schemas.microsoft.com/office/powerpoint/2010/main" val="227628776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74442904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eaLnBrk="0" fontAlgn="base" hangingPunct="0">
              <a:spcBef>
                <a:spcPct val="30000"/>
              </a:spcBef>
              <a:spcAft>
                <a:spcPct val="0"/>
              </a:spcAft>
              <a:defRPr/>
            </a:pPr>
            <a:r>
              <a:rPr lang="en-US" altLang="zh-CN" sz="1800" dirty="0">
                <a:solidFill>
                  <a:srgbClr val="231F20"/>
                </a:solidFill>
                <a:latin typeface="Times New Roman" panose="02020603050405020304" pitchFamily="18" charset="0"/>
                <a:cs typeface="Times New Roman" panose="02020603050405020304" pitchFamily="18" charset="0"/>
              </a:rPr>
              <a:t>The fragmentation of the Fermi strength between the isobaric analog state and a nearby state. Only two-level mixing is considered. Theoretical values are adopted if experimental values are incomplete.</a:t>
            </a:r>
            <a:endParaRPr lang="zh-CN" altLang="en-US" sz="1800" dirty="0">
              <a:latin typeface="Times New Roman" panose="02020603050405020304" pitchFamily="18" charset="0"/>
              <a:cs typeface="Times New Roman" panose="02020603050405020304" pitchFamily="18"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zh-CN" sz="1800" i="0" dirty="0">
              <a:solidFill>
                <a:srgbClr val="000000"/>
              </a:solidFill>
              <a:effectLst/>
              <a:latin typeface="CMR9"/>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sz="1800" i="0" dirty="0">
                <a:solidFill>
                  <a:srgbClr val="000000"/>
                </a:solidFill>
                <a:effectLst/>
                <a:latin typeface="CMR9"/>
              </a:rPr>
              <a:t>In general all the </a:t>
            </a:r>
            <a:r>
              <a:rPr lang="en-US" altLang="zh-CN" sz="1800" i="1" dirty="0">
                <a:solidFill>
                  <a:srgbClr val="000000"/>
                </a:solidFill>
                <a:effectLst/>
                <a:latin typeface="CMMI9"/>
              </a:rPr>
              <a:t>B</a:t>
            </a:r>
            <a:r>
              <a:rPr lang="en-US" altLang="zh-CN" sz="1800" i="0" dirty="0">
                <a:solidFill>
                  <a:srgbClr val="000000"/>
                </a:solidFill>
                <a:effectLst/>
                <a:latin typeface="CMR9"/>
              </a:rPr>
              <a:t>(</a:t>
            </a:r>
            <a:r>
              <a:rPr lang="en-US" altLang="zh-CN" sz="1800" i="1" dirty="0">
                <a:solidFill>
                  <a:srgbClr val="000000"/>
                </a:solidFill>
                <a:effectLst/>
                <a:latin typeface="CMMI9"/>
              </a:rPr>
              <a:t>F </a:t>
            </a:r>
            <a:r>
              <a:rPr lang="en-US" altLang="zh-CN" sz="1800" i="0" dirty="0">
                <a:solidFill>
                  <a:srgbClr val="000000"/>
                </a:solidFill>
                <a:effectLst/>
                <a:latin typeface="CMR9"/>
              </a:rPr>
              <a:t>) is concentrated in a single state, the IAS, which exhausts the sum rule of </a:t>
            </a:r>
            <a:r>
              <a:rPr lang="en-US" altLang="zh-CN" sz="1800" i="1" dirty="0">
                <a:solidFill>
                  <a:srgbClr val="000000"/>
                </a:solidFill>
                <a:effectLst/>
                <a:latin typeface="CMSY9"/>
              </a:rPr>
              <a:t>|</a:t>
            </a:r>
            <a:r>
              <a:rPr lang="en-US" altLang="zh-CN" sz="1800" i="1" dirty="0">
                <a:solidFill>
                  <a:srgbClr val="000000"/>
                </a:solidFill>
                <a:effectLst/>
                <a:latin typeface="CMMI9"/>
              </a:rPr>
              <a:t>N </a:t>
            </a:r>
            <a:r>
              <a:rPr lang="en-US" altLang="zh-CN" sz="1800" i="1" dirty="0">
                <a:solidFill>
                  <a:srgbClr val="000000"/>
                </a:solidFill>
                <a:effectLst/>
                <a:latin typeface="CMSY9"/>
              </a:rPr>
              <a:t>−</a:t>
            </a:r>
            <a:r>
              <a:rPr lang="en-US" altLang="zh-CN" sz="1800" i="1" dirty="0">
                <a:solidFill>
                  <a:srgbClr val="000000"/>
                </a:solidFill>
                <a:effectLst/>
                <a:latin typeface="CMMI9"/>
              </a:rPr>
              <a:t>Z</a:t>
            </a:r>
            <a:r>
              <a:rPr lang="en-US" altLang="zh-CN" sz="1800" i="1" dirty="0">
                <a:solidFill>
                  <a:srgbClr val="000000"/>
                </a:solidFill>
                <a:effectLst/>
                <a:latin typeface="CMSY9"/>
              </a:rPr>
              <a:t>|</a:t>
            </a:r>
            <a:r>
              <a:rPr lang="en-US" altLang="zh-CN" sz="1800" i="0" dirty="0">
                <a:solidFill>
                  <a:srgbClr val="000000"/>
                </a:solidFill>
                <a:effectLst/>
                <a:latin typeface="CMR9"/>
              </a:rPr>
              <a:t>, but in a few cases</a:t>
            </a:r>
            <a:br>
              <a:rPr lang="en-US" altLang="zh-CN" sz="1800" i="0" dirty="0">
                <a:solidFill>
                  <a:srgbClr val="000000"/>
                </a:solidFill>
                <a:effectLst/>
                <a:latin typeface="CMMI9"/>
              </a:rPr>
            </a:br>
            <a:r>
              <a:rPr lang="en-US" altLang="zh-CN" sz="1200" i="0" dirty="0">
                <a:solidFill>
                  <a:srgbClr val="000000"/>
                </a:solidFill>
                <a:effectLst/>
                <a:latin typeface="CMR10"/>
              </a:rPr>
              <a:t>The summed </a:t>
            </a:r>
            <a:r>
              <a:rPr lang="en-US" altLang="zh-CN" sz="1200" i="1" dirty="0">
                <a:solidFill>
                  <a:srgbClr val="000000"/>
                </a:solidFill>
                <a:effectLst/>
                <a:latin typeface="CMMI10"/>
              </a:rPr>
              <a:t>B</a:t>
            </a:r>
            <a:r>
              <a:rPr lang="en-US" altLang="zh-CN" sz="1200" i="0" dirty="0">
                <a:solidFill>
                  <a:srgbClr val="000000"/>
                </a:solidFill>
                <a:effectLst/>
                <a:latin typeface="CMR10"/>
              </a:rPr>
              <a:t>(F) should fulfill the sum rule </a:t>
            </a:r>
            <a:r>
              <a:rPr lang="en-US" altLang="zh-CN" sz="1200" i="0" dirty="0">
                <a:solidFill>
                  <a:srgbClr val="000000"/>
                </a:solidFill>
                <a:effectLst/>
                <a:latin typeface="CMEX10"/>
              </a:rPr>
              <a:t>∑ </a:t>
            </a:r>
            <a:r>
              <a:rPr lang="en-US" altLang="zh-CN" sz="1200" i="1" dirty="0">
                <a:solidFill>
                  <a:srgbClr val="000000"/>
                </a:solidFill>
                <a:effectLst/>
                <a:latin typeface="CMMI10"/>
              </a:rPr>
              <a:t>B</a:t>
            </a:r>
            <a:r>
              <a:rPr lang="en-US" altLang="zh-CN" sz="1200" i="0" dirty="0">
                <a:solidFill>
                  <a:srgbClr val="000000"/>
                </a:solidFill>
                <a:effectLst/>
                <a:latin typeface="CMR10"/>
              </a:rPr>
              <a:t>(F) = 3, suggesting that the Fermi strength is mainly concentrated on the IAS. The fragmentation of the Fermi strength via isospin mixing is rather small compared with the strong mixing observed for some special cases </a:t>
            </a:r>
            <a:endParaRPr lang="zh-CN" altLang="en-US" sz="1200" dirty="0"/>
          </a:p>
          <a:p>
            <a:endParaRPr lang="zh-CN" altLang="en-US" sz="1200" dirty="0"/>
          </a:p>
          <a:p>
            <a:endParaRPr lang="zh-CN" altLang="en-US" dirty="0"/>
          </a:p>
        </p:txBody>
      </p:sp>
    </p:spTree>
    <p:extLst>
      <p:ext uri="{BB962C8B-B14F-4D97-AF65-F5344CB8AC3E}">
        <p14:creationId xmlns:p14="http://schemas.microsoft.com/office/powerpoint/2010/main" val="39907709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dirty="0"/>
              <a:t>There aren't many observables that are sensitive to isospin and there aren't many experiments to study this.</a:t>
            </a:r>
            <a:endParaRPr lang="zh-CN" altLang="en-US" dirty="0"/>
          </a:p>
          <a:p>
            <a:endParaRPr lang="zh-CN" altLang="en-US" dirty="0"/>
          </a:p>
        </p:txBody>
      </p:sp>
    </p:spTree>
    <p:extLst>
      <p:ext uri="{BB962C8B-B14F-4D97-AF65-F5344CB8AC3E}">
        <p14:creationId xmlns:p14="http://schemas.microsoft.com/office/powerpoint/2010/main" val="115777886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sz="1200" i="0" dirty="0">
                <a:solidFill>
                  <a:srgbClr val="000000"/>
                </a:solidFill>
                <a:effectLst/>
                <a:latin typeface="Times-Roman"/>
              </a:rPr>
              <a:t>Dedicated high-resolution experiments with full proton–</a:t>
            </a:r>
            <a:r>
              <a:rPr lang="en-US" altLang="zh-CN" sz="1200" i="1" dirty="0">
                <a:solidFill>
                  <a:srgbClr val="000000"/>
                </a:solidFill>
                <a:effectLst/>
                <a:latin typeface="MTMI"/>
              </a:rPr>
              <a:t>γ </a:t>
            </a:r>
            <a:r>
              <a:rPr lang="en-US" altLang="zh-CN" sz="1200" i="0" dirty="0">
                <a:solidFill>
                  <a:srgbClr val="000000"/>
                </a:solidFill>
                <a:effectLst/>
                <a:latin typeface="Times-Roman"/>
              </a:rPr>
              <a:t>-ray spectroscopy are required to unambiguously identify the</a:t>
            </a:r>
            <a:br>
              <a:rPr lang="en-US" altLang="zh-CN" sz="1200" i="0" dirty="0">
                <a:solidFill>
                  <a:srgbClr val="000000"/>
                </a:solidFill>
                <a:effectLst/>
                <a:latin typeface="Times-Roman"/>
              </a:rPr>
            </a:br>
            <a:r>
              <a:rPr lang="en-US" altLang="zh-CN" sz="1200" i="0" dirty="0">
                <a:solidFill>
                  <a:srgbClr val="000000"/>
                </a:solidFill>
                <a:effectLst/>
                <a:latin typeface="Times-Roman"/>
              </a:rPr>
              <a:t>IAS and to measure precisely its proton/</a:t>
            </a:r>
            <a:r>
              <a:rPr lang="en-US" altLang="zh-CN" sz="1200" i="1" dirty="0">
                <a:solidFill>
                  <a:srgbClr val="000000"/>
                </a:solidFill>
                <a:effectLst/>
                <a:latin typeface="MTMI"/>
              </a:rPr>
              <a:t>γ </a:t>
            </a:r>
            <a:r>
              <a:rPr lang="en-US" altLang="zh-CN" sz="1200" i="0" dirty="0">
                <a:solidFill>
                  <a:srgbClr val="000000"/>
                </a:solidFill>
                <a:effectLst/>
                <a:latin typeface="Times-Roman"/>
              </a:rPr>
              <a:t>branching ratio in order to test predictions of the charge-dependent shell-model Hamiltonians presented here. The understanding of these isospin forbidden processes will shed light on the mechanisms behind the isospin mixing and will be important to constraint theoretical models</a:t>
            </a:r>
            <a:endParaRPr lang="zh-CN" altLang="en-US" dirty="0"/>
          </a:p>
          <a:p>
            <a:endParaRPr lang="zh-CN" altLang="en-US" dirty="0"/>
          </a:p>
        </p:txBody>
      </p:sp>
    </p:spTree>
    <p:extLst>
      <p:ext uri="{BB962C8B-B14F-4D97-AF65-F5344CB8AC3E}">
        <p14:creationId xmlns:p14="http://schemas.microsoft.com/office/powerpoint/2010/main" val="345447400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sz="1200" i="0" dirty="0">
                <a:solidFill>
                  <a:srgbClr val="000000"/>
                </a:solidFill>
                <a:effectLst/>
                <a:latin typeface="Times-Roman"/>
              </a:rPr>
              <a:t>Dedicated high-resolution experiments with full proton–</a:t>
            </a:r>
            <a:r>
              <a:rPr lang="en-US" altLang="zh-CN" sz="1200" i="1" dirty="0">
                <a:solidFill>
                  <a:srgbClr val="000000"/>
                </a:solidFill>
                <a:effectLst/>
                <a:latin typeface="MTMI"/>
              </a:rPr>
              <a:t>γ </a:t>
            </a:r>
            <a:r>
              <a:rPr lang="en-US" altLang="zh-CN" sz="1200" i="0" dirty="0">
                <a:solidFill>
                  <a:srgbClr val="000000"/>
                </a:solidFill>
                <a:effectLst/>
                <a:latin typeface="Times-Roman"/>
              </a:rPr>
              <a:t>-ray spectroscopy are required to unambiguously identify the</a:t>
            </a:r>
            <a:br>
              <a:rPr lang="en-US" altLang="zh-CN" sz="1200" i="0" dirty="0">
                <a:solidFill>
                  <a:srgbClr val="000000"/>
                </a:solidFill>
                <a:effectLst/>
                <a:latin typeface="Times-Roman"/>
              </a:rPr>
            </a:br>
            <a:r>
              <a:rPr lang="en-US" altLang="zh-CN" sz="1200" i="0" dirty="0">
                <a:solidFill>
                  <a:srgbClr val="000000"/>
                </a:solidFill>
                <a:effectLst/>
                <a:latin typeface="Times-Roman"/>
              </a:rPr>
              <a:t>IAS and to measure precisely its proton/</a:t>
            </a:r>
            <a:r>
              <a:rPr lang="en-US" altLang="zh-CN" sz="1200" i="1" dirty="0">
                <a:solidFill>
                  <a:srgbClr val="000000"/>
                </a:solidFill>
                <a:effectLst/>
                <a:latin typeface="MTMI"/>
              </a:rPr>
              <a:t>γ </a:t>
            </a:r>
            <a:r>
              <a:rPr lang="en-US" altLang="zh-CN" sz="1200" i="0" dirty="0">
                <a:solidFill>
                  <a:srgbClr val="000000"/>
                </a:solidFill>
                <a:effectLst/>
                <a:latin typeface="Times-Roman"/>
              </a:rPr>
              <a:t>branching ratio in order to test predictions of the charge-dependent shell-model Hamiltonians presented here. The understanding of these isospin forbidden processes will shed light on the mechanisms behind the isospin mixing and will be important to constraint theoretical models</a:t>
            </a:r>
            <a:endParaRPr lang="zh-CN" altLang="en-US" dirty="0"/>
          </a:p>
          <a:p>
            <a:endParaRPr lang="zh-CN" altLang="en-US" dirty="0"/>
          </a:p>
        </p:txBody>
      </p:sp>
    </p:spTree>
    <p:extLst>
      <p:ext uri="{BB962C8B-B14F-4D97-AF65-F5344CB8AC3E}">
        <p14:creationId xmlns:p14="http://schemas.microsoft.com/office/powerpoint/2010/main" val="411743216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baseline="0" dirty="0"/>
              <a:t>To sum up, </a:t>
            </a:r>
            <a:r>
              <a:rPr lang="en-US" altLang="zh-CN" baseline="30000" dirty="0"/>
              <a:t>25</a:t>
            </a:r>
            <a:r>
              <a:rPr lang="en-US" altLang="zh-CN" dirty="0"/>
              <a:t>Si </a:t>
            </a:r>
            <a:r>
              <a:rPr lang="en-US" altLang="zh-CN" i="1" dirty="0"/>
              <a:t>β</a:t>
            </a:r>
            <a:r>
              <a:rPr lang="en-US" altLang="zh-CN" dirty="0"/>
              <a:t> decays were measured by using the GADGET detection system here at the NSCL, yielding lots of new and valuable spectroscopic information, as well as providing a stringent test for nuclear theories beyond the stability line.</a:t>
            </a:r>
          </a:p>
        </p:txBody>
      </p:sp>
    </p:spTree>
    <p:extLst>
      <p:ext uri="{BB962C8B-B14F-4D97-AF65-F5344CB8AC3E}">
        <p14:creationId xmlns:p14="http://schemas.microsoft.com/office/powerpoint/2010/main" val="263707853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baseline="0" dirty="0"/>
              <a:t>Last, I'd like to end my presentation by</a:t>
            </a:r>
            <a:r>
              <a:rPr lang="en-US" dirty="0"/>
              <a:t> thanking all the </a:t>
            </a:r>
            <a:r>
              <a:rPr lang="en-US" altLang="zh-CN" dirty="0"/>
              <a:t>collaborators and thank you for coming to this seminar! </a:t>
            </a:r>
            <a:r>
              <a:rPr lang="en-US" altLang="zh-CN" sz="1800" kern="100" dirty="0">
                <a:effectLst/>
                <a:latin typeface="Times New Roman" panose="02020603050405020304" pitchFamily="18" charset="0"/>
                <a:ea typeface="宋体" panose="02010600030101010101" pitchFamily="2" charset="-122"/>
              </a:rPr>
              <a:t>As this is the last </a:t>
            </a:r>
            <a:r>
              <a:rPr lang="en-US" altLang="zh-CN" sz="1800" kern="100" dirty="0">
                <a:effectLst/>
                <a:latin typeface="Arial" pitchFamily="34" charset="0"/>
                <a:ea typeface="ＭＳ Ｐゴシック"/>
                <a:cs typeface="Arial"/>
              </a:rPr>
              <a:t>talk in the postdoctoral seminar series</a:t>
            </a:r>
            <a:r>
              <a:rPr lang="en-US" altLang="zh-CN" dirty="0">
                <a:latin typeface="Arial" pitchFamily="34" charset="0"/>
                <a:ea typeface="ＭＳ Ｐゴシック"/>
                <a:cs typeface="Arial"/>
              </a:rPr>
              <a:t> in 2020, I wish you a merry Christmas and a blessed New Year! Now </a:t>
            </a:r>
            <a:r>
              <a:rPr lang="en-US" altLang="zh-CN" sz="1200" kern="100" dirty="0">
                <a:effectLst/>
                <a:latin typeface="Times New Roman" panose="02020603050405020304" pitchFamily="18" charset="0"/>
                <a:ea typeface="宋体" panose="02010600030101010101" pitchFamily="2" charset="-122"/>
              </a:rPr>
              <a:t>I'd be happy to answer any questions you may have.</a:t>
            </a:r>
            <a:endParaRPr lang="en-US" dirty="0"/>
          </a:p>
        </p:txBody>
      </p:sp>
    </p:spTree>
    <p:extLst>
      <p:ext uri="{BB962C8B-B14F-4D97-AF65-F5344CB8AC3E}">
        <p14:creationId xmlns:p14="http://schemas.microsoft.com/office/powerpoint/2010/main" val="253425975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zh-CN" sz="1200" kern="1200" dirty="0">
                <a:solidFill>
                  <a:schemeClr val="tx1"/>
                </a:solidFill>
                <a:effectLst/>
                <a:latin typeface="+mn-lt"/>
                <a:ea typeface="ヒラギノ角ゴ Pro W3" pitchFamily="-65" charset="-128"/>
                <a:cs typeface="ヒラギノ角ゴ Pro W3" pitchFamily="-65" charset="-128"/>
              </a:rPr>
              <a:t>This presentation </a:t>
            </a:r>
            <a:r>
              <a:rPr lang="en-US" altLang="zh-CN" sz="1800" kern="100" dirty="0">
                <a:effectLst/>
                <a:latin typeface="Times New Roman" panose="02020603050405020304" pitchFamily="18" charset="0"/>
                <a:ea typeface="宋体" panose="02010600030101010101" pitchFamily="2" charset="-122"/>
              </a:rPr>
              <a:t>will cover five parts</a:t>
            </a:r>
            <a:endParaRPr lang="zh-CN" altLang="en-US" dirty="0"/>
          </a:p>
        </p:txBody>
      </p:sp>
    </p:spTree>
    <p:extLst>
      <p:ext uri="{BB962C8B-B14F-4D97-AF65-F5344CB8AC3E}">
        <p14:creationId xmlns:p14="http://schemas.microsoft.com/office/powerpoint/2010/main" val="21830974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638024" y="1238250"/>
            <a:ext cx="7489976" cy="453926"/>
          </a:xfrm>
          <a:prstGeom prst="rect">
            <a:avLst/>
          </a:prstGeom>
          <a:noFill/>
          <a:ln w="12700">
            <a:noFill/>
            <a:miter lim="800000"/>
            <a:headEnd/>
            <a:tailEnd/>
          </a:ln>
          <a:effectLst>
            <a:outerShdw blurRad="63500" dist="107763" dir="2700000" algn="ctr" rotWithShape="0">
              <a:schemeClr val="folHlink">
                <a:alpha val="74998"/>
              </a:schemeClr>
            </a:outerShdw>
          </a:effectLst>
        </p:spPr>
        <p:txBody>
          <a:bodyPr lIns="86447" tIns="43223" rIns="86447" bIns="43223">
            <a:spAutoFit/>
          </a:bodyPr>
          <a:lstStyle/>
          <a:p>
            <a:pPr defTabSz="456996" eaLnBrk="0" hangingPunct="0">
              <a:lnSpc>
                <a:spcPct val="90000"/>
              </a:lnSpc>
              <a:defRPr/>
            </a:pPr>
            <a:endParaRPr lang="en-US" sz="2600" dirty="0">
              <a:latin typeface="Helvetica" pitchFamily="-107" charset="0"/>
              <a:ea typeface="ヒラギノ角ゴ Pro W3" pitchFamily="-107" charset="-128"/>
              <a:cs typeface="Arial" charset="0"/>
            </a:endParaRPr>
          </a:p>
        </p:txBody>
      </p:sp>
      <p:sp>
        <p:nvSpPr>
          <p:cNvPr id="9" name="Subtitle 2"/>
          <p:cNvSpPr>
            <a:spLocks noGrp="1"/>
          </p:cNvSpPr>
          <p:nvPr>
            <p:ph type="subTitle" idx="1"/>
          </p:nvPr>
        </p:nvSpPr>
        <p:spPr>
          <a:xfrm>
            <a:off x="1524000" y="4071938"/>
            <a:ext cx="6096000" cy="377464"/>
          </a:xfrm>
        </p:spPr>
        <p:txBody>
          <a:bodyPr/>
          <a:lstStyle>
            <a:lvl1pPr marL="0" indent="0" algn="ctr">
              <a:buNone/>
              <a:defRPr/>
            </a:lvl1pPr>
            <a:lvl2pPr marL="432235" indent="0" algn="ctr">
              <a:buNone/>
              <a:defRPr/>
            </a:lvl2pPr>
            <a:lvl3pPr marL="864469" indent="0" algn="ctr">
              <a:buNone/>
              <a:defRPr/>
            </a:lvl3pPr>
            <a:lvl4pPr marL="1296702" indent="0" algn="ctr">
              <a:buNone/>
              <a:defRPr/>
            </a:lvl4pPr>
            <a:lvl5pPr marL="1728938" indent="0" algn="ctr">
              <a:buNone/>
              <a:defRPr/>
            </a:lvl5pPr>
            <a:lvl6pPr marL="2161172" indent="0" algn="ctr">
              <a:buNone/>
              <a:defRPr/>
            </a:lvl6pPr>
            <a:lvl7pPr marL="2593406" indent="0" algn="ctr">
              <a:buNone/>
              <a:defRPr/>
            </a:lvl7pPr>
            <a:lvl8pPr marL="3025640" indent="0" algn="ctr">
              <a:buNone/>
              <a:defRPr/>
            </a:lvl8pPr>
            <a:lvl9pPr marL="3457874" indent="0" algn="ctr">
              <a:buNone/>
              <a:defRPr/>
            </a:lvl9pPr>
          </a:lstStyle>
          <a:p>
            <a:r>
              <a:rPr lang="en-US"/>
              <a:t>Click to edit Master subtitle style</a:t>
            </a:r>
            <a:endParaRPr lang="en-US" dirty="0"/>
          </a:p>
        </p:txBody>
      </p:sp>
      <p:sp>
        <p:nvSpPr>
          <p:cNvPr id="7" name="Rectangle 2"/>
          <p:cNvSpPr>
            <a:spLocks noGrp="1" noChangeArrowheads="1"/>
          </p:cNvSpPr>
          <p:nvPr>
            <p:ph type="title"/>
          </p:nvPr>
        </p:nvSpPr>
        <p:spPr bwMode="auto">
          <a:xfrm>
            <a:off x="71438" y="3143254"/>
            <a:ext cx="9001124" cy="486668"/>
          </a:xfrm>
          <a:prstGeom prst="rect">
            <a:avLst/>
          </a:prstGeom>
          <a:noFill/>
          <a:ln w="12700">
            <a:noFill/>
            <a:miter lim="800000"/>
            <a:headEnd/>
            <a:tailEnd/>
          </a:ln>
        </p:spPr>
        <p:txBody>
          <a:bodyPr lIns="56061" tIns="22425" rIns="56061" bIns="22425"/>
          <a:lstStyle/>
          <a:p>
            <a:pPr lvl="0"/>
            <a:r>
              <a:rPr lang="en-US"/>
              <a:t>Click to edit Master title style</a:t>
            </a:r>
            <a:endParaRPr lang="en-US" dirty="0"/>
          </a:p>
        </p:txBody>
      </p:sp>
      <p:sp>
        <p:nvSpPr>
          <p:cNvPr id="6" name="TextBox 5"/>
          <p:cNvSpPr txBox="1"/>
          <p:nvPr userDrawn="1"/>
        </p:nvSpPr>
        <p:spPr>
          <a:xfrm>
            <a:off x="0" y="6387148"/>
            <a:ext cx="9144000" cy="348941"/>
          </a:xfrm>
          <a:prstGeom prst="rect">
            <a:avLst/>
          </a:prstGeom>
          <a:noFill/>
        </p:spPr>
        <p:txBody>
          <a:bodyPr wrap="square" lIns="86486" tIns="43243" rIns="86486" bIns="43243" rtlCol="0">
            <a:spAutoFit/>
          </a:bodyPr>
          <a:lstStyle/>
          <a:p>
            <a:pPr algn="ctr"/>
            <a:r>
              <a:rPr lang="en-US" sz="850" kern="1200" dirty="0">
                <a:solidFill>
                  <a:schemeClr val="tx1"/>
                </a:solidFill>
                <a:latin typeface="+mn-lt"/>
                <a:ea typeface="ヒラギノ角ゴ Pro W3"/>
                <a:cs typeface="ヒラギノ角ゴ Pro W3"/>
              </a:rPr>
              <a:t>This project is supported by the Department of Energy Office of</a:t>
            </a:r>
            <a:r>
              <a:rPr lang="en-US" sz="850" kern="1200" baseline="0" dirty="0">
                <a:solidFill>
                  <a:schemeClr val="tx1"/>
                </a:solidFill>
                <a:latin typeface="+mn-lt"/>
                <a:ea typeface="ヒラギノ角ゴ Pro W3"/>
                <a:cs typeface="ヒラギノ角ゴ Pro W3"/>
              </a:rPr>
              <a:t> Science.  This research is made possible by NSCL, funded by the National Science Foundation, and Michigan State University.</a:t>
            </a:r>
            <a:endParaRPr lang="en-US" sz="850" kern="1200" dirty="0">
              <a:solidFill>
                <a:schemeClr val="tx1"/>
              </a:solidFill>
              <a:latin typeface="+mn-lt"/>
              <a:ea typeface="ヒラギノ角ゴ Pro W3"/>
              <a:cs typeface="ヒラギノ角ゴ Pro W3"/>
            </a:endParaRP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81882" t="8897" r="10389" b="17117"/>
          <a:stretch/>
        </p:blipFill>
        <p:spPr>
          <a:xfrm>
            <a:off x="6347557" y="1216001"/>
            <a:ext cx="975357" cy="1097280"/>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16307" y="1270226"/>
            <a:ext cx="4575825" cy="914400"/>
          </a:xfrm>
          <a:prstGeom prst="rect">
            <a:avLst/>
          </a:prstGeom>
        </p:spPr>
      </p:pic>
      <p:pic>
        <p:nvPicPr>
          <p:cNvPr id="13" name="Picture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41271" y="5565928"/>
            <a:ext cx="636248" cy="640080"/>
          </a:xfrm>
          <a:prstGeom prst="rect">
            <a:avLst/>
          </a:prstGeom>
        </p:spPr>
      </p:pic>
      <p:pic>
        <p:nvPicPr>
          <p:cNvPr id="14" name="Picture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057400" y="5567668"/>
            <a:ext cx="3813240" cy="6400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9" y="6130209"/>
            <a:ext cx="9144000" cy="731520"/>
          </a:xfrm>
          <a:prstGeom prst="rect">
            <a:avLst/>
          </a:prstGeom>
        </p:spPr>
      </p:pic>
      <p:pic>
        <p:nvPicPr>
          <p:cNvPr id="5" name="Picture 7" descr="FRIB_ppt_top.jpg"/>
          <p:cNvPicPr>
            <a:picLocks noChangeAspect="1"/>
          </p:cNvPicPr>
          <p:nvPr/>
        </p:nvPicPr>
        <p:blipFill>
          <a:blip r:embed="rId3" cstate="print"/>
          <a:srcRect/>
          <a:stretch>
            <a:fillRect/>
          </a:stretch>
        </p:blipFill>
        <p:spPr bwMode="auto">
          <a:xfrm>
            <a:off x="0" y="0"/>
            <a:ext cx="9144000" cy="1003102"/>
          </a:xfrm>
          <a:prstGeom prst="rect">
            <a:avLst/>
          </a:prstGeom>
          <a:noFill/>
          <a:ln w="9525">
            <a:noFill/>
            <a:miter lim="800000"/>
            <a:headEnd/>
            <a:tailEnd/>
          </a:ln>
        </p:spPr>
      </p:pic>
      <p:sp>
        <p:nvSpPr>
          <p:cNvPr id="6" name="Text Box 5"/>
          <p:cNvSpPr txBox="1">
            <a:spLocks noChangeArrowheads="1"/>
          </p:cNvSpPr>
          <p:nvPr/>
        </p:nvSpPr>
        <p:spPr bwMode="auto">
          <a:xfrm>
            <a:off x="669777" y="1320108"/>
            <a:ext cx="7864929" cy="348490"/>
          </a:xfrm>
          <a:prstGeom prst="rect">
            <a:avLst/>
          </a:prstGeom>
          <a:noFill/>
          <a:ln w="12700">
            <a:noFill/>
            <a:miter lim="800000"/>
            <a:headEnd/>
            <a:tailEnd/>
          </a:ln>
          <a:effectLst>
            <a:outerShdw blurRad="63500" dist="107763" dir="2700000" algn="ctr" rotWithShape="0">
              <a:schemeClr val="folHlink">
                <a:alpha val="74998"/>
              </a:schemeClr>
            </a:outerShdw>
          </a:effectLst>
        </p:spPr>
        <p:txBody>
          <a:bodyPr lIns="91374" tIns="45687" rIns="91374" bIns="45687">
            <a:spAutoFit/>
          </a:bodyPr>
          <a:lstStyle/>
          <a:p>
            <a:pPr defTabSz="456996" eaLnBrk="0" hangingPunct="0">
              <a:lnSpc>
                <a:spcPct val="90000"/>
              </a:lnSpc>
              <a:defRPr/>
            </a:pPr>
            <a:endParaRPr lang="en-US" dirty="0">
              <a:latin typeface="Helvetica" pitchFamily="-107" charset="0"/>
              <a:ea typeface="ヒラギノ角ゴ Pro W3" pitchFamily="-107" charset="-128"/>
              <a:cs typeface="Arial" charset="0"/>
            </a:endParaRPr>
          </a:p>
        </p:txBody>
      </p:sp>
      <p:sp>
        <p:nvSpPr>
          <p:cNvPr id="7" name="Rectangle 6"/>
          <p:cNvSpPr>
            <a:spLocks noChangeArrowheads="1"/>
          </p:cNvSpPr>
          <p:nvPr/>
        </p:nvSpPr>
        <p:spPr bwMode="auto">
          <a:xfrm>
            <a:off x="4115405" y="3009305"/>
            <a:ext cx="9144000" cy="369265"/>
          </a:xfrm>
          <a:prstGeom prst="rect">
            <a:avLst/>
          </a:prstGeom>
          <a:noFill/>
          <a:ln w="12700">
            <a:noFill/>
            <a:miter lim="800000"/>
            <a:headEnd/>
            <a:tailEnd/>
          </a:ln>
          <a:effectLst>
            <a:outerShdw blurRad="63500" dist="107763" dir="2700000" algn="ctr" rotWithShape="0">
              <a:schemeClr val="folHlink">
                <a:alpha val="74998"/>
              </a:schemeClr>
            </a:outerShdw>
          </a:effectLst>
        </p:spPr>
        <p:txBody>
          <a:bodyPr lIns="91374" tIns="45687" rIns="91374" bIns="45687">
            <a:spAutoFit/>
          </a:bodyPr>
          <a:lstStyle/>
          <a:p>
            <a:pPr defTabSz="456996">
              <a:defRPr/>
            </a:pPr>
            <a:endParaRPr lang="en-US" dirty="0">
              <a:latin typeface="Arial" charset="0"/>
              <a:ea typeface="ヒラギノ角ゴ Pro W3" pitchFamily="-107" charset="-128"/>
              <a:cs typeface="Arial" charset="0"/>
            </a:endParaRPr>
          </a:p>
        </p:txBody>
      </p:sp>
      <p:sp>
        <p:nvSpPr>
          <p:cNvPr id="3" name="Content Placeholder 2"/>
          <p:cNvSpPr>
            <a:spLocks noGrp="1"/>
          </p:cNvSpPr>
          <p:nvPr>
            <p:ph idx="1"/>
          </p:nvPr>
        </p:nvSpPr>
        <p:spPr>
          <a:xfrm>
            <a:off x="76200" y="1067100"/>
            <a:ext cx="8990922" cy="5027414"/>
          </a:xfrm>
        </p:spPr>
        <p:txBody>
          <a:bodyPr/>
          <a:lstStyle>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8"/>
          <p:cNvSpPr>
            <a:spLocks noGrp="1"/>
          </p:cNvSpPr>
          <p:nvPr>
            <p:ph type="title"/>
          </p:nvPr>
        </p:nvSpPr>
        <p:spPr>
          <a:xfrm>
            <a:off x="76200" y="285755"/>
            <a:ext cx="8991600" cy="485775"/>
          </a:xfrm>
        </p:spPr>
        <p:txBody>
          <a:bodyPr/>
          <a:lstStyle/>
          <a:p>
            <a:r>
              <a:rPr lang="en-US"/>
              <a:t>Click to edit Master title style</a:t>
            </a:r>
            <a:endParaRPr lang="en-US" dirty="0"/>
          </a:p>
        </p:txBody>
      </p:sp>
      <p:sp>
        <p:nvSpPr>
          <p:cNvPr id="8" name="Footer Placeholder 6"/>
          <p:cNvSpPr>
            <a:spLocks noGrp="1"/>
          </p:cNvSpPr>
          <p:nvPr>
            <p:ph type="ftr" sz="quarter" idx="10"/>
          </p:nvPr>
        </p:nvSpPr>
        <p:spPr>
          <a:xfrm>
            <a:off x="4140681" y="6356450"/>
            <a:ext cx="4122475" cy="364628"/>
          </a:xfrm>
        </p:spPr>
        <p:txBody>
          <a:bodyPr/>
          <a:lstStyle>
            <a:lvl1pPr algn="r" eaLnBrk="0" hangingPunct="0">
              <a:lnSpc>
                <a:spcPct val="90000"/>
              </a:lnSpc>
              <a:defRPr sz="1300" smtClean="0">
                <a:solidFill>
                  <a:srgbClr val="064308"/>
                </a:solidFill>
                <a:latin typeface="Arial"/>
                <a:ea typeface="+mn-ea"/>
                <a:cs typeface="Arial"/>
              </a:defRPr>
            </a:lvl1pPr>
          </a:lstStyle>
          <a:p>
            <a:pPr>
              <a:defRPr/>
            </a:pPr>
            <a:r>
              <a:rPr lang="en-US" altLang="zh-CN" dirty="0"/>
              <a:t>Lijie Sun, ENP Preview</a:t>
            </a:r>
            <a:endParaRPr lang="en-US" altLang="zh-CN" sz="1300" dirty="0"/>
          </a:p>
        </p:txBody>
      </p:sp>
      <p:sp>
        <p:nvSpPr>
          <p:cNvPr id="10" name="Slide Number Placeholder 4"/>
          <p:cNvSpPr>
            <a:spLocks noGrp="1"/>
          </p:cNvSpPr>
          <p:nvPr>
            <p:ph type="sldNum" sz="quarter" idx="11"/>
          </p:nvPr>
        </p:nvSpPr>
        <p:spPr>
          <a:xfrm>
            <a:off x="8263157" y="6356450"/>
            <a:ext cx="880844" cy="364628"/>
          </a:xfrm>
        </p:spPr>
        <p:txBody>
          <a:bodyPr/>
          <a:lstStyle>
            <a:lvl1pPr>
              <a:defRPr sz="1300"/>
            </a:lvl1pPr>
          </a:lstStyle>
          <a:p>
            <a:pPr>
              <a:defRPr/>
            </a:pPr>
            <a:r>
              <a:rPr lang="en-US" dirty="0"/>
              <a:t>, Slide </a:t>
            </a:r>
            <a:fld id="{35AD4620-7552-4207-8973-898801ED212B}" type="slidenum">
              <a:rPr lang="en-US" smtClean="0"/>
              <a:pPr>
                <a:defRPr/>
              </a:pPr>
              <a:t>‹#›</a:t>
            </a:fld>
            <a:endParaRPr lang="en-US" sz="13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D6E71E-5D97-4380-9B75-288B895D7AAC}" type="datetimeFigureOut">
              <a:rPr lang="zh-CN" altLang="en-US" smtClean="0"/>
              <a:t>2025/2/2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D5B62EF-C086-4B7D-BB62-47B8513CC191}" type="slidenum">
              <a:rPr lang="zh-CN" altLang="en-US" smtClean="0"/>
              <a:t>‹#›</a:t>
            </a:fld>
            <a:endParaRPr lang="zh-CN" altLang="en-US"/>
          </a:p>
        </p:txBody>
      </p:sp>
    </p:spTree>
    <p:extLst>
      <p:ext uri="{BB962C8B-B14F-4D97-AF65-F5344CB8AC3E}">
        <p14:creationId xmlns:p14="http://schemas.microsoft.com/office/powerpoint/2010/main" val="33865961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29125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D6E71E-5D97-4380-9B75-288B895D7AAC}" type="datetimeFigureOut">
              <a:rPr lang="zh-CN" altLang="en-US" smtClean="0"/>
              <a:t>2025/2/2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D5B62EF-C086-4B7D-BB62-47B8513CC191}" type="slidenum">
              <a:rPr lang="zh-CN" altLang="en-US" smtClean="0"/>
              <a:t>‹#›</a:t>
            </a:fld>
            <a:endParaRPr lang="zh-CN" altLang="en-US"/>
          </a:p>
        </p:txBody>
      </p:sp>
    </p:spTree>
    <p:extLst>
      <p:ext uri="{BB962C8B-B14F-4D97-AF65-F5344CB8AC3E}">
        <p14:creationId xmlns:p14="http://schemas.microsoft.com/office/powerpoint/2010/main" val="18397121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5596" y="75904"/>
            <a:ext cx="8992810" cy="486668"/>
          </a:xfrm>
          <a:prstGeom prst="rect">
            <a:avLst/>
          </a:prstGeom>
          <a:noFill/>
          <a:ln w="12700">
            <a:noFill/>
            <a:miter lim="800000"/>
            <a:headEnd/>
            <a:tailEnd/>
          </a:ln>
        </p:spPr>
        <p:txBody>
          <a:bodyPr vert="horz" wrap="square" lIns="56076" tIns="22431" rIns="56076" bIns="22431" numCol="1" anchor="ctr" anchorCtr="0" compatLnSpc="1">
            <a:prstTxWarp prst="textNoShape">
              <a:avLst/>
            </a:prstTxWarp>
            <a:spAutoFit/>
          </a:bodyPr>
          <a:lstStyle/>
          <a:p>
            <a:pPr lvl="0"/>
            <a:r>
              <a:rPr lang="en-US"/>
              <a:t>Click to edit Master title style</a:t>
            </a:r>
          </a:p>
        </p:txBody>
      </p:sp>
      <p:sp>
        <p:nvSpPr>
          <p:cNvPr id="1027" name="Rectangle 6"/>
          <p:cNvSpPr>
            <a:spLocks noGrp="1" noChangeArrowheads="1"/>
          </p:cNvSpPr>
          <p:nvPr>
            <p:ph type="body" idx="1"/>
          </p:nvPr>
        </p:nvSpPr>
        <p:spPr bwMode="auto">
          <a:xfrm>
            <a:off x="75596" y="1067100"/>
            <a:ext cx="8992810" cy="502741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6"/>
          <p:cNvSpPr>
            <a:spLocks noGrp="1"/>
          </p:cNvSpPr>
          <p:nvPr>
            <p:ph type="ftr" sz="quarter" idx="3"/>
          </p:nvPr>
        </p:nvSpPr>
        <p:spPr>
          <a:xfrm>
            <a:off x="4140680" y="6356450"/>
            <a:ext cx="4241321" cy="364628"/>
          </a:xfrm>
          <a:prstGeom prst="rect">
            <a:avLst/>
          </a:prstGeom>
        </p:spPr>
        <p:txBody>
          <a:bodyPr lIns="0" tIns="45712" rIns="0" bIns="45712" anchor="b"/>
          <a:lstStyle>
            <a:lvl1pPr algn="r" eaLnBrk="0" hangingPunct="0">
              <a:lnSpc>
                <a:spcPct val="90000"/>
              </a:lnSpc>
              <a:defRPr sz="1300" smtClean="0">
                <a:solidFill>
                  <a:srgbClr val="064308"/>
                </a:solidFill>
                <a:latin typeface="Arial"/>
                <a:ea typeface="+mn-ea"/>
                <a:cs typeface="Arial"/>
              </a:defRPr>
            </a:lvl1pPr>
          </a:lstStyle>
          <a:p>
            <a:pPr>
              <a:defRPr/>
            </a:pPr>
            <a:r>
              <a:rPr lang="en-US" altLang="zh-CN" dirty="0"/>
              <a:t>Lijie</a:t>
            </a:r>
            <a:r>
              <a:rPr lang="en-US" dirty="0"/>
              <a:t> Sun, ENP Preview</a:t>
            </a:r>
            <a:endParaRPr lang="en-US" sz="1300" dirty="0"/>
          </a:p>
        </p:txBody>
      </p:sp>
      <p:sp>
        <p:nvSpPr>
          <p:cNvPr id="9" name="Slide Number Placeholder 4"/>
          <p:cNvSpPr>
            <a:spLocks noGrp="1"/>
          </p:cNvSpPr>
          <p:nvPr>
            <p:ph type="sldNum" sz="quarter" idx="4"/>
          </p:nvPr>
        </p:nvSpPr>
        <p:spPr>
          <a:xfrm>
            <a:off x="8382000" y="6356450"/>
            <a:ext cx="762000" cy="364628"/>
          </a:xfrm>
          <a:prstGeom prst="rect">
            <a:avLst/>
          </a:prstGeom>
        </p:spPr>
        <p:txBody>
          <a:bodyPr vert="horz" wrap="square" lIns="0" tIns="45712" rIns="0" bIns="45712" numCol="1" anchor="b" anchorCtr="0" compatLnSpc="1">
            <a:prstTxWarp prst="textNoShape">
              <a:avLst/>
            </a:prstTxWarp>
          </a:bodyPr>
          <a:lstStyle>
            <a:lvl1pPr eaLnBrk="0" hangingPunct="0">
              <a:lnSpc>
                <a:spcPct val="90000"/>
              </a:lnSpc>
              <a:defRPr sz="1300">
                <a:solidFill>
                  <a:srgbClr val="064308"/>
                </a:solidFill>
                <a:ea typeface="ヒラギノ角ゴ Pro W3" charset="-128"/>
                <a:cs typeface="+mn-cs"/>
              </a:defRPr>
            </a:lvl1pPr>
          </a:lstStyle>
          <a:p>
            <a:pPr>
              <a:defRPr/>
            </a:pPr>
            <a:r>
              <a:rPr lang="en-US" dirty="0"/>
              <a:t>, Slide </a:t>
            </a:r>
            <a:fld id="{D30A2C6D-39BC-4576-856C-8743CF76CCF1}" type="slidenum">
              <a:rPr lang="en-US" smtClean="0"/>
              <a:pPr>
                <a:defRPr/>
              </a:pPr>
              <a:t>‹#›</a:t>
            </a:fld>
            <a:endParaRPr lang="en-US" sz="1300" dirty="0"/>
          </a:p>
        </p:txBody>
      </p:sp>
    </p:spTree>
  </p:cSld>
  <p:clrMap bg1="lt1" tx1="dk1" bg2="lt2" tx2="dk2" accent1="accent1" accent2="accent2" accent3="accent3" accent4="accent4" accent5="accent5" accent6="accent6" hlink="hlink" folHlink="folHlink"/>
  <p:sldLayoutIdLst>
    <p:sldLayoutId id="2147483990" r:id="rId1"/>
    <p:sldLayoutId id="2147483991" r:id="rId2"/>
    <p:sldLayoutId id="2147483992" r:id="rId3"/>
    <p:sldLayoutId id="2147483996" r:id="rId4"/>
  </p:sldLayoutIdLst>
  <p:hf hdr="0" dt="0"/>
  <p:txStyles>
    <p:titleStyle>
      <a:lvl1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1pPr>
      <a:lvl2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2pPr>
      <a:lvl3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3pPr>
      <a:lvl4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4pPr>
      <a:lvl5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5pPr>
      <a:lvl6pPr marL="457036" algn="ctr" defTabSz="807750" rtl="0" eaLnBrk="1" fontAlgn="base" hangingPunct="1">
        <a:lnSpc>
          <a:spcPct val="88000"/>
        </a:lnSpc>
        <a:spcBef>
          <a:spcPct val="0"/>
        </a:spcBef>
        <a:spcAft>
          <a:spcPct val="0"/>
        </a:spcAft>
        <a:defRPr sz="3200" b="1">
          <a:solidFill>
            <a:srgbClr val="064308"/>
          </a:solidFill>
          <a:latin typeface="Arial" charset="0"/>
          <a:ea typeface="Arial" charset="0"/>
          <a:cs typeface="Arial" charset="0"/>
        </a:defRPr>
      </a:lvl6pPr>
      <a:lvl7pPr marL="914074" algn="ctr" defTabSz="807750" rtl="0" eaLnBrk="1" fontAlgn="base" hangingPunct="1">
        <a:lnSpc>
          <a:spcPct val="88000"/>
        </a:lnSpc>
        <a:spcBef>
          <a:spcPct val="0"/>
        </a:spcBef>
        <a:spcAft>
          <a:spcPct val="0"/>
        </a:spcAft>
        <a:defRPr sz="3200" b="1">
          <a:solidFill>
            <a:srgbClr val="064308"/>
          </a:solidFill>
          <a:latin typeface="Arial" charset="0"/>
          <a:ea typeface="Arial" charset="0"/>
          <a:cs typeface="Arial" charset="0"/>
        </a:defRPr>
      </a:lvl7pPr>
      <a:lvl8pPr marL="1371109" algn="ctr" defTabSz="807750" rtl="0" eaLnBrk="1" fontAlgn="base" hangingPunct="1">
        <a:lnSpc>
          <a:spcPct val="88000"/>
        </a:lnSpc>
        <a:spcBef>
          <a:spcPct val="0"/>
        </a:spcBef>
        <a:spcAft>
          <a:spcPct val="0"/>
        </a:spcAft>
        <a:defRPr sz="3200" b="1">
          <a:solidFill>
            <a:srgbClr val="064308"/>
          </a:solidFill>
          <a:latin typeface="Arial" charset="0"/>
          <a:ea typeface="Arial" charset="0"/>
          <a:cs typeface="Arial" charset="0"/>
        </a:defRPr>
      </a:lvl8pPr>
      <a:lvl9pPr marL="1828148" algn="ctr" defTabSz="807750" rtl="0" eaLnBrk="1" fontAlgn="base" hangingPunct="1">
        <a:lnSpc>
          <a:spcPct val="88000"/>
        </a:lnSpc>
        <a:spcBef>
          <a:spcPct val="0"/>
        </a:spcBef>
        <a:spcAft>
          <a:spcPct val="0"/>
        </a:spcAft>
        <a:defRPr sz="3200" b="1">
          <a:solidFill>
            <a:srgbClr val="064308"/>
          </a:solidFill>
          <a:latin typeface="Arial" charset="0"/>
          <a:ea typeface="Arial" charset="0"/>
          <a:cs typeface="Arial" charset="0"/>
        </a:defRPr>
      </a:lvl9pPr>
    </p:titleStyle>
    <p:bodyStyle>
      <a:lvl1pPr marL="180178" indent="-180178" algn="l" defTabSz="803293" rtl="0" eaLnBrk="1" fontAlgn="base" hangingPunct="1">
        <a:lnSpc>
          <a:spcPct val="90000"/>
        </a:lnSpc>
        <a:spcBef>
          <a:spcPts val="1206"/>
        </a:spcBef>
        <a:spcAft>
          <a:spcPct val="0"/>
        </a:spcAft>
        <a:buSzPct val="100000"/>
        <a:buFont typeface="Wingdings" pitchFamily="2" charset="2"/>
        <a:buChar char="§"/>
        <a:defRPr sz="2200">
          <a:solidFill>
            <a:srgbClr val="064308"/>
          </a:solidFill>
          <a:latin typeface="Arial" charset="0"/>
          <a:ea typeface="ＭＳ Ｐゴシック" pitchFamily="-65" charset="-128"/>
          <a:cs typeface="ＭＳ Ｐゴシック" pitchFamily="-65" charset="-128"/>
        </a:defRPr>
      </a:lvl1pPr>
      <a:lvl2pPr marL="363359" indent="-151650" algn="l" defTabSz="803293" rtl="0" eaLnBrk="1" fontAlgn="base" hangingPunct="1">
        <a:lnSpc>
          <a:spcPct val="90000"/>
        </a:lnSpc>
        <a:spcBef>
          <a:spcPts val="20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591584" indent="-160658" algn="l" defTabSz="803293" rtl="0" eaLnBrk="1" fontAlgn="base" hangingPunct="1">
        <a:lnSpc>
          <a:spcPct val="90000"/>
        </a:lnSpc>
        <a:spcBef>
          <a:spcPts val="201"/>
        </a:spcBef>
        <a:spcAft>
          <a:spcPct val="0"/>
        </a:spcAft>
        <a:buSzPct val="100000"/>
        <a:buFont typeface="Lucida Grande" charset="0"/>
        <a:buChar char="»"/>
        <a:defRPr>
          <a:solidFill>
            <a:schemeClr val="tx1"/>
          </a:solidFill>
          <a:latin typeface="Arial" charset="0"/>
          <a:ea typeface="ヒラギノ角ゴ Pro W3" pitchFamily="-111" charset="-128"/>
          <a:cs typeface="ヒラギノ角ゴ Pro W3" pitchFamily="-111" charset="-128"/>
        </a:defRPr>
      </a:lvl3pPr>
      <a:lvl4pPr marL="728219" indent="-133632" algn="l" defTabSz="803293" rtl="0" eaLnBrk="1" fontAlgn="base" hangingPunct="1">
        <a:lnSpc>
          <a:spcPct val="90000"/>
        </a:lnSpc>
        <a:spcBef>
          <a:spcPts val="201"/>
        </a:spcBef>
        <a:spcAft>
          <a:spcPct val="0"/>
        </a:spcAft>
        <a:buClr>
          <a:srgbClr val="999999"/>
        </a:buClr>
        <a:buSzPct val="100000"/>
        <a:buFont typeface="Arial" pitchFamily="34" charset="0"/>
        <a:buChar char="•"/>
        <a:defRPr sz="1600">
          <a:solidFill>
            <a:schemeClr val="tx1"/>
          </a:solidFill>
          <a:latin typeface="+mn-lt"/>
          <a:ea typeface="ヒラギノ角ゴ Pro W3" pitchFamily="-111" charset="-128"/>
          <a:cs typeface="ヒラギノ角ゴ Pro W3"/>
        </a:defRPr>
      </a:lvl4pPr>
      <a:lvl5pPr marL="1002991" indent="-180178" algn="l" defTabSz="803293" rtl="0" eaLnBrk="1" fontAlgn="base" hangingPunct="1">
        <a:lnSpc>
          <a:spcPct val="90000"/>
        </a:lnSpc>
        <a:spcBef>
          <a:spcPts val="201"/>
        </a:spcBef>
        <a:spcAft>
          <a:spcPct val="0"/>
        </a:spcAft>
        <a:buClr>
          <a:srgbClr val="999999"/>
        </a:buClr>
        <a:buSzPct val="100000"/>
        <a:buFont typeface="Lucida Grande" charset="0"/>
        <a:buChar char="»"/>
        <a:defRPr sz="1400">
          <a:solidFill>
            <a:schemeClr val="tx1"/>
          </a:solidFill>
          <a:latin typeface="+mn-lt"/>
          <a:ea typeface="ヒラギノ角ゴ Pro W3" pitchFamily="-111" charset="-128"/>
          <a:cs typeface="ヒラギノ角ゴ Pro W3"/>
        </a:defRPr>
      </a:lvl5pPr>
      <a:lvl6pPr marL="2223294"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6pPr>
      <a:lvl7pPr marL="2680333"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7pPr>
      <a:lvl8pPr marL="3137372"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8pPr>
      <a:lvl9pPr marL="3594407"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9pPr>
    </p:bodyStyle>
    <p:otherStyle>
      <a:defPPr>
        <a:defRPr lang="en-US"/>
      </a:defPPr>
      <a:lvl1pPr marL="0" algn="l" defTabSz="914074" rtl="0" eaLnBrk="1" latinLnBrk="0" hangingPunct="1">
        <a:defRPr sz="1800" kern="1200">
          <a:solidFill>
            <a:schemeClr val="tx1"/>
          </a:solidFill>
          <a:latin typeface="+mn-lt"/>
          <a:ea typeface="+mn-ea"/>
          <a:cs typeface="+mn-cs"/>
        </a:defRPr>
      </a:lvl1pPr>
      <a:lvl2pPr marL="457036" algn="l" defTabSz="914074" rtl="0" eaLnBrk="1" latinLnBrk="0" hangingPunct="1">
        <a:defRPr sz="1800" kern="1200">
          <a:solidFill>
            <a:schemeClr val="tx1"/>
          </a:solidFill>
          <a:latin typeface="+mn-lt"/>
          <a:ea typeface="+mn-ea"/>
          <a:cs typeface="+mn-cs"/>
        </a:defRPr>
      </a:lvl2pPr>
      <a:lvl3pPr marL="914074" algn="l" defTabSz="914074" rtl="0" eaLnBrk="1" latinLnBrk="0" hangingPunct="1">
        <a:defRPr sz="1800" kern="1200">
          <a:solidFill>
            <a:schemeClr val="tx1"/>
          </a:solidFill>
          <a:latin typeface="+mn-lt"/>
          <a:ea typeface="+mn-ea"/>
          <a:cs typeface="+mn-cs"/>
        </a:defRPr>
      </a:lvl3pPr>
      <a:lvl4pPr marL="1371109" algn="l" defTabSz="914074" rtl="0" eaLnBrk="1" latinLnBrk="0" hangingPunct="1">
        <a:defRPr sz="1800" kern="1200">
          <a:solidFill>
            <a:schemeClr val="tx1"/>
          </a:solidFill>
          <a:latin typeface="+mn-lt"/>
          <a:ea typeface="+mn-ea"/>
          <a:cs typeface="+mn-cs"/>
        </a:defRPr>
      </a:lvl4pPr>
      <a:lvl5pPr marL="1828148" algn="l" defTabSz="914074" rtl="0" eaLnBrk="1" latinLnBrk="0" hangingPunct="1">
        <a:defRPr sz="1800" kern="1200">
          <a:solidFill>
            <a:schemeClr val="tx1"/>
          </a:solidFill>
          <a:latin typeface="+mn-lt"/>
          <a:ea typeface="+mn-ea"/>
          <a:cs typeface="+mn-cs"/>
        </a:defRPr>
      </a:lvl5pPr>
      <a:lvl6pPr marL="2285186" algn="l" defTabSz="914074" rtl="0" eaLnBrk="1" latinLnBrk="0" hangingPunct="1">
        <a:defRPr sz="1800" kern="1200">
          <a:solidFill>
            <a:schemeClr val="tx1"/>
          </a:solidFill>
          <a:latin typeface="+mn-lt"/>
          <a:ea typeface="+mn-ea"/>
          <a:cs typeface="+mn-cs"/>
        </a:defRPr>
      </a:lvl6pPr>
      <a:lvl7pPr marL="2742224" algn="l" defTabSz="914074" rtl="0" eaLnBrk="1" latinLnBrk="0" hangingPunct="1">
        <a:defRPr sz="1800" kern="1200">
          <a:solidFill>
            <a:schemeClr val="tx1"/>
          </a:solidFill>
          <a:latin typeface="+mn-lt"/>
          <a:ea typeface="+mn-ea"/>
          <a:cs typeface="+mn-cs"/>
        </a:defRPr>
      </a:lvl7pPr>
      <a:lvl8pPr marL="3199260" algn="l" defTabSz="914074" rtl="0" eaLnBrk="1" latinLnBrk="0" hangingPunct="1">
        <a:defRPr sz="1800" kern="1200">
          <a:solidFill>
            <a:schemeClr val="tx1"/>
          </a:solidFill>
          <a:latin typeface="+mn-lt"/>
          <a:ea typeface="+mn-ea"/>
          <a:cs typeface="+mn-cs"/>
        </a:defRPr>
      </a:lvl8pPr>
      <a:lvl9pPr marL="3656296" algn="l" defTabSz="91407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ltLang="zh-CN"/>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D6E71E-5D97-4380-9B75-288B895D7AAC}" type="datetimeFigureOut">
              <a:rPr lang="zh-CN" altLang="en-US" smtClean="0"/>
              <a:t>2025/2/2</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5B62EF-C086-4B7D-BB62-47B8513CC191}" type="slidenum">
              <a:rPr lang="zh-CN" altLang="en-US" smtClean="0"/>
              <a:t>‹#›</a:t>
            </a:fld>
            <a:endParaRPr lang="zh-CN" altLang="en-US"/>
          </a:p>
        </p:txBody>
      </p:sp>
    </p:spTree>
    <p:extLst>
      <p:ext uri="{BB962C8B-B14F-4D97-AF65-F5344CB8AC3E}">
        <p14:creationId xmlns:p14="http://schemas.microsoft.com/office/powerpoint/2010/main" val="3318169743"/>
      </p:ext>
    </p:extLst>
  </p:cSld>
  <p:clrMap bg1="lt1" tx1="dk1" bg2="lt2" tx2="dk2" accent1="accent1" accent2="accent2" accent3="accent3" accent4="accent4" accent5="accent5" accent6="accent6" hlink="hlink" folHlink="folHlink"/>
  <p:sldLayoutIdLst>
    <p:sldLayoutId id="214748399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image" Target="../media/image670.png"/></Relationships>
</file>

<file path=ppt/slides/_rels/slide10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image" Target="../media/image771.png"/><Relationship Id="rId5" Type="http://schemas.openxmlformats.org/officeDocument/2006/relationships/image" Target="../media/image760.png"/><Relationship Id="rId4" Type="http://schemas.openxmlformats.org/officeDocument/2006/relationships/image" Target="../media/image670.png"/></Relationships>
</file>

<file path=ppt/slides/_rels/slide108.xml.rels><?xml version="1.0" encoding="UTF-8" standalone="yes"?>
<Relationships xmlns="http://schemas.openxmlformats.org/package/2006/relationships"><Relationship Id="rId8" Type="http://schemas.openxmlformats.org/officeDocument/2006/relationships/image" Target="../media/image670.png"/><Relationship Id="rId3" Type="http://schemas.openxmlformats.org/officeDocument/2006/relationships/image" Target="../media/image91.png"/><Relationship Id="rId7" Type="http://schemas.openxmlformats.org/officeDocument/2006/relationships/image" Target="../media/image94.pn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771.png"/><Relationship Id="rId5" Type="http://schemas.openxmlformats.org/officeDocument/2006/relationships/image" Target="../media/image760.png"/><Relationship Id="rId4" Type="http://schemas.openxmlformats.org/officeDocument/2006/relationships/image" Target="../media/image93.png"/></Relationships>
</file>

<file path=ppt/slides/_rels/slide10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8" Type="http://schemas.openxmlformats.org/officeDocument/2006/relationships/image" Target="../media/image97.png"/><Relationship Id="rId7" Type="http://schemas.openxmlformats.org/officeDocument/2006/relationships/image" Target="../media/image96.png"/><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image" Target="../media/image860.png"/><Relationship Id="rId4" Type="http://schemas.openxmlformats.org/officeDocument/2006/relationships/image" Target="../media/image840.png"/></Relationships>
</file>

<file path=ppt/slides/_rels/slide111.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70.png"/><Relationship Id="rId7" Type="http://schemas.openxmlformats.org/officeDocument/2006/relationships/image" Target="../media/image99.png"/><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image" Target="../media/image860.png"/><Relationship Id="rId11" Type="http://schemas.openxmlformats.org/officeDocument/2006/relationships/image" Target="../media/image103.png"/><Relationship Id="rId5" Type="http://schemas.openxmlformats.org/officeDocument/2006/relationships/image" Target="../media/image98.png"/><Relationship Id="rId10" Type="http://schemas.openxmlformats.org/officeDocument/2006/relationships/image" Target="../media/image102.png"/><Relationship Id="rId4" Type="http://schemas.openxmlformats.org/officeDocument/2006/relationships/image" Target="../media/image840.png"/><Relationship Id="rId9" Type="http://schemas.openxmlformats.org/officeDocument/2006/relationships/image" Target="../media/image101.png"/></Relationships>
</file>

<file path=ppt/slides/_rels/slide112.xml.rels><?xml version="1.0" encoding="UTF-8" standalone="yes"?>
<Relationships xmlns="http://schemas.openxmlformats.org/package/2006/relationships"><Relationship Id="rId8" Type="http://schemas.openxmlformats.org/officeDocument/2006/relationships/image" Target="../media/image97.png"/><Relationship Id="rId7" Type="http://schemas.openxmlformats.org/officeDocument/2006/relationships/image" Target="../media/image96.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860.png"/><Relationship Id="rId5" Type="http://schemas.openxmlformats.org/officeDocument/2006/relationships/image" Target="../media/image850.png"/><Relationship Id="rId4" Type="http://schemas.openxmlformats.org/officeDocument/2006/relationships/image" Target="../media/image840.png"/><Relationship Id="rId9" Type="http://schemas.openxmlformats.org/officeDocument/2006/relationships/image" Target="../media/image104.png"/></Relationships>
</file>

<file path=ppt/slides/_rels/slide113.xml.rels><?xml version="1.0" encoding="UTF-8" standalone="yes"?>
<Relationships xmlns="http://schemas.openxmlformats.org/package/2006/relationships"><Relationship Id="rId3" Type="http://schemas.openxmlformats.org/officeDocument/2006/relationships/image" Target="../media/image1040.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image" Target="../media/image109.png"/><Relationship Id="rId7" Type="http://schemas.openxmlformats.org/officeDocument/2006/relationships/image" Target="../media/image113.png"/><Relationship Id="rId2" Type="http://schemas.openxmlformats.org/officeDocument/2006/relationships/notesSlide" Target="../notesSlides/notesSlide93.xml"/><Relationship Id="rId1" Type="http://schemas.openxmlformats.org/officeDocument/2006/relationships/slideLayout" Target="../slideLayouts/slideLayout3.xml"/><Relationship Id="rId6" Type="http://schemas.openxmlformats.org/officeDocument/2006/relationships/image" Target="../media/image112.png"/><Relationship Id="rId11" Type="http://schemas.openxmlformats.org/officeDocument/2006/relationships/image" Target="../media/image117.png"/><Relationship Id="rId5" Type="http://schemas.openxmlformats.org/officeDocument/2006/relationships/image" Target="../media/image111.png"/><Relationship Id="rId10" Type="http://schemas.openxmlformats.org/officeDocument/2006/relationships/image" Target="../media/image116.png"/><Relationship Id="rId4" Type="http://schemas.openxmlformats.org/officeDocument/2006/relationships/image" Target="../media/image110.png"/><Relationship Id="rId9" Type="http://schemas.openxmlformats.org/officeDocument/2006/relationships/image" Target="../media/image115.png"/></Relationships>
</file>

<file path=ppt/slides/_rels/slide119.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2.png"/><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3.xml"/><Relationship Id="rId4" Type="http://schemas.openxmlformats.org/officeDocument/2006/relationships/image" Target="../media/image122.svg"/></Relationships>
</file>

<file path=ppt/slides/_rels/slide122.xml.rels><?xml version="1.0" encoding="UTF-8" standalone="yes"?>
<Relationships xmlns="http://schemas.openxmlformats.org/package/2006/relationships"><Relationship Id="rId3" Type="http://schemas.openxmlformats.org/officeDocument/2006/relationships/image" Target="../media/image124.svg"/><Relationship Id="rId2" Type="http://schemas.openxmlformats.org/officeDocument/2006/relationships/image" Target="../media/image123.png"/><Relationship Id="rId1" Type="http://schemas.openxmlformats.org/officeDocument/2006/relationships/slideLayout" Target="../slideLayouts/slideLayout3.xml"/><Relationship Id="rId5" Type="http://schemas.openxmlformats.org/officeDocument/2006/relationships/image" Target="../media/image126.svg"/><Relationship Id="rId4" Type="http://schemas.openxmlformats.org/officeDocument/2006/relationships/image" Target="../media/image125.png"/></Relationships>
</file>

<file path=ppt/slides/_rels/slide123.xml.rels><?xml version="1.0" encoding="UTF-8" standalone="yes"?>
<Relationships xmlns="http://schemas.openxmlformats.org/package/2006/relationships"><Relationship Id="rId3" Type="http://schemas.openxmlformats.org/officeDocument/2006/relationships/image" Target="../media/image128.svg"/><Relationship Id="rId2" Type="http://schemas.openxmlformats.org/officeDocument/2006/relationships/image" Target="../media/image127.png"/><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3" Type="http://schemas.openxmlformats.org/officeDocument/2006/relationships/image" Target="../media/image130.svg"/><Relationship Id="rId2" Type="http://schemas.openxmlformats.org/officeDocument/2006/relationships/image" Target="../media/image129.png"/><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image" Target="../media/image132.svg"/><Relationship Id="rId7" Type="http://schemas.openxmlformats.org/officeDocument/2006/relationships/image" Target="../media/image136.svg"/><Relationship Id="rId2" Type="http://schemas.openxmlformats.org/officeDocument/2006/relationships/image" Target="../media/image131.png"/><Relationship Id="rId1" Type="http://schemas.openxmlformats.org/officeDocument/2006/relationships/slideLayout" Target="../slideLayouts/slideLayout3.xml"/><Relationship Id="rId6" Type="http://schemas.openxmlformats.org/officeDocument/2006/relationships/image" Target="../media/image135.png"/><Relationship Id="rId5" Type="http://schemas.openxmlformats.org/officeDocument/2006/relationships/image" Target="../media/image134.svg"/><Relationship Id="rId10" Type="http://schemas.openxmlformats.org/officeDocument/2006/relationships/image" Target="../media/image1330.png"/><Relationship Id="rId4" Type="http://schemas.openxmlformats.org/officeDocument/2006/relationships/image" Target="../media/image133.png"/><Relationship Id="rId9" Type="http://schemas.openxmlformats.org/officeDocument/2006/relationships/image" Target="../media/image138.svg"/></Relationships>
</file>

<file path=ppt/slides/_rels/slide126.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134.svg"/><Relationship Id="rId7" Type="http://schemas.openxmlformats.org/officeDocument/2006/relationships/image" Target="../media/image136.svg"/><Relationship Id="rId2" Type="http://schemas.openxmlformats.org/officeDocument/2006/relationships/image" Target="../media/image133.png"/><Relationship Id="rId1" Type="http://schemas.openxmlformats.org/officeDocument/2006/relationships/slideLayout" Target="../slideLayouts/slideLayout3.xml"/><Relationship Id="rId6" Type="http://schemas.openxmlformats.org/officeDocument/2006/relationships/image" Target="../media/image135.png"/><Relationship Id="rId11" Type="http://schemas.openxmlformats.org/officeDocument/2006/relationships/image" Target="../media/image144.png"/><Relationship Id="rId5" Type="http://schemas.openxmlformats.org/officeDocument/2006/relationships/image" Target="../media/image140.svg"/><Relationship Id="rId10" Type="http://schemas.openxmlformats.org/officeDocument/2006/relationships/image" Target="../media/image143.svg"/><Relationship Id="rId4" Type="http://schemas.openxmlformats.org/officeDocument/2006/relationships/image" Target="../media/image139.png"/><Relationship Id="rId9" Type="http://schemas.openxmlformats.org/officeDocument/2006/relationships/image" Target="../media/image142.png"/></Relationships>
</file>

<file path=ppt/slides/_rels/slide127.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hyperlink" Target="https://arxiv.org/abs/2009.00825"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910.png"/><Relationship Id="rId7" Type="http://schemas.openxmlformats.org/officeDocument/2006/relationships/image" Target="../media/image132.png"/><Relationship Id="rId2" Type="http://schemas.openxmlformats.org/officeDocument/2006/relationships/notesSlide" Target="../notesSlides/notesSlide100.xml"/><Relationship Id="rId1" Type="http://schemas.openxmlformats.org/officeDocument/2006/relationships/slideLayout" Target="../slideLayouts/slideLayout2.xml"/><Relationship Id="rId6" Type="http://schemas.openxmlformats.org/officeDocument/2006/relationships/image" Target="../media/image122.png"/><Relationship Id="rId5" Type="http://schemas.openxmlformats.org/officeDocument/2006/relationships/image" Target="../media/image1110.png"/><Relationship Id="rId4" Type="http://schemas.openxmlformats.org/officeDocument/2006/relationships/image" Target="../media/image10.png"/></Relationships>
</file>

<file path=ppt/slides/_rels/slide142.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143.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1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5.jpeg"/></Relationships>
</file>

<file path=ppt/slides/_rels/slide1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05.xml"/><Relationship Id="rId1" Type="http://schemas.openxmlformats.org/officeDocument/2006/relationships/slideLayout" Target="../slideLayouts/slideLayout2.xml"/><Relationship Id="rId5" Type="http://schemas.openxmlformats.org/officeDocument/2006/relationships/image" Target="../media/image157.jpeg"/><Relationship Id="rId4" Type="http://schemas.openxmlformats.org/officeDocument/2006/relationships/image" Target="../media/image156.jpeg"/></Relationships>
</file>

<file path=ppt/slides/_rels/slide1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7.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49.xml.rels><?xml version="1.0" encoding="UTF-8" standalone="yes"?>
<Relationships xmlns="http://schemas.openxmlformats.org/package/2006/relationships"><Relationship Id="rId3" Type="http://schemas.openxmlformats.org/officeDocument/2006/relationships/image" Target="../media/image2100.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8" Type="http://schemas.openxmlformats.org/officeDocument/2006/relationships/image" Target="../media/image3100.png"/><Relationship Id="rId3" Type="http://schemas.openxmlformats.org/officeDocument/2006/relationships/image" Target="../media/image45.png"/><Relationship Id="rId7" Type="http://schemas.openxmlformats.org/officeDocument/2006/relationships/image" Target="../media/image3000.png"/><Relationship Id="rId2" Type="http://schemas.openxmlformats.org/officeDocument/2006/relationships/notesSlide" Target="../notesSlides/notesSlide111.xml"/><Relationship Id="rId1" Type="http://schemas.openxmlformats.org/officeDocument/2006/relationships/slideLayout" Target="../slideLayouts/slideLayout2.xml"/><Relationship Id="rId6" Type="http://schemas.openxmlformats.org/officeDocument/2006/relationships/image" Target="../media/image48.png"/><Relationship Id="rId11" Type="http://schemas.openxmlformats.org/officeDocument/2006/relationships/image" Target="../media/image3400.png"/><Relationship Id="rId5" Type="http://schemas.openxmlformats.org/officeDocument/2006/relationships/image" Target="../media/image47.png"/><Relationship Id="rId10" Type="http://schemas.openxmlformats.org/officeDocument/2006/relationships/image" Target="../media/image3300.png"/><Relationship Id="rId4" Type="http://schemas.openxmlformats.org/officeDocument/2006/relationships/image" Target="../media/image46.png"/><Relationship Id="rId9" Type="http://schemas.openxmlformats.org/officeDocument/2006/relationships/image" Target="../media/image3200.png"/></Relationships>
</file>

<file path=ppt/slides/_rels/slide1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16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5.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g"/></Relationships>
</file>

<file path=ppt/slides/_rels/slide170.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59.png"/></Relationships>
</file>

<file path=ppt/slides/_rels/slide177.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7.jpg"/><Relationship Id="rId4" Type="http://schemas.openxmlformats.org/officeDocument/2006/relationships/image" Target="../media/image26.jp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image" Target="../media/image26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00.png"/><Relationship Id="rId4" Type="http://schemas.openxmlformats.org/officeDocument/2006/relationships/image" Target="../media/image190.png"/></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10.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310.png"/><Relationship Id="rId3" Type="http://schemas.openxmlformats.org/officeDocument/2006/relationships/image" Target="../media/image45.png"/><Relationship Id="rId7" Type="http://schemas.openxmlformats.org/officeDocument/2006/relationships/image" Target="../media/image300.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48.png"/><Relationship Id="rId11" Type="http://schemas.openxmlformats.org/officeDocument/2006/relationships/image" Target="../media/image340.png"/><Relationship Id="rId5" Type="http://schemas.openxmlformats.org/officeDocument/2006/relationships/image" Target="../media/image47.png"/><Relationship Id="rId10" Type="http://schemas.openxmlformats.org/officeDocument/2006/relationships/image" Target="../media/image330.png"/><Relationship Id="rId4" Type="http://schemas.openxmlformats.org/officeDocument/2006/relationships/image" Target="../media/image46.png"/><Relationship Id="rId9" Type="http://schemas.openxmlformats.org/officeDocument/2006/relationships/image" Target="../media/image320.png"/></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0.jp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5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6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6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65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650.png"/><Relationship Id="rId4" Type="http://schemas.openxmlformats.org/officeDocument/2006/relationships/image" Target="../media/image620.png"/></Relationships>
</file>

<file path=ppt/slides/_rels/slide8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650.png"/><Relationship Id="rId5" Type="http://schemas.openxmlformats.org/officeDocument/2006/relationships/image" Target="../media/image76.png"/><Relationship Id="rId4" Type="http://schemas.openxmlformats.org/officeDocument/2006/relationships/image" Target="../media/image620.png"/></Relationships>
</file>

<file path=ppt/slides/_rels/slide82.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6.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650.png"/><Relationship Id="rId5" Type="http://schemas.openxmlformats.org/officeDocument/2006/relationships/image" Target="../media/image630.png"/><Relationship Id="rId4" Type="http://schemas.openxmlformats.org/officeDocument/2006/relationships/image" Target="../media/image620.png"/></Relationships>
</file>

<file path=ppt/slides/_rels/slide8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70.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780.png"/></Relationships>
</file>

<file path=ppt/slides/_rels/slide85.xml.rels><?xml version="1.0" encoding="UTF-8" standalone="yes"?>
<Relationships xmlns="http://schemas.openxmlformats.org/package/2006/relationships"><Relationship Id="rId3" Type="http://schemas.openxmlformats.org/officeDocument/2006/relationships/image" Target="../media/image770.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780.png"/></Relationships>
</file>

<file path=ppt/slides/_rels/slide8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9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7.xml"/><Relationship Id="rId1" Type="http://schemas.openxmlformats.org/officeDocument/2006/relationships/slideLayout" Target="../slideLayouts/slideLayout2.xml"/><Relationship Id="rId5" Type="http://schemas.openxmlformats.org/officeDocument/2006/relationships/image" Target="../media/image740.png"/><Relationship Id="rId4" Type="http://schemas.openxmlformats.org/officeDocument/2006/relationships/image" Target="../media/image81.png"/></Relationships>
</file>

<file path=ppt/slides/_rels/slide9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ubtitle 6"/>
          <p:cNvSpPr>
            <a:spLocks noGrp="1"/>
          </p:cNvSpPr>
          <p:nvPr>
            <p:ph type="subTitle" idx="1"/>
          </p:nvPr>
        </p:nvSpPr>
        <p:spPr>
          <a:xfrm>
            <a:off x="76200" y="4191000"/>
            <a:ext cx="8991600" cy="1117394"/>
          </a:xfrm>
        </p:spPr>
        <p:txBody>
          <a:bodyPr/>
          <a:lstStyle/>
          <a:p>
            <a:pPr>
              <a:spcBef>
                <a:spcPts val="0"/>
              </a:spcBef>
              <a:spcAft>
                <a:spcPts val="1200"/>
              </a:spcAft>
            </a:pPr>
            <a:r>
              <a:rPr lang="en-US" sz="2400" b="1" dirty="0">
                <a:latin typeface="Arial" pitchFamily="34" charset="0"/>
                <a:ea typeface="ＭＳ Ｐゴシック"/>
                <a:cs typeface="Arial"/>
              </a:rPr>
              <a:t>Lijie Sun</a:t>
            </a:r>
          </a:p>
          <a:p>
            <a:pPr>
              <a:spcBef>
                <a:spcPts val="0"/>
              </a:spcBef>
              <a:spcAft>
                <a:spcPts val="1200"/>
              </a:spcAft>
            </a:pPr>
            <a:r>
              <a:rPr lang="en-US" sz="2000" dirty="0">
                <a:latin typeface="Arial" pitchFamily="34" charset="0"/>
                <a:ea typeface="ＭＳ Ｐゴシック"/>
                <a:cs typeface="Arial"/>
              </a:rPr>
              <a:t>Previews of the Future in Low-Energy Experimental Nuclear Physics</a:t>
            </a:r>
          </a:p>
          <a:p>
            <a:pPr>
              <a:spcBef>
                <a:spcPts val="0"/>
              </a:spcBef>
              <a:spcAft>
                <a:spcPts val="1200"/>
              </a:spcAft>
            </a:pPr>
            <a:r>
              <a:rPr lang="en-US" altLang="zh-CN" dirty="0">
                <a:latin typeface="Arial" pitchFamily="34" charset="0"/>
                <a:ea typeface="ＭＳ Ｐゴシック"/>
                <a:cs typeface="Arial"/>
              </a:rPr>
              <a:t>National Postdoctoral Seminar Series</a:t>
            </a:r>
            <a:endParaRPr lang="en-US" dirty="0">
              <a:latin typeface="Arial" pitchFamily="34" charset="0"/>
              <a:ea typeface="ＭＳ Ｐゴシック"/>
              <a:cs typeface="ＭＳ Ｐゴシック"/>
            </a:endParaRPr>
          </a:p>
        </p:txBody>
      </p:sp>
      <p:sp>
        <p:nvSpPr>
          <p:cNvPr id="9219" name="Title 5"/>
          <p:cNvSpPr>
            <a:spLocks noGrp="1"/>
          </p:cNvSpPr>
          <p:nvPr>
            <p:ph type="title"/>
          </p:nvPr>
        </p:nvSpPr>
        <p:spPr>
          <a:xfrm>
            <a:off x="762000" y="2590800"/>
            <a:ext cx="7620000" cy="1345259"/>
          </a:xfrm>
        </p:spPr>
        <p:txBody>
          <a:bodyPr/>
          <a:lstStyle/>
          <a:p>
            <a:r>
              <a:rPr lang="en-US" baseline="30000" dirty="0">
                <a:latin typeface="Arial" pitchFamily="34" charset="0"/>
                <a:ea typeface="ＭＳ Ｐゴシック"/>
                <a:cs typeface="Arial"/>
              </a:rPr>
              <a:t>25</a:t>
            </a:r>
            <a:r>
              <a:rPr lang="en-US" dirty="0">
                <a:latin typeface="Arial" pitchFamily="34" charset="0"/>
                <a:ea typeface="ＭＳ Ｐゴシック"/>
                <a:cs typeface="Arial"/>
              </a:rPr>
              <a:t>Si </a:t>
            </a:r>
            <a:r>
              <a:rPr lang="en-US" i="1" dirty="0">
                <a:latin typeface="Arial" pitchFamily="34" charset="0"/>
                <a:ea typeface="ＭＳ Ｐゴシック"/>
                <a:cs typeface="Arial"/>
              </a:rPr>
              <a:t>β</a:t>
            </a:r>
            <a:r>
              <a:rPr lang="en-US" dirty="0">
                <a:latin typeface="Arial" pitchFamily="34" charset="0"/>
                <a:ea typeface="ＭＳ Ｐゴシック"/>
                <a:cs typeface="Arial"/>
              </a:rPr>
              <a:t>-decay spectroscopy using the Gaseous Detector with Germanium Tagging (GADGET) system</a:t>
            </a:r>
            <a:endParaRPr lang="en-US" dirty="0">
              <a:latin typeface="Arial" pitchFamily="34" charset="0"/>
              <a:ea typeface="ＭＳ Ｐゴシック"/>
              <a:cs typeface="ＭＳ Ｐゴシック"/>
            </a:endParaRPr>
          </a:p>
        </p:txBody>
      </p:sp>
    </p:spTree>
    <p:extLst>
      <p:ext uri="{BB962C8B-B14F-4D97-AF65-F5344CB8AC3E}">
        <p14:creationId xmlns:p14="http://schemas.microsoft.com/office/powerpoint/2010/main" val="38041822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41EB3346-1B10-4279-B7CD-293CE163BE74}"/>
              </a:ext>
            </a:extLst>
          </p:cNvPr>
          <p:cNvPicPr>
            <a:picLocks noGrp="1" noChangeAspect="1"/>
          </p:cNvPicPr>
          <p:nvPr>
            <p:ph idx="1"/>
          </p:nvPr>
        </p:nvPicPr>
        <p:blipFill>
          <a:blip r:embed="rId3"/>
          <a:stretch>
            <a:fillRect/>
          </a:stretch>
        </p:blipFill>
        <p:spPr>
          <a:xfrm>
            <a:off x="0" y="1219947"/>
            <a:ext cx="9144000" cy="4688086"/>
          </a:xfrm>
        </p:spPr>
      </p:pic>
      <p:sp>
        <p:nvSpPr>
          <p:cNvPr id="3" name="Title 2">
            <a:extLst>
              <a:ext uri="{FF2B5EF4-FFF2-40B4-BE49-F238E27FC236}">
                <a16:creationId xmlns:a16="http://schemas.microsoft.com/office/drawing/2014/main" id="{49DFF947-DC81-4D8D-9982-9969A50DFA53}"/>
              </a:ext>
            </a:extLst>
          </p:cNvPr>
          <p:cNvSpPr>
            <a:spLocks noGrp="1"/>
          </p:cNvSpPr>
          <p:nvPr>
            <p:ph type="title"/>
          </p:nvPr>
        </p:nvSpPr>
        <p:spPr/>
        <p:txBody>
          <a:bodyPr/>
          <a:lstStyle/>
          <a:p>
            <a:r>
              <a:rPr lang="el-GR" altLang="zh-CN" i="1" dirty="0"/>
              <a:t>β</a:t>
            </a:r>
            <a:r>
              <a:rPr lang="en-US" altLang="zh-CN" dirty="0"/>
              <a:t> decay of </a:t>
            </a:r>
            <a:r>
              <a:rPr lang="en-US" altLang="zh-CN" baseline="30000" dirty="0"/>
              <a:t>25</a:t>
            </a:r>
            <a:r>
              <a:rPr lang="en-US" altLang="zh-CN" dirty="0"/>
              <a:t>Si</a:t>
            </a:r>
            <a:endParaRPr lang="zh-CN" altLang="en-US" dirty="0"/>
          </a:p>
        </p:txBody>
      </p:sp>
      <p:sp>
        <p:nvSpPr>
          <p:cNvPr id="4" name="Footer Placeholder 3">
            <a:extLst>
              <a:ext uri="{FF2B5EF4-FFF2-40B4-BE49-F238E27FC236}">
                <a16:creationId xmlns:a16="http://schemas.microsoft.com/office/drawing/2014/main" id="{C8F9FD3D-52A9-43D7-98E9-BA614936F63A}"/>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DCA2D746-2D85-4133-BB31-FBC9F94F610F}"/>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10</a:t>
            </a:fld>
            <a:endParaRPr lang="en-US" sz="1300" dirty="0"/>
          </a:p>
        </p:txBody>
      </p:sp>
      <p:sp>
        <p:nvSpPr>
          <p:cNvPr id="9" name="TextBox 8">
            <a:extLst>
              <a:ext uri="{FF2B5EF4-FFF2-40B4-BE49-F238E27FC236}">
                <a16:creationId xmlns:a16="http://schemas.microsoft.com/office/drawing/2014/main" id="{708E5964-2D6B-4618-A02C-8A0E00511A4B}"/>
              </a:ext>
            </a:extLst>
          </p:cNvPr>
          <p:cNvSpPr txBox="1"/>
          <p:nvPr/>
        </p:nvSpPr>
        <p:spPr>
          <a:xfrm>
            <a:off x="3378200" y="2123571"/>
            <a:ext cx="3802644" cy="1153970"/>
          </a:xfrm>
          <a:prstGeom prst="rect">
            <a:avLst/>
          </a:prstGeom>
          <a:solidFill>
            <a:schemeClr val="bg1"/>
          </a:solidFill>
        </p:spPr>
        <p:txBody>
          <a:bodyPr wrap="none">
            <a:spAutoFit/>
          </a:bodyPr>
          <a:lstStyle/>
          <a:p>
            <a:pPr lvl="0">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R. Barton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Can. J. Phys. 41, 2007 (1963).</a:t>
            </a:r>
          </a:p>
          <a:p>
            <a:pPr>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J. C. Hardy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Can. J. Phys. 43, 1671 (1965).</a:t>
            </a:r>
          </a:p>
          <a:p>
            <a:pPr>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R. McPherson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Can. J. Phys. 43, 1 (1965).</a:t>
            </a:r>
            <a:endParaRPr lang="zh-CN" altLang="zh-CN" sz="1600" dirty="0">
              <a:solidFill>
                <a:srgbClr val="002060"/>
              </a:solidFill>
              <a:latin typeface="Arial Narrow" panose="020B0606020202030204" pitchFamily="34" charset="0"/>
              <a:cs typeface="Times New Roman" panose="02020603050405020304" pitchFamily="18" charset="0"/>
            </a:endParaRPr>
          </a:p>
        </p:txBody>
      </p:sp>
      <p:cxnSp>
        <p:nvCxnSpPr>
          <p:cNvPr id="11" name="Straight Arrow Connector 10">
            <a:extLst>
              <a:ext uri="{FF2B5EF4-FFF2-40B4-BE49-F238E27FC236}">
                <a16:creationId xmlns:a16="http://schemas.microsoft.com/office/drawing/2014/main" id="{9249DD5C-48DD-4C05-A757-3E951F182262}"/>
              </a:ext>
            </a:extLst>
          </p:cNvPr>
          <p:cNvCxnSpPr>
            <a:cxnSpLocks/>
            <a:endCxn id="9" idx="1"/>
          </p:cNvCxnSpPr>
          <p:nvPr/>
        </p:nvCxnSpPr>
        <p:spPr>
          <a:xfrm>
            <a:off x="2997200" y="2266687"/>
            <a:ext cx="381000" cy="433869"/>
          </a:xfrm>
          <a:prstGeom prst="straightConnector1">
            <a:avLst/>
          </a:prstGeom>
          <a:ln w="190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8416894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3F4EE5-E4C2-4CFB-8BF8-B2437240F1D5}"/>
              </a:ext>
            </a:extLst>
          </p:cNvPr>
          <p:cNvSpPr>
            <a:spLocks noGrp="1"/>
          </p:cNvSpPr>
          <p:nvPr>
            <p:ph type="title"/>
          </p:nvPr>
        </p:nvSpPr>
        <p:spPr/>
        <p:txBody>
          <a:bodyPr/>
          <a:lstStyle/>
          <a:p>
            <a:r>
              <a:rPr lang="en-US" altLang="zh-CN" dirty="0"/>
              <a:t>Shell-model calculations</a:t>
            </a:r>
            <a:endParaRPr lang="zh-CN" altLang="en-US" dirty="0"/>
          </a:p>
        </p:txBody>
      </p:sp>
      <p:sp>
        <p:nvSpPr>
          <p:cNvPr id="4" name="Footer Placeholder 3">
            <a:extLst>
              <a:ext uri="{FF2B5EF4-FFF2-40B4-BE49-F238E27FC236}">
                <a16:creationId xmlns:a16="http://schemas.microsoft.com/office/drawing/2014/main" id="{B0C5DBC5-3421-407C-BD9E-82243C70E34A}"/>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FE1B8D75-96DC-4083-9743-F47D9147BC77}"/>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100</a:t>
            </a:fld>
            <a:endParaRPr lang="en-US" sz="1300" dirty="0"/>
          </a:p>
        </p:txBody>
      </p:sp>
      <p:pic>
        <p:nvPicPr>
          <p:cNvPr id="11" name="Content Placeholder 10">
            <a:extLst>
              <a:ext uri="{FF2B5EF4-FFF2-40B4-BE49-F238E27FC236}">
                <a16:creationId xmlns:a16="http://schemas.microsoft.com/office/drawing/2014/main" id="{9E177D5F-9F5F-465D-901D-EF7B5E4E4120}"/>
              </a:ext>
            </a:extLst>
          </p:cNvPr>
          <p:cNvPicPr>
            <a:picLocks noGrp="1" noChangeAspect="1"/>
          </p:cNvPicPr>
          <p:nvPr>
            <p:ph idx="1"/>
          </p:nvPr>
        </p:nvPicPr>
        <p:blipFill>
          <a:blip r:embed="rId2"/>
          <a:stretch>
            <a:fillRect/>
          </a:stretch>
        </p:blipFill>
        <p:spPr>
          <a:xfrm>
            <a:off x="829666" y="1066800"/>
            <a:ext cx="7484667" cy="5027613"/>
          </a:xfrm>
        </p:spPr>
      </p:pic>
    </p:spTree>
    <p:extLst>
      <p:ext uri="{BB962C8B-B14F-4D97-AF65-F5344CB8AC3E}">
        <p14:creationId xmlns:p14="http://schemas.microsoft.com/office/powerpoint/2010/main" val="365614630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3F4EE5-E4C2-4CFB-8BF8-B2437240F1D5}"/>
              </a:ext>
            </a:extLst>
          </p:cNvPr>
          <p:cNvSpPr>
            <a:spLocks noGrp="1"/>
          </p:cNvSpPr>
          <p:nvPr>
            <p:ph type="title"/>
          </p:nvPr>
        </p:nvSpPr>
        <p:spPr/>
        <p:txBody>
          <a:bodyPr/>
          <a:lstStyle/>
          <a:p>
            <a:r>
              <a:rPr lang="en-US" altLang="zh-CN" dirty="0"/>
              <a:t>Shell-model calculations</a:t>
            </a:r>
            <a:endParaRPr lang="zh-CN" altLang="en-US" dirty="0"/>
          </a:p>
        </p:txBody>
      </p:sp>
      <p:sp>
        <p:nvSpPr>
          <p:cNvPr id="4" name="Footer Placeholder 3">
            <a:extLst>
              <a:ext uri="{FF2B5EF4-FFF2-40B4-BE49-F238E27FC236}">
                <a16:creationId xmlns:a16="http://schemas.microsoft.com/office/drawing/2014/main" id="{B0C5DBC5-3421-407C-BD9E-82243C70E34A}"/>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FE1B8D75-96DC-4083-9743-F47D9147BC77}"/>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101</a:t>
            </a:fld>
            <a:endParaRPr lang="en-US" sz="1300" dirty="0"/>
          </a:p>
        </p:txBody>
      </p:sp>
      <p:pic>
        <p:nvPicPr>
          <p:cNvPr id="13" name="Content Placeholder 12">
            <a:extLst>
              <a:ext uri="{FF2B5EF4-FFF2-40B4-BE49-F238E27FC236}">
                <a16:creationId xmlns:a16="http://schemas.microsoft.com/office/drawing/2014/main" id="{12701957-2E7A-4BFD-93D3-E3BB591DA8F9}"/>
              </a:ext>
            </a:extLst>
          </p:cNvPr>
          <p:cNvPicPr>
            <a:picLocks noGrp="1" noChangeAspect="1"/>
          </p:cNvPicPr>
          <p:nvPr>
            <p:ph idx="1"/>
          </p:nvPr>
        </p:nvPicPr>
        <p:blipFill>
          <a:blip r:embed="rId2"/>
          <a:stretch>
            <a:fillRect/>
          </a:stretch>
        </p:blipFill>
        <p:spPr>
          <a:xfrm>
            <a:off x="829666" y="1066800"/>
            <a:ext cx="7484667" cy="5027613"/>
          </a:xfrm>
        </p:spPr>
      </p:pic>
    </p:spTree>
    <p:extLst>
      <p:ext uri="{BB962C8B-B14F-4D97-AF65-F5344CB8AC3E}">
        <p14:creationId xmlns:p14="http://schemas.microsoft.com/office/powerpoint/2010/main" val="392715976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3F4EE5-E4C2-4CFB-8BF8-B2437240F1D5}"/>
              </a:ext>
            </a:extLst>
          </p:cNvPr>
          <p:cNvSpPr>
            <a:spLocks noGrp="1"/>
          </p:cNvSpPr>
          <p:nvPr>
            <p:ph type="title"/>
          </p:nvPr>
        </p:nvSpPr>
        <p:spPr/>
        <p:txBody>
          <a:bodyPr/>
          <a:lstStyle/>
          <a:p>
            <a:r>
              <a:rPr lang="en-US" altLang="zh-CN" dirty="0"/>
              <a:t>Shell-model calculations</a:t>
            </a:r>
            <a:endParaRPr lang="zh-CN" altLang="en-US" dirty="0"/>
          </a:p>
        </p:txBody>
      </p:sp>
      <p:sp>
        <p:nvSpPr>
          <p:cNvPr id="4" name="Footer Placeholder 3">
            <a:extLst>
              <a:ext uri="{FF2B5EF4-FFF2-40B4-BE49-F238E27FC236}">
                <a16:creationId xmlns:a16="http://schemas.microsoft.com/office/drawing/2014/main" id="{B0C5DBC5-3421-407C-BD9E-82243C70E34A}"/>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FE1B8D75-96DC-4083-9743-F47D9147BC77}"/>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102</a:t>
            </a:fld>
            <a:endParaRPr lang="en-US" sz="1300" dirty="0"/>
          </a:p>
        </p:txBody>
      </p:sp>
      <p:pic>
        <p:nvPicPr>
          <p:cNvPr id="17" name="Content Placeholder 16">
            <a:extLst>
              <a:ext uri="{FF2B5EF4-FFF2-40B4-BE49-F238E27FC236}">
                <a16:creationId xmlns:a16="http://schemas.microsoft.com/office/drawing/2014/main" id="{1027A5FC-099C-480D-AF27-B3DE272B0477}"/>
              </a:ext>
            </a:extLst>
          </p:cNvPr>
          <p:cNvPicPr>
            <a:picLocks noGrp="1" noChangeAspect="1"/>
          </p:cNvPicPr>
          <p:nvPr>
            <p:ph idx="1"/>
          </p:nvPr>
        </p:nvPicPr>
        <p:blipFill>
          <a:blip r:embed="rId3"/>
          <a:stretch>
            <a:fillRect/>
          </a:stretch>
        </p:blipFill>
        <p:spPr>
          <a:xfrm>
            <a:off x="646055" y="1066800"/>
            <a:ext cx="7851889" cy="5027613"/>
          </a:xfrm>
        </p:spPr>
      </p:pic>
    </p:spTree>
    <p:extLst>
      <p:ext uri="{BB962C8B-B14F-4D97-AF65-F5344CB8AC3E}">
        <p14:creationId xmlns:p14="http://schemas.microsoft.com/office/powerpoint/2010/main" val="173960228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3F4EE5-E4C2-4CFB-8BF8-B2437240F1D5}"/>
              </a:ext>
            </a:extLst>
          </p:cNvPr>
          <p:cNvSpPr>
            <a:spLocks noGrp="1"/>
          </p:cNvSpPr>
          <p:nvPr>
            <p:ph type="title"/>
          </p:nvPr>
        </p:nvSpPr>
        <p:spPr/>
        <p:txBody>
          <a:bodyPr/>
          <a:lstStyle/>
          <a:p>
            <a:r>
              <a:rPr lang="en-US" altLang="zh-CN" dirty="0"/>
              <a:t>Shell-model calculations</a:t>
            </a:r>
            <a:endParaRPr lang="zh-CN" altLang="en-US" dirty="0"/>
          </a:p>
        </p:txBody>
      </p:sp>
      <p:sp>
        <p:nvSpPr>
          <p:cNvPr id="4" name="Footer Placeholder 3">
            <a:extLst>
              <a:ext uri="{FF2B5EF4-FFF2-40B4-BE49-F238E27FC236}">
                <a16:creationId xmlns:a16="http://schemas.microsoft.com/office/drawing/2014/main" id="{B0C5DBC5-3421-407C-BD9E-82243C70E34A}"/>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FE1B8D75-96DC-4083-9743-F47D9147BC77}"/>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103</a:t>
            </a:fld>
            <a:endParaRPr lang="en-US" sz="1300" dirty="0"/>
          </a:p>
        </p:txBody>
      </p:sp>
      <p:pic>
        <p:nvPicPr>
          <p:cNvPr id="17" name="Content Placeholder 16">
            <a:extLst>
              <a:ext uri="{FF2B5EF4-FFF2-40B4-BE49-F238E27FC236}">
                <a16:creationId xmlns:a16="http://schemas.microsoft.com/office/drawing/2014/main" id="{06DFB6C4-E21C-4D17-B3A4-48C3EE0F3BAC}"/>
              </a:ext>
            </a:extLst>
          </p:cNvPr>
          <p:cNvPicPr>
            <a:picLocks noGrp="1" noChangeAspect="1"/>
          </p:cNvPicPr>
          <p:nvPr>
            <p:ph idx="1"/>
          </p:nvPr>
        </p:nvPicPr>
        <p:blipFill>
          <a:blip r:embed="rId3"/>
          <a:stretch>
            <a:fillRect/>
          </a:stretch>
        </p:blipFill>
        <p:spPr>
          <a:xfrm>
            <a:off x="646055" y="1066800"/>
            <a:ext cx="7851889" cy="5027613"/>
          </a:xfrm>
        </p:spPr>
      </p:pic>
    </p:spTree>
    <p:extLst>
      <p:ext uri="{BB962C8B-B14F-4D97-AF65-F5344CB8AC3E}">
        <p14:creationId xmlns:p14="http://schemas.microsoft.com/office/powerpoint/2010/main" val="263702697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84CA4E7-07CE-4ED0-AB5B-3848584B7938}"/>
              </a:ext>
            </a:extLst>
          </p:cNvPr>
          <p:cNvSpPr>
            <a:spLocks noGrp="1"/>
          </p:cNvSpPr>
          <p:nvPr>
            <p:ph type="title"/>
          </p:nvPr>
        </p:nvSpPr>
        <p:spPr>
          <a:xfrm>
            <a:off x="76200" y="72669"/>
            <a:ext cx="8991600" cy="911948"/>
          </a:xfrm>
        </p:spPr>
        <p:txBody>
          <a:bodyPr/>
          <a:lstStyle/>
          <a:p>
            <a:r>
              <a:rPr lang="en-US" altLang="zh-CN" dirty="0"/>
              <a:t>Shell-model Calculations and Mirror Symmetry</a:t>
            </a:r>
            <a:endParaRPr lang="zh-CN" altLang="en-US" dirty="0"/>
          </a:p>
        </p:txBody>
      </p:sp>
      <p:sp>
        <p:nvSpPr>
          <p:cNvPr id="4" name="Footer Placeholder 3">
            <a:extLst>
              <a:ext uri="{FF2B5EF4-FFF2-40B4-BE49-F238E27FC236}">
                <a16:creationId xmlns:a16="http://schemas.microsoft.com/office/drawing/2014/main" id="{8441BBAA-F2C4-43B7-9A90-1E982DDF52E2}"/>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D0699E09-07E0-47BD-849F-21372DC9E4A7}"/>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104</a:t>
            </a:fld>
            <a:endParaRPr lang="en-US" sz="1300" dirty="0"/>
          </a:p>
        </p:txBody>
      </p:sp>
      <p:sp>
        <p:nvSpPr>
          <p:cNvPr id="9" name="TextBox 8">
            <a:extLst>
              <a:ext uri="{FF2B5EF4-FFF2-40B4-BE49-F238E27FC236}">
                <a16:creationId xmlns:a16="http://schemas.microsoft.com/office/drawing/2014/main" id="{AC7F9B97-6501-43FD-AA2B-FB1F036AEC85}"/>
              </a:ext>
            </a:extLst>
          </p:cNvPr>
          <p:cNvSpPr txBox="1"/>
          <p:nvPr/>
        </p:nvSpPr>
        <p:spPr>
          <a:xfrm>
            <a:off x="76878" y="5701077"/>
            <a:ext cx="4711546" cy="369332"/>
          </a:xfrm>
          <a:prstGeom prst="rect">
            <a:avLst/>
          </a:prstGeom>
          <a:noFill/>
        </p:spPr>
        <p:txBody>
          <a:bodyPr wrap="none">
            <a:spAutoFit/>
          </a:bodyPr>
          <a:lstStyle/>
          <a:p>
            <a:pPr marL="0" lvl="1"/>
            <a:r>
              <a:rPr lang="en-US" altLang="zh-CN" sz="1800" kern="0" dirty="0">
                <a:solidFill>
                  <a:srgbClr val="002060"/>
                </a:solidFill>
                <a:latin typeface="Arial Narrow" panose="020B0606020202030204" pitchFamily="34" charset="0"/>
              </a:rPr>
              <a:t>A. Magilligan </a:t>
            </a:r>
            <a:r>
              <a:rPr lang="en-US" altLang="zh-CN" sz="1800" i="1" kern="0" dirty="0">
                <a:solidFill>
                  <a:srgbClr val="002060"/>
                </a:solidFill>
                <a:latin typeface="Arial Narrow" panose="020B0606020202030204" pitchFamily="34" charset="0"/>
              </a:rPr>
              <a:t>et al</a:t>
            </a:r>
            <a:r>
              <a:rPr lang="en-US" altLang="zh-CN" sz="1800" kern="0" dirty="0">
                <a:solidFill>
                  <a:srgbClr val="002060"/>
                </a:solidFill>
                <a:latin typeface="Arial Narrow" panose="020B0606020202030204" pitchFamily="34" charset="0"/>
              </a:rPr>
              <a:t>., Phys. Rev. C 101, 064312 (2020).</a:t>
            </a:r>
          </a:p>
        </p:txBody>
      </p:sp>
      <p:pic>
        <p:nvPicPr>
          <p:cNvPr id="10" name="Content Placeholder 16">
            <a:extLst>
              <a:ext uri="{FF2B5EF4-FFF2-40B4-BE49-F238E27FC236}">
                <a16:creationId xmlns:a16="http://schemas.microsoft.com/office/drawing/2014/main" id="{EFEE80F6-72D3-4562-8A3A-E93E624AB452}"/>
              </a:ext>
            </a:extLst>
          </p:cNvPr>
          <p:cNvPicPr>
            <a:picLocks noGrp="1" noChangeAspect="1"/>
          </p:cNvPicPr>
          <p:nvPr>
            <p:ph idx="1"/>
          </p:nvPr>
        </p:nvPicPr>
        <p:blipFill>
          <a:blip r:embed="rId3"/>
          <a:stretch>
            <a:fillRect/>
          </a:stretch>
        </p:blipFill>
        <p:spPr>
          <a:xfrm>
            <a:off x="1061335" y="1066801"/>
            <a:ext cx="7021329" cy="4495800"/>
          </a:xfrm>
        </p:spPr>
      </p:pic>
    </p:spTree>
    <p:extLst>
      <p:ext uri="{BB962C8B-B14F-4D97-AF65-F5344CB8AC3E}">
        <p14:creationId xmlns:p14="http://schemas.microsoft.com/office/powerpoint/2010/main" val="190721117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8C1AE0-B461-4155-A757-F2EE98274A58}"/>
              </a:ext>
            </a:extLst>
          </p:cNvPr>
          <p:cNvSpPr>
            <a:spLocks noGrp="1"/>
          </p:cNvSpPr>
          <p:nvPr>
            <p:ph type="title"/>
          </p:nvPr>
        </p:nvSpPr>
        <p:spPr/>
        <p:txBody>
          <a:bodyPr/>
          <a:lstStyle/>
          <a:p>
            <a:r>
              <a:rPr lang="de-DE" altLang="zh-CN" dirty="0"/>
              <a:t>7902-keV 5/2</a:t>
            </a:r>
            <a:r>
              <a:rPr lang="de-DE" altLang="zh-CN" baseline="30000" dirty="0"/>
              <a:t>+</a:t>
            </a:r>
            <a:r>
              <a:rPr lang="de-DE" altLang="zh-CN" dirty="0"/>
              <a:t> </a:t>
            </a:r>
            <a:r>
              <a:rPr lang="de-DE" altLang="zh-CN" i="1" dirty="0"/>
              <a:t>T</a:t>
            </a:r>
            <a:r>
              <a:rPr lang="de-DE" altLang="zh-CN" dirty="0"/>
              <a:t> = 3/2 IAS in </a:t>
            </a:r>
            <a:r>
              <a:rPr lang="de-DE" altLang="zh-CN" baseline="30000" dirty="0"/>
              <a:t>25</a:t>
            </a:r>
            <a:r>
              <a:rPr lang="de-DE" altLang="zh-CN" dirty="0"/>
              <a:t>Al</a:t>
            </a:r>
            <a:endParaRPr lang="zh-CN" altLang="en-US" dirty="0"/>
          </a:p>
        </p:txBody>
      </p:sp>
      <p:sp>
        <p:nvSpPr>
          <p:cNvPr id="4" name="Footer Placeholder 3">
            <a:extLst>
              <a:ext uri="{FF2B5EF4-FFF2-40B4-BE49-F238E27FC236}">
                <a16:creationId xmlns:a16="http://schemas.microsoft.com/office/drawing/2014/main" id="{3E43F026-C97A-4B74-957E-2961DEEC833B}"/>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E4463D4F-1031-4BF1-9E0A-2AA599990EEC}"/>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105</a:t>
            </a:fld>
            <a:endParaRPr lang="en-US" sz="1300" dirty="0"/>
          </a:p>
        </p:txBody>
      </p:sp>
      <p:pic>
        <p:nvPicPr>
          <p:cNvPr id="11" name="Content Placeholder 10">
            <a:extLst>
              <a:ext uri="{FF2B5EF4-FFF2-40B4-BE49-F238E27FC236}">
                <a16:creationId xmlns:a16="http://schemas.microsoft.com/office/drawing/2014/main" id="{A17B8BBB-0F53-4520-B541-181A74E0210F}"/>
              </a:ext>
            </a:extLst>
          </p:cNvPr>
          <p:cNvPicPr>
            <a:picLocks noGrp="1" noChangeAspect="1"/>
          </p:cNvPicPr>
          <p:nvPr>
            <p:ph idx="1"/>
          </p:nvPr>
        </p:nvPicPr>
        <p:blipFill>
          <a:blip r:embed="rId3"/>
          <a:stretch>
            <a:fillRect/>
          </a:stretch>
        </p:blipFill>
        <p:spPr>
          <a:xfrm>
            <a:off x="76200" y="1066800"/>
            <a:ext cx="7015666" cy="5027613"/>
          </a:xfrm>
        </p:spPr>
      </p:pic>
    </p:spTree>
    <p:extLst>
      <p:ext uri="{BB962C8B-B14F-4D97-AF65-F5344CB8AC3E}">
        <p14:creationId xmlns:p14="http://schemas.microsoft.com/office/powerpoint/2010/main" val="37310349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8C1AE0-B461-4155-A757-F2EE98274A58}"/>
              </a:ext>
            </a:extLst>
          </p:cNvPr>
          <p:cNvSpPr>
            <a:spLocks noGrp="1"/>
          </p:cNvSpPr>
          <p:nvPr>
            <p:ph type="title"/>
          </p:nvPr>
        </p:nvSpPr>
        <p:spPr/>
        <p:txBody>
          <a:bodyPr/>
          <a:lstStyle/>
          <a:p>
            <a:r>
              <a:rPr lang="de-DE" altLang="zh-CN" dirty="0"/>
              <a:t>7902-keV 5/2</a:t>
            </a:r>
            <a:r>
              <a:rPr lang="de-DE" altLang="zh-CN" baseline="30000" dirty="0"/>
              <a:t>+</a:t>
            </a:r>
            <a:r>
              <a:rPr lang="de-DE" altLang="zh-CN" dirty="0"/>
              <a:t> </a:t>
            </a:r>
            <a:r>
              <a:rPr lang="de-DE" altLang="zh-CN" i="1" dirty="0"/>
              <a:t>T</a:t>
            </a:r>
            <a:r>
              <a:rPr lang="de-DE" altLang="zh-CN" dirty="0"/>
              <a:t> = 3/2 IAS in </a:t>
            </a:r>
            <a:r>
              <a:rPr lang="de-DE" altLang="zh-CN" baseline="30000" dirty="0"/>
              <a:t>25</a:t>
            </a:r>
            <a:r>
              <a:rPr lang="de-DE" altLang="zh-CN" dirty="0"/>
              <a:t>Al</a:t>
            </a:r>
            <a:endParaRPr lang="zh-CN" altLang="en-US" dirty="0"/>
          </a:p>
        </p:txBody>
      </p:sp>
      <p:sp>
        <p:nvSpPr>
          <p:cNvPr id="4" name="Footer Placeholder 3">
            <a:extLst>
              <a:ext uri="{FF2B5EF4-FFF2-40B4-BE49-F238E27FC236}">
                <a16:creationId xmlns:a16="http://schemas.microsoft.com/office/drawing/2014/main" id="{3E43F026-C97A-4B74-957E-2961DEEC833B}"/>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E4463D4F-1031-4BF1-9E0A-2AA599990EEC}"/>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106</a:t>
            </a:fld>
            <a:endParaRPr lang="en-US" sz="1300" dirty="0"/>
          </a:p>
        </p:txBody>
      </p:sp>
      <p:pic>
        <p:nvPicPr>
          <p:cNvPr id="11" name="Content Placeholder 10">
            <a:extLst>
              <a:ext uri="{FF2B5EF4-FFF2-40B4-BE49-F238E27FC236}">
                <a16:creationId xmlns:a16="http://schemas.microsoft.com/office/drawing/2014/main" id="{A17B8BBB-0F53-4520-B541-181A74E0210F}"/>
              </a:ext>
            </a:extLst>
          </p:cNvPr>
          <p:cNvPicPr>
            <a:picLocks noGrp="1" noChangeAspect="1"/>
          </p:cNvPicPr>
          <p:nvPr>
            <p:ph idx="1"/>
          </p:nvPr>
        </p:nvPicPr>
        <p:blipFill>
          <a:blip r:embed="rId3"/>
          <a:stretch>
            <a:fillRect/>
          </a:stretch>
        </p:blipFill>
        <p:spPr>
          <a:xfrm>
            <a:off x="76200" y="1066800"/>
            <a:ext cx="7015666" cy="5027613"/>
          </a:xfrm>
        </p:spPr>
      </p:pic>
      <p:sp>
        <p:nvSpPr>
          <p:cNvPr id="2" name="TextBox 1">
            <a:extLst>
              <a:ext uri="{FF2B5EF4-FFF2-40B4-BE49-F238E27FC236}">
                <a16:creationId xmlns:a16="http://schemas.microsoft.com/office/drawing/2014/main" id="{88C85D16-C1C4-43C3-AD98-EED76F4D4408}"/>
              </a:ext>
            </a:extLst>
          </p:cNvPr>
          <p:cNvSpPr txBox="1"/>
          <p:nvPr/>
        </p:nvSpPr>
        <p:spPr>
          <a:xfrm>
            <a:off x="70934" y="1447720"/>
            <a:ext cx="4044441" cy="584775"/>
          </a:xfrm>
          <a:prstGeom prst="rect">
            <a:avLst/>
          </a:prstGeom>
          <a:noFill/>
        </p:spPr>
        <p:txBody>
          <a:bodyPr wrap="none">
            <a:spAutoFit/>
          </a:bodyPr>
          <a:lstStyle/>
          <a:p>
            <a:r>
              <a:rPr lang="en-US" altLang="zh-CN" sz="1600" dirty="0">
                <a:solidFill>
                  <a:srgbClr val="002060"/>
                </a:solidFill>
                <a:latin typeface="Arial Narrow" panose="020B0606020202030204" pitchFamily="34" charset="0"/>
                <a:cs typeface="Times New Roman" panose="02020603050405020304" pitchFamily="18" charset="0"/>
              </a:rPr>
              <a:t>P. G. </a:t>
            </a:r>
            <a:r>
              <a:rPr lang="en-US" altLang="zh-CN" sz="1600" dirty="0" err="1">
                <a:solidFill>
                  <a:srgbClr val="002060"/>
                </a:solidFill>
                <a:latin typeface="Arial Narrow" panose="020B0606020202030204" pitchFamily="34" charset="0"/>
                <a:cs typeface="Times New Roman" panose="02020603050405020304" pitchFamily="18" charset="0"/>
              </a:rPr>
              <a:t>Ikossi</a:t>
            </a:r>
            <a:r>
              <a:rPr lang="en-US" altLang="zh-CN" sz="1600" dirty="0">
                <a:solidFill>
                  <a:srgbClr val="002060"/>
                </a:solidFill>
                <a:latin typeface="Arial Narrow" panose="020B0606020202030204" pitchFamily="34" charset="0"/>
                <a:cs typeface="Times New Roman" panose="02020603050405020304" pitchFamily="18" charset="0"/>
              </a:rPr>
              <a:t> </a:t>
            </a:r>
            <a:r>
              <a:rPr lang="en-US" altLang="zh-CN" sz="1600" i="1" dirty="0">
                <a:solidFill>
                  <a:srgbClr val="002060"/>
                </a:solidFill>
                <a:latin typeface="Arial Narrow" panose="020B0606020202030204" pitchFamily="34" charset="0"/>
                <a:cs typeface="Times New Roman" panose="02020603050405020304" pitchFamily="18" charset="0"/>
              </a:rPr>
              <a:t>et al</a:t>
            </a:r>
            <a:r>
              <a:rPr lang="en-US" altLang="zh-CN" sz="1600" dirty="0">
                <a:solidFill>
                  <a:srgbClr val="002060"/>
                </a:solidFill>
                <a:latin typeface="Arial Narrow" panose="020B0606020202030204" pitchFamily="34" charset="0"/>
                <a:cs typeface="Times New Roman" panose="02020603050405020304" pitchFamily="18" charset="0"/>
              </a:rPr>
              <a:t>., Nucl. Phys. A 274, 1 (1976).</a:t>
            </a:r>
          </a:p>
          <a:p>
            <a:r>
              <a:rPr lang="en-US" altLang="zh-CN" sz="1600" dirty="0">
                <a:solidFill>
                  <a:srgbClr val="002060"/>
                </a:solidFill>
                <a:latin typeface="Arial Narrow" panose="020B0606020202030204" pitchFamily="34" charset="0"/>
                <a:cs typeface="Times New Roman" panose="02020603050405020304" pitchFamily="18" charset="0"/>
              </a:rPr>
              <a:t>J. F. Wilkerson </a:t>
            </a:r>
            <a:r>
              <a:rPr lang="en-US" altLang="zh-CN" sz="1600" i="1" dirty="0">
                <a:solidFill>
                  <a:srgbClr val="002060"/>
                </a:solidFill>
                <a:latin typeface="Arial Narrow" panose="020B0606020202030204" pitchFamily="34" charset="0"/>
                <a:cs typeface="Times New Roman" panose="02020603050405020304" pitchFamily="18" charset="0"/>
              </a:rPr>
              <a:t>et al</a:t>
            </a:r>
            <a:r>
              <a:rPr lang="en-US" altLang="zh-CN" sz="1600" dirty="0">
                <a:solidFill>
                  <a:srgbClr val="002060"/>
                </a:solidFill>
                <a:latin typeface="Arial Narrow" panose="020B0606020202030204" pitchFamily="34" charset="0"/>
                <a:cs typeface="Times New Roman" panose="02020603050405020304" pitchFamily="18" charset="0"/>
              </a:rPr>
              <a:t>., Nucl. Phys. A 549, 223 (1992).</a:t>
            </a:r>
            <a:endParaRPr lang="zh-CN" altLang="en-US" sz="1600" dirty="0">
              <a:solidFill>
                <a:srgbClr val="002060"/>
              </a:solidFill>
              <a:latin typeface="Arial Narrow" panose="020B0606020202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D01E8988-1377-49E6-A7F4-403B5D6C1709}"/>
                  </a:ext>
                </a:extLst>
              </p:cNvPr>
              <p:cNvSpPr txBox="1"/>
              <p:nvPr/>
            </p:nvSpPr>
            <p:spPr>
              <a:xfrm>
                <a:off x="61698" y="1065563"/>
                <a:ext cx="2085314" cy="423770"/>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solidFill>
                                <a:srgbClr val="0000FF"/>
                              </a:solidFill>
                              <a:latin typeface="Cambria Math" panose="02040503050406030204" pitchFamily="18" charset="0"/>
                            </a:rPr>
                          </m:ctrlPr>
                        </m:sSubPr>
                        <m:e>
                          <m:r>
                            <a:rPr lang="el-GR" altLang="zh-CN" sz="2000" i="1" smtClean="0">
                              <a:solidFill>
                                <a:srgbClr val="0000FF"/>
                              </a:solidFill>
                              <a:latin typeface="Cambria Math" panose="02040503050406030204" pitchFamily="18" charset="0"/>
                              <a:ea typeface="Cambria Math" panose="02040503050406030204" pitchFamily="18" charset="0"/>
                            </a:rPr>
                            <m:t>𝛤</m:t>
                          </m:r>
                        </m:e>
                        <m:sub>
                          <m:r>
                            <a:rPr lang="en-US" altLang="zh-CN" sz="2000" b="0" i="1" smtClean="0">
                              <a:solidFill>
                                <a:srgbClr val="0000FF"/>
                              </a:solidFill>
                              <a:latin typeface="Cambria Math" panose="02040503050406030204" pitchFamily="18" charset="0"/>
                            </a:rPr>
                            <m:t>𝑝</m:t>
                          </m:r>
                        </m:sub>
                      </m:sSub>
                      <m:r>
                        <a:rPr lang="zh-CN" altLang="en-US" sz="2000" i="0">
                          <a:solidFill>
                            <a:srgbClr val="0000FF"/>
                          </a:solidFill>
                          <a:latin typeface="Cambria Math" panose="02040503050406030204" pitchFamily="18" charset="0"/>
                        </a:rPr>
                        <m:t>=</m:t>
                      </m:r>
                      <m:r>
                        <a:rPr lang="en-US" altLang="zh-CN" sz="2000" b="0" i="0" smtClean="0">
                          <a:solidFill>
                            <a:srgbClr val="0000FF"/>
                          </a:solidFill>
                          <a:latin typeface="Cambria Math" panose="02040503050406030204" pitchFamily="18" charset="0"/>
                        </a:rPr>
                        <m:t>111</m:t>
                      </m:r>
                      <m:d>
                        <m:dPr>
                          <m:ctrlPr>
                            <a:rPr lang="en-US" altLang="zh-CN" sz="2000" i="1">
                              <a:solidFill>
                                <a:srgbClr val="0000FF"/>
                              </a:solidFill>
                              <a:latin typeface="Cambria Math" panose="02040503050406030204" pitchFamily="18" charset="0"/>
                            </a:rPr>
                          </m:ctrlPr>
                        </m:dPr>
                        <m:e>
                          <m:r>
                            <a:rPr lang="en-US" altLang="zh-CN" sz="2000" b="0" i="1" smtClean="0">
                              <a:solidFill>
                                <a:srgbClr val="0000FF"/>
                              </a:solidFill>
                              <a:latin typeface="Cambria Math" panose="02040503050406030204" pitchFamily="18" charset="0"/>
                            </a:rPr>
                            <m:t>17</m:t>
                          </m:r>
                        </m:e>
                      </m:d>
                      <m:r>
                        <a:rPr lang="en-US" altLang="zh-CN" sz="2000" b="0" i="1" smtClean="0">
                          <a:solidFill>
                            <a:srgbClr val="0000FF"/>
                          </a:solidFill>
                          <a:latin typeface="Cambria Math" panose="02040503050406030204" pitchFamily="18" charset="0"/>
                        </a:rPr>
                        <m:t> </m:t>
                      </m:r>
                      <m:r>
                        <m:rPr>
                          <m:sty m:val="p"/>
                        </m:rPr>
                        <a:rPr lang="en-US" altLang="zh-CN" sz="2000" b="0" i="0" smtClean="0">
                          <a:solidFill>
                            <a:srgbClr val="0000FF"/>
                          </a:solidFill>
                          <a:latin typeface="Cambria Math" panose="02040503050406030204" pitchFamily="18" charset="0"/>
                        </a:rPr>
                        <m:t>eV</m:t>
                      </m:r>
                    </m:oMath>
                  </m:oMathPara>
                </a14:m>
                <a:endParaRPr lang="zh-CN" altLang="en-US" sz="2000" dirty="0">
                  <a:solidFill>
                    <a:srgbClr val="0000FF"/>
                  </a:solidFill>
                </a:endParaRPr>
              </a:p>
            </p:txBody>
          </p:sp>
        </mc:Choice>
        <mc:Fallback xmlns="">
          <p:sp>
            <p:nvSpPr>
              <p:cNvPr id="7" name="TextBox 6">
                <a:extLst>
                  <a:ext uri="{FF2B5EF4-FFF2-40B4-BE49-F238E27FC236}">
                    <a16:creationId xmlns:a16="http://schemas.microsoft.com/office/drawing/2014/main" id="{D01E8988-1377-49E6-A7F4-403B5D6C1709}"/>
                  </a:ext>
                </a:extLst>
              </p:cNvPr>
              <p:cNvSpPr txBox="1">
                <a:spLocks noRot="1" noChangeAspect="1" noMove="1" noResize="1" noEditPoints="1" noAdjustHandles="1" noChangeArrowheads="1" noChangeShapeType="1" noTextEdit="1"/>
              </p:cNvSpPr>
              <p:nvPr/>
            </p:nvSpPr>
            <p:spPr>
              <a:xfrm>
                <a:off x="61698" y="1065563"/>
                <a:ext cx="2085314" cy="423770"/>
              </a:xfrm>
              <a:prstGeom prst="rect">
                <a:avLst/>
              </a:prstGeom>
              <a:blipFill>
                <a:blip r:embed="rId4"/>
                <a:stretch>
                  <a:fillRect b="-579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1189889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8C1AE0-B461-4155-A757-F2EE98274A58}"/>
              </a:ext>
            </a:extLst>
          </p:cNvPr>
          <p:cNvSpPr>
            <a:spLocks noGrp="1"/>
          </p:cNvSpPr>
          <p:nvPr>
            <p:ph type="title"/>
          </p:nvPr>
        </p:nvSpPr>
        <p:spPr/>
        <p:txBody>
          <a:bodyPr/>
          <a:lstStyle/>
          <a:p>
            <a:r>
              <a:rPr lang="de-DE" altLang="zh-CN" dirty="0"/>
              <a:t>7902-keV 5/2</a:t>
            </a:r>
            <a:r>
              <a:rPr lang="de-DE" altLang="zh-CN" baseline="30000" dirty="0"/>
              <a:t>+</a:t>
            </a:r>
            <a:r>
              <a:rPr lang="de-DE" altLang="zh-CN" dirty="0"/>
              <a:t> </a:t>
            </a:r>
            <a:r>
              <a:rPr lang="de-DE" altLang="zh-CN" i="1" dirty="0"/>
              <a:t>T</a:t>
            </a:r>
            <a:r>
              <a:rPr lang="de-DE" altLang="zh-CN" dirty="0"/>
              <a:t> = 3/2 IAS in </a:t>
            </a:r>
            <a:r>
              <a:rPr lang="de-DE" altLang="zh-CN" baseline="30000" dirty="0"/>
              <a:t>25</a:t>
            </a:r>
            <a:r>
              <a:rPr lang="de-DE" altLang="zh-CN" dirty="0"/>
              <a:t>Al</a:t>
            </a:r>
            <a:endParaRPr lang="zh-CN" altLang="en-US" dirty="0"/>
          </a:p>
        </p:txBody>
      </p:sp>
      <p:sp>
        <p:nvSpPr>
          <p:cNvPr id="4" name="Footer Placeholder 3">
            <a:extLst>
              <a:ext uri="{FF2B5EF4-FFF2-40B4-BE49-F238E27FC236}">
                <a16:creationId xmlns:a16="http://schemas.microsoft.com/office/drawing/2014/main" id="{3E43F026-C97A-4B74-957E-2961DEEC833B}"/>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E4463D4F-1031-4BF1-9E0A-2AA599990EEC}"/>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107</a:t>
            </a:fld>
            <a:endParaRPr lang="en-US" sz="1300" dirty="0"/>
          </a:p>
        </p:txBody>
      </p:sp>
      <p:pic>
        <p:nvPicPr>
          <p:cNvPr id="11" name="Content Placeholder 10">
            <a:extLst>
              <a:ext uri="{FF2B5EF4-FFF2-40B4-BE49-F238E27FC236}">
                <a16:creationId xmlns:a16="http://schemas.microsoft.com/office/drawing/2014/main" id="{A17B8BBB-0F53-4520-B541-181A74E0210F}"/>
              </a:ext>
            </a:extLst>
          </p:cNvPr>
          <p:cNvPicPr>
            <a:picLocks noGrp="1" noChangeAspect="1"/>
          </p:cNvPicPr>
          <p:nvPr>
            <p:ph idx="1"/>
          </p:nvPr>
        </p:nvPicPr>
        <p:blipFill>
          <a:blip r:embed="rId3"/>
          <a:stretch>
            <a:fillRect/>
          </a:stretch>
        </p:blipFill>
        <p:spPr>
          <a:xfrm>
            <a:off x="76200" y="1066800"/>
            <a:ext cx="7015666" cy="5027613"/>
          </a:xfrm>
        </p:spPr>
      </p:pic>
      <p:sp>
        <p:nvSpPr>
          <p:cNvPr id="2" name="TextBox 1">
            <a:extLst>
              <a:ext uri="{FF2B5EF4-FFF2-40B4-BE49-F238E27FC236}">
                <a16:creationId xmlns:a16="http://schemas.microsoft.com/office/drawing/2014/main" id="{88C85D16-C1C4-43C3-AD98-EED76F4D4408}"/>
              </a:ext>
            </a:extLst>
          </p:cNvPr>
          <p:cNvSpPr txBox="1"/>
          <p:nvPr/>
        </p:nvSpPr>
        <p:spPr>
          <a:xfrm>
            <a:off x="70934" y="1447720"/>
            <a:ext cx="4044441" cy="584775"/>
          </a:xfrm>
          <a:prstGeom prst="rect">
            <a:avLst/>
          </a:prstGeom>
          <a:noFill/>
        </p:spPr>
        <p:txBody>
          <a:bodyPr wrap="none">
            <a:spAutoFit/>
          </a:bodyPr>
          <a:lstStyle/>
          <a:p>
            <a:r>
              <a:rPr lang="en-US" altLang="zh-CN" sz="1600" dirty="0">
                <a:solidFill>
                  <a:srgbClr val="002060"/>
                </a:solidFill>
                <a:latin typeface="Arial Narrow" panose="020B0606020202030204" pitchFamily="34" charset="0"/>
                <a:cs typeface="Times New Roman" panose="02020603050405020304" pitchFamily="18" charset="0"/>
              </a:rPr>
              <a:t>P. G. </a:t>
            </a:r>
            <a:r>
              <a:rPr lang="en-US" altLang="zh-CN" sz="1600" dirty="0" err="1">
                <a:solidFill>
                  <a:srgbClr val="002060"/>
                </a:solidFill>
                <a:latin typeface="Arial Narrow" panose="020B0606020202030204" pitchFamily="34" charset="0"/>
                <a:cs typeface="Times New Roman" panose="02020603050405020304" pitchFamily="18" charset="0"/>
              </a:rPr>
              <a:t>Ikossi</a:t>
            </a:r>
            <a:r>
              <a:rPr lang="en-US" altLang="zh-CN" sz="1600" dirty="0">
                <a:solidFill>
                  <a:srgbClr val="002060"/>
                </a:solidFill>
                <a:latin typeface="Arial Narrow" panose="020B0606020202030204" pitchFamily="34" charset="0"/>
                <a:cs typeface="Times New Roman" panose="02020603050405020304" pitchFamily="18" charset="0"/>
              </a:rPr>
              <a:t> </a:t>
            </a:r>
            <a:r>
              <a:rPr lang="en-US" altLang="zh-CN" sz="1600" i="1" dirty="0">
                <a:solidFill>
                  <a:srgbClr val="002060"/>
                </a:solidFill>
                <a:latin typeface="Arial Narrow" panose="020B0606020202030204" pitchFamily="34" charset="0"/>
                <a:cs typeface="Times New Roman" panose="02020603050405020304" pitchFamily="18" charset="0"/>
              </a:rPr>
              <a:t>et al</a:t>
            </a:r>
            <a:r>
              <a:rPr lang="en-US" altLang="zh-CN" sz="1600" dirty="0">
                <a:solidFill>
                  <a:srgbClr val="002060"/>
                </a:solidFill>
                <a:latin typeface="Arial Narrow" panose="020B0606020202030204" pitchFamily="34" charset="0"/>
                <a:cs typeface="Times New Roman" panose="02020603050405020304" pitchFamily="18" charset="0"/>
              </a:rPr>
              <a:t>., Nucl. Phys. A 274, 1 (1976).</a:t>
            </a:r>
          </a:p>
          <a:p>
            <a:r>
              <a:rPr lang="en-US" altLang="zh-CN" sz="1600" dirty="0">
                <a:solidFill>
                  <a:srgbClr val="002060"/>
                </a:solidFill>
                <a:latin typeface="Arial Narrow" panose="020B0606020202030204" pitchFamily="34" charset="0"/>
                <a:cs typeface="Times New Roman" panose="02020603050405020304" pitchFamily="18" charset="0"/>
              </a:rPr>
              <a:t>J. F. Wilkerson </a:t>
            </a:r>
            <a:r>
              <a:rPr lang="en-US" altLang="zh-CN" sz="1600" i="1" dirty="0">
                <a:solidFill>
                  <a:srgbClr val="002060"/>
                </a:solidFill>
                <a:latin typeface="Arial Narrow" panose="020B0606020202030204" pitchFamily="34" charset="0"/>
                <a:cs typeface="Times New Roman" panose="02020603050405020304" pitchFamily="18" charset="0"/>
              </a:rPr>
              <a:t>et al</a:t>
            </a:r>
            <a:r>
              <a:rPr lang="en-US" altLang="zh-CN" sz="1600" dirty="0">
                <a:solidFill>
                  <a:srgbClr val="002060"/>
                </a:solidFill>
                <a:latin typeface="Arial Narrow" panose="020B0606020202030204" pitchFamily="34" charset="0"/>
                <a:cs typeface="Times New Roman" panose="02020603050405020304" pitchFamily="18" charset="0"/>
              </a:rPr>
              <a:t>., Nucl. Phys. A 549, 223 (1992).</a:t>
            </a:r>
            <a:endParaRPr lang="zh-CN" altLang="en-US" sz="1600" dirty="0">
              <a:solidFill>
                <a:srgbClr val="002060"/>
              </a:solidFill>
              <a:latin typeface="Arial Narrow" panose="020B0606020202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D01E8988-1377-49E6-A7F4-403B5D6C1709}"/>
                  </a:ext>
                </a:extLst>
              </p:cNvPr>
              <p:cNvSpPr txBox="1"/>
              <p:nvPr/>
            </p:nvSpPr>
            <p:spPr>
              <a:xfrm>
                <a:off x="61698" y="1065563"/>
                <a:ext cx="2085314" cy="423770"/>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solidFill>
                                <a:srgbClr val="0000FF"/>
                              </a:solidFill>
                              <a:latin typeface="Cambria Math" panose="02040503050406030204" pitchFamily="18" charset="0"/>
                            </a:rPr>
                          </m:ctrlPr>
                        </m:sSubPr>
                        <m:e>
                          <m:r>
                            <a:rPr lang="el-GR" altLang="zh-CN" sz="2000" i="1" smtClean="0">
                              <a:solidFill>
                                <a:srgbClr val="0000FF"/>
                              </a:solidFill>
                              <a:latin typeface="Cambria Math" panose="02040503050406030204" pitchFamily="18" charset="0"/>
                              <a:ea typeface="Cambria Math" panose="02040503050406030204" pitchFamily="18" charset="0"/>
                            </a:rPr>
                            <m:t>𝛤</m:t>
                          </m:r>
                        </m:e>
                        <m:sub>
                          <m:r>
                            <a:rPr lang="en-US" altLang="zh-CN" sz="2000" b="0" i="1" smtClean="0">
                              <a:solidFill>
                                <a:srgbClr val="0000FF"/>
                              </a:solidFill>
                              <a:latin typeface="Cambria Math" panose="02040503050406030204" pitchFamily="18" charset="0"/>
                            </a:rPr>
                            <m:t>𝑝</m:t>
                          </m:r>
                        </m:sub>
                      </m:sSub>
                      <m:r>
                        <a:rPr lang="zh-CN" altLang="en-US" sz="2000" i="0">
                          <a:solidFill>
                            <a:srgbClr val="0000FF"/>
                          </a:solidFill>
                          <a:latin typeface="Cambria Math" panose="02040503050406030204" pitchFamily="18" charset="0"/>
                        </a:rPr>
                        <m:t>=</m:t>
                      </m:r>
                      <m:r>
                        <a:rPr lang="en-US" altLang="zh-CN" sz="2000" b="0" i="0" smtClean="0">
                          <a:solidFill>
                            <a:srgbClr val="0000FF"/>
                          </a:solidFill>
                          <a:latin typeface="Cambria Math" panose="02040503050406030204" pitchFamily="18" charset="0"/>
                        </a:rPr>
                        <m:t>111</m:t>
                      </m:r>
                      <m:d>
                        <m:dPr>
                          <m:ctrlPr>
                            <a:rPr lang="en-US" altLang="zh-CN" sz="2000" i="1">
                              <a:solidFill>
                                <a:srgbClr val="0000FF"/>
                              </a:solidFill>
                              <a:latin typeface="Cambria Math" panose="02040503050406030204" pitchFamily="18" charset="0"/>
                            </a:rPr>
                          </m:ctrlPr>
                        </m:dPr>
                        <m:e>
                          <m:r>
                            <a:rPr lang="en-US" altLang="zh-CN" sz="2000" b="0" i="1" smtClean="0">
                              <a:solidFill>
                                <a:srgbClr val="0000FF"/>
                              </a:solidFill>
                              <a:latin typeface="Cambria Math" panose="02040503050406030204" pitchFamily="18" charset="0"/>
                            </a:rPr>
                            <m:t>17</m:t>
                          </m:r>
                        </m:e>
                      </m:d>
                      <m:r>
                        <a:rPr lang="en-US" altLang="zh-CN" sz="2000" b="0" i="1" smtClean="0">
                          <a:solidFill>
                            <a:srgbClr val="0000FF"/>
                          </a:solidFill>
                          <a:latin typeface="Cambria Math" panose="02040503050406030204" pitchFamily="18" charset="0"/>
                        </a:rPr>
                        <m:t> </m:t>
                      </m:r>
                      <m:r>
                        <m:rPr>
                          <m:sty m:val="p"/>
                        </m:rPr>
                        <a:rPr lang="en-US" altLang="zh-CN" sz="2000" b="0" i="0" smtClean="0">
                          <a:solidFill>
                            <a:srgbClr val="0000FF"/>
                          </a:solidFill>
                          <a:latin typeface="Cambria Math" panose="02040503050406030204" pitchFamily="18" charset="0"/>
                        </a:rPr>
                        <m:t>eV</m:t>
                      </m:r>
                    </m:oMath>
                  </m:oMathPara>
                </a14:m>
                <a:endParaRPr lang="zh-CN" altLang="en-US" sz="2000" dirty="0">
                  <a:solidFill>
                    <a:srgbClr val="0000FF"/>
                  </a:solidFill>
                </a:endParaRPr>
              </a:p>
            </p:txBody>
          </p:sp>
        </mc:Choice>
        <mc:Fallback xmlns="">
          <p:sp>
            <p:nvSpPr>
              <p:cNvPr id="7" name="TextBox 6">
                <a:extLst>
                  <a:ext uri="{FF2B5EF4-FFF2-40B4-BE49-F238E27FC236}">
                    <a16:creationId xmlns:a16="http://schemas.microsoft.com/office/drawing/2014/main" id="{D01E8988-1377-49E6-A7F4-403B5D6C1709}"/>
                  </a:ext>
                </a:extLst>
              </p:cNvPr>
              <p:cNvSpPr txBox="1">
                <a:spLocks noRot="1" noChangeAspect="1" noMove="1" noResize="1" noEditPoints="1" noAdjustHandles="1" noChangeArrowheads="1" noChangeShapeType="1" noTextEdit="1"/>
              </p:cNvSpPr>
              <p:nvPr/>
            </p:nvSpPr>
            <p:spPr>
              <a:xfrm>
                <a:off x="61698" y="1065563"/>
                <a:ext cx="2085314" cy="423770"/>
              </a:xfrm>
              <a:prstGeom prst="rect">
                <a:avLst/>
              </a:prstGeom>
              <a:blipFill>
                <a:blip r:embed="rId4"/>
                <a:stretch>
                  <a:fillRect b="-5797"/>
                </a:stretch>
              </a:blipFill>
            </p:spPr>
            <p:txBody>
              <a:bodyPr/>
              <a:lstStyle/>
              <a:p>
                <a:r>
                  <a:rPr lang="zh-CN" altLang="en-US">
                    <a:noFill/>
                  </a:rPr>
                  <a:t> </a:t>
                </a:r>
              </a:p>
            </p:txBody>
          </p:sp>
        </mc:Fallback>
      </mc:AlternateContent>
      <p:sp>
        <p:nvSpPr>
          <p:cNvPr id="12" name="TextBox 11">
            <a:extLst>
              <a:ext uri="{FF2B5EF4-FFF2-40B4-BE49-F238E27FC236}">
                <a16:creationId xmlns:a16="http://schemas.microsoft.com/office/drawing/2014/main" id="{A445B6E6-0D22-4840-9759-DCB294099FAF}"/>
              </a:ext>
            </a:extLst>
          </p:cNvPr>
          <p:cNvSpPr txBox="1"/>
          <p:nvPr/>
        </p:nvSpPr>
        <p:spPr>
          <a:xfrm>
            <a:off x="5029200" y="3439038"/>
            <a:ext cx="3947427" cy="338554"/>
          </a:xfrm>
          <a:prstGeom prst="rect">
            <a:avLst/>
          </a:prstGeom>
          <a:noFill/>
        </p:spPr>
        <p:txBody>
          <a:bodyPr wrap="none">
            <a:spAutoFit/>
          </a:bodyPr>
          <a:lstStyle/>
          <a:p>
            <a:r>
              <a:rPr lang="en-US" altLang="zh-CN" sz="1600" dirty="0">
                <a:solidFill>
                  <a:srgbClr val="002060"/>
                </a:solidFill>
                <a:latin typeface="Arial Narrow" panose="020B0606020202030204" pitchFamily="34" charset="0"/>
                <a:cs typeface="Times New Roman" panose="02020603050405020304" pitchFamily="18" charset="0"/>
              </a:rPr>
              <a:t>G. C. Morrison </a:t>
            </a:r>
            <a:r>
              <a:rPr lang="en-US" altLang="zh-CN" sz="1600" i="1" dirty="0">
                <a:solidFill>
                  <a:srgbClr val="002060"/>
                </a:solidFill>
                <a:latin typeface="Arial Narrow" panose="020B0606020202030204" pitchFamily="34" charset="0"/>
                <a:cs typeface="Times New Roman" panose="02020603050405020304" pitchFamily="18" charset="0"/>
              </a:rPr>
              <a:t>et al</a:t>
            </a:r>
            <a:r>
              <a:rPr lang="en-US" altLang="zh-CN" sz="1600" dirty="0">
                <a:solidFill>
                  <a:srgbClr val="002060"/>
                </a:solidFill>
                <a:latin typeface="Arial Narrow" panose="020B0606020202030204" pitchFamily="34" charset="0"/>
                <a:cs typeface="Times New Roman" panose="02020603050405020304" pitchFamily="18" charset="0"/>
              </a:rPr>
              <a:t>., Phys. Rev. 174, 1366 (1968).</a:t>
            </a:r>
            <a:endParaRPr lang="zh-CN" altLang="en-US" sz="1600" dirty="0">
              <a:solidFill>
                <a:srgbClr val="002060"/>
              </a:solidFill>
              <a:latin typeface="Arial Narrow" panose="020B0606020202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A9F8D91E-E515-4087-9739-F238F98EC0FC}"/>
                  </a:ext>
                </a:extLst>
              </p:cNvPr>
              <p:cNvSpPr txBox="1"/>
              <p:nvPr/>
            </p:nvSpPr>
            <p:spPr>
              <a:xfrm>
                <a:off x="5029200" y="3035252"/>
                <a:ext cx="1990225" cy="424603"/>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solidFill>
                                <a:srgbClr val="0000FF"/>
                              </a:solidFill>
                              <a:latin typeface="Cambria Math" panose="02040503050406030204" pitchFamily="18" charset="0"/>
                            </a:rPr>
                          </m:ctrlPr>
                        </m:sSubPr>
                        <m:e>
                          <m:r>
                            <a:rPr lang="el-GR" altLang="zh-CN" sz="2000" i="1" smtClean="0">
                              <a:solidFill>
                                <a:srgbClr val="0000FF"/>
                              </a:solidFill>
                              <a:latin typeface="Cambria Math" panose="02040503050406030204" pitchFamily="18" charset="0"/>
                              <a:ea typeface="Cambria Math" panose="02040503050406030204" pitchFamily="18" charset="0"/>
                            </a:rPr>
                            <m:t>𝛤</m:t>
                          </m:r>
                        </m:e>
                        <m:sub>
                          <m:r>
                            <a:rPr lang="zh-CN" altLang="en-US" sz="2000" i="1" smtClean="0">
                              <a:solidFill>
                                <a:srgbClr val="0000FF"/>
                              </a:solidFill>
                              <a:latin typeface="Cambria Math" panose="02040503050406030204" pitchFamily="18" charset="0"/>
                            </a:rPr>
                            <m:t>𝛾</m:t>
                          </m:r>
                        </m:sub>
                      </m:sSub>
                      <m:r>
                        <a:rPr lang="zh-CN" altLang="en-US" sz="2000" i="0">
                          <a:solidFill>
                            <a:srgbClr val="0000FF"/>
                          </a:solidFill>
                          <a:latin typeface="Cambria Math" panose="02040503050406030204" pitchFamily="18" charset="0"/>
                        </a:rPr>
                        <m:t>=</m:t>
                      </m:r>
                      <m:r>
                        <a:rPr lang="en-US" altLang="zh-CN" sz="2000" b="0" i="0" smtClean="0">
                          <a:solidFill>
                            <a:srgbClr val="0000FF"/>
                          </a:solidFill>
                          <a:latin typeface="Cambria Math" panose="02040503050406030204" pitchFamily="18" charset="0"/>
                        </a:rPr>
                        <m:t>2.0</m:t>
                      </m:r>
                      <m:d>
                        <m:dPr>
                          <m:ctrlPr>
                            <a:rPr lang="en-US" altLang="zh-CN" sz="2000" i="1">
                              <a:solidFill>
                                <a:srgbClr val="0000FF"/>
                              </a:solidFill>
                              <a:latin typeface="Cambria Math" panose="02040503050406030204" pitchFamily="18" charset="0"/>
                            </a:rPr>
                          </m:ctrlPr>
                        </m:dPr>
                        <m:e>
                          <m:r>
                            <a:rPr lang="en-US" altLang="zh-CN" sz="2000">
                              <a:solidFill>
                                <a:srgbClr val="0000FF"/>
                              </a:solidFill>
                              <a:latin typeface="Cambria Math" panose="02040503050406030204" pitchFamily="18" charset="0"/>
                            </a:rPr>
                            <m:t>1</m:t>
                          </m:r>
                          <m:r>
                            <a:rPr lang="en-US" altLang="zh-CN" sz="2000" b="0" i="1" smtClean="0">
                              <a:solidFill>
                                <a:srgbClr val="0000FF"/>
                              </a:solidFill>
                              <a:latin typeface="Cambria Math" panose="02040503050406030204" pitchFamily="18" charset="0"/>
                            </a:rPr>
                            <m:t>0</m:t>
                          </m:r>
                        </m:e>
                      </m:d>
                      <m:r>
                        <a:rPr lang="en-US" altLang="zh-CN" sz="2000" b="0" i="1" smtClean="0">
                          <a:solidFill>
                            <a:srgbClr val="0000FF"/>
                          </a:solidFill>
                          <a:latin typeface="Cambria Math" panose="02040503050406030204" pitchFamily="18" charset="0"/>
                        </a:rPr>
                        <m:t> </m:t>
                      </m:r>
                      <m:r>
                        <m:rPr>
                          <m:sty m:val="p"/>
                        </m:rPr>
                        <a:rPr lang="en-US" altLang="zh-CN" sz="2000" b="0" i="0" smtClean="0">
                          <a:solidFill>
                            <a:srgbClr val="0000FF"/>
                          </a:solidFill>
                          <a:latin typeface="Cambria Math" panose="02040503050406030204" pitchFamily="18" charset="0"/>
                        </a:rPr>
                        <m:t>eV</m:t>
                      </m:r>
                    </m:oMath>
                  </m:oMathPara>
                </a14:m>
                <a:endParaRPr lang="zh-CN" altLang="en-US" sz="2000" dirty="0">
                  <a:solidFill>
                    <a:srgbClr val="0000FF"/>
                  </a:solidFill>
                </a:endParaRPr>
              </a:p>
            </p:txBody>
          </p:sp>
        </mc:Choice>
        <mc:Fallback xmlns="">
          <p:sp>
            <p:nvSpPr>
              <p:cNvPr id="14" name="TextBox 13">
                <a:extLst>
                  <a:ext uri="{FF2B5EF4-FFF2-40B4-BE49-F238E27FC236}">
                    <a16:creationId xmlns:a16="http://schemas.microsoft.com/office/drawing/2014/main" id="{A9F8D91E-E515-4087-9739-F238F98EC0FC}"/>
                  </a:ext>
                </a:extLst>
              </p:cNvPr>
              <p:cNvSpPr txBox="1">
                <a:spLocks noRot="1" noChangeAspect="1" noMove="1" noResize="1" noEditPoints="1" noAdjustHandles="1" noChangeArrowheads="1" noChangeShapeType="1" noTextEdit="1"/>
              </p:cNvSpPr>
              <p:nvPr/>
            </p:nvSpPr>
            <p:spPr>
              <a:xfrm>
                <a:off x="5029200" y="3035252"/>
                <a:ext cx="1990225" cy="424603"/>
              </a:xfrm>
              <a:prstGeom prst="rect">
                <a:avLst/>
              </a:prstGeom>
              <a:blipFill>
                <a:blip r:embed="rId5"/>
                <a:stretch>
                  <a:fillRect b="-4286"/>
                </a:stretch>
              </a:blipFill>
            </p:spPr>
            <p:txBody>
              <a:bodyPr/>
              <a:lstStyle/>
              <a:p>
                <a:r>
                  <a:rPr lang="zh-CN" altLang="en-US">
                    <a:noFill/>
                  </a:rPr>
                  <a:t> </a:t>
                </a:r>
              </a:p>
            </p:txBody>
          </p:sp>
        </mc:Fallback>
      </mc:AlternateContent>
      <p:sp>
        <p:nvSpPr>
          <p:cNvPr id="16" name="TextBox 15">
            <a:extLst>
              <a:ext uri="{FF2B5EF4-FFF2-40B4-BE49-F238E27FC236}">
                <a16:creationId xmlns:a16="http://schemas.microsoft.com/office/drawing/2014/main" id="{950834AE-E55C-4B9C-8D3B-872007B1D7B7}"/>
              </a:ext>
            </a:extLst>
          </p:cNvPr>
          <p:cNvSpPr txBox="1"/>
          <p:nvPr/>
        </p:nvSpPr>
        <p:spPr>
          <a:xfrm>
            <a:off x="5043702" y="4202144"/>
            <a:ext cx="4091569" cy="338554"/>
          </a:xfrm>
          <a:prstGeom prst="rect">
            <a:avLst/>
          </a:prstGeom>
          <a:noFill/>
        </p:spPr>
        <p:txBody>
          <a:bodyPr wrap="none">
            <a:spAutoFit/>
          </a:bodyPr>
          <a:lstStyle/>
          <a:p>
            <a:r>
              <a:rPr lang="en-US" altLang="zh-CN" sz="1600" dirty="0">
                <a:solidFill>
                  <a:srgbClr val="002060"/>
                </a:solidFill>
                <a:latin typeface="Arial Narrow" panose="020B0606020202030204" pitchFamily="34" charset="0"/>
                <a:cs typeface="Times New Roman" panose="02020603050405020304" pitchFamily="18" charset="0"/>
              </a:rPr>
              <a:t>D. W. O. Rogers </a:t>
            </a:r>
            <a:r>
              <a:rPr lang="en-US" altLang="zh-CN" sz="1600" i="1" dirty="0">
                <a:solidFill>
                  <a:srgbClr val="002060"/>
                </a:solidFill>
                <a:latin typeface="Arial Narrow" panose="020B0606020202030204" pitchFamily="34" charset="0"/>
                <a:cs typeface="Times New Roman" panose="02020603050405020304" pitchFamily="18" charset="0"/>
              </a:rPr>
              <a:t>et al</a:t>
            </a:r>
            <a:r>
              <a:rPr lang="en-US" altLang="zh-CN" sz="1600" dirty="0">
                <a:solidFill>
                  <a:srgbClr val="002060"/>
                </a:solidFill>
                <a:latin typeface="Arial Narrow" panose="020B0606020202030204" pitchFamily="34" charset="0"/>
                <a:cs typeface="Times New Roman" panose="02020603050405020304" pitchFamily="18" charset="0"/>
              </a:rPr>
              <a:t>., Can. J. Phys. 55, 206 (1977).</a:t>
            </a:r>
            <a:endParaRPr lang="zh-CN" altLang="en-US" sz="1600" dirty="0">
              <a:solidFill>
                <a:srgbClr val="002060"/>
              </a:solidFill>
              <a:latin typeface="Arial Narrow" panose="020B0606020202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A0EA64E2-5C3D-47C5-A06A-9313BCE63DAA}"/>
                  </a:ext>
                </a:extLst>
              </p:cNvPr>
              <p:cNvSpPr txBox="1"/>
              <p:nvPr/>
            </p:nvSpPr>
            <p:spPr>
              <a:xfrm>
                <a:off x="5043702" y="3798358"/>
                <a:ext cx="2132892" cy="424603"/>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solidFill>
                                <a:srgbClr val="0000FF"/>
                              </a:solidFill>
                              <a:latin typeface="Cambria Math" panose="02040503050406030204" pitchFamily="18" charset="0"/>
                            </a:rPr>
                          </m:ctrlPr>
                        </m:sSubPr>
                        <m:e>
                          <m:r>
                            <a:rPr lang="el-GR" altLang="zh-CN" sz="2000" i="1" smtClean="0">
                              <a:solidFill>
                                <a:srgbClr val="0000FF"/>
                              </a:solidFill>
                              <a:latin typeface="Cambria Math" panose="02040503050406030204" pitchFamily="18" charset="0"/>
                              <a:ea typeface="Cambria Math" panose="02040503050406030204" pitchFamily="18" charset="0"/>
                            </a:rPr>
                            <m:t>𝛤</m:t>
                          </m:r>
                        </m:e>
                        <m:sub>
                          <m:r>
                            <a:rPr lang="zh-CN" altLang="en-US" sz="2000" i="1" smtClean="0">
                              <a:solidFill>
                                <a:srgbClr val="0000FF"/>
                              </a:solidFill>
                              <a:latin typeface="Cambria Math" panose="02040503050406030204" pitchFamily="18" charset="0"/>
                            </a:rPr>
                            <m:t>𝛾</m:t>
                          </m:r>
                        </m:sub>
                      </m:sSub>
                      <m:r>
                        <a:rPr lang="zh-CN" altLang="en-US" sz="2000" i="0">
                          <a:solidFill>
                            <a:srgbClr val="0000FF"/>
                          </a:solidFill>
                          <a:latin typeface="Cambria Math" panose="02040503050406030204" pitchFamily="18" charset="0"/>
                        </a:rPr>
                        <m:t>=</m:t>
                      </m:r>
                      <m:r>
                        <a:rPr lang="en-US" altLang="zh-CN" sz="2000" b="0" i="0" smtClean="0">
                          <a:solidFill>
                            <a:srgbClr val="0000FF"/>
                          </a:solidFill>
                          <a:latin typeface="Cambria Math" panose="02040503050406030204" pitchFamily="18" charset="0"/>
                        </a:rPr>
                        <m:t>0.50</m:t>
                      </m:r>
                      <m:d>
                        <m:dPr>
                          <m:ctrlPr>
                            <a:rPr lang="en-US" altLang="zh-CN" sz="2000" i="1">
                              <a:solidFill>
                                <a:srgbClr val="0000FF"/>
                              </a:solidFill>
                              <a:latin typeface="Cambria Math" panose="02040503050406030204" pitchFamily="18" charset="0"/>
                            </a:rPr>
                          </m:ctrlPr>
                        </m:dPr>
                        <m:e>
                          <m:r>
                            <a:rPr lang="en-US" altLang="zh-CN" sz="2000">
                              <a:solidFill>
                                <a:srgbClr val="0000FF"/>
                              </a:solidFill>
                              <a:latin typeface="Cambria Math" panose="02040503050406030204" pitchFamily="18" charset="0"/>
                            </a:rPr>
                            <m:t>1</m:t>
                          </m:r>
                          <m:r>
                            <a:rPr lang="en-US" altLang="zh-CN" sz="2000" b="0" i="1" smtClean="0">
                              <a:solidFill>
                                <a:srgbClr val="0000FF"/>
                              </a:solidFill>
                              <a:latin typeface="Cambria Math" panose="02040503050406030204" pitchFamily="18" charset="0"/>
                            </a:rPr>
                            <m:t>3</m:t>
                          </m:r>
                        </m:e>
                      </m:d>
                      <m:r>
                        <a:rPr lang="en-US" altLang="zh-CN" sz="2000" b="0" i="1" smtClean="0">
                          <a:solidFill>
                            <a:srgbClr val="0000FF"/>
                          </a:solidFill>
                          <a:latin typeface="Cambria Math" panose="02040503050406030204" pitchFamily="18" charset="0"/>
                        </a:rPr>
                        <m:t> </m:t>
                      </m:r>
                      <m:r>
                        <m:rPr>
                          <m:sty m:val="p"/>
                        </m:rPr>
                        <a:rPr lang="en-US" altLang="zh-CN" sz="2000" b="0" i="0" smtClean="0">
                          <a:solidFill>
                            <a:srgbClr val="0000FF"/>
                          </a:solidFill>
                          <a:latin typeface="Cambria Math" panose="02040503050406030204" pitchFamily="18" charset="0"/>
                        </a:rPr>
                        <m:t>eV</m:t>
                      </m:r>
                    </m:oMath>
                  </m:oMathPara>
                </a14:m>
                <a:endParaRPr lang="zh-CN" altLang="en-US" sz="2000" dirty="0">
                  <a:solidFill>
                    <a:srgbClr val="0000FF"/>
                  </a:solidFill>
                </a:endParaRPr>
              </a:p>
            </p:txBody>
          </p:sp>
        </mc:Choice>
        <mc:Fallback xmlns="">
          <p:sp>
            <p:nvSpPr>
              <p:cNvPr id="17" name="TextBox 16">
                <a:extLst>
                  <a:ext uri="{FF2B5EF4-FFF2-40B4-BE49-F238E27FC236}">
                    <a16:creationId xmlns:a16="http://schemas.microsoft.com/office/drawing/2014/main" id="{A0EA64E2-5C3D-47C5-A06A-9313BCE63DAA}"/>
                  </a:ext>
                </a:extLst>
              </p:cNvPr>
              <p:cNvSpPr txBox="1">
                <a:spLocks noRot="1" noChangeAspect="1" noMove="1" noResize="1" noEditPoints="1" noAdjustHandles="1" noChangeArrowheads="1" noChangeShapeType="1" noTextEdit="1"/>
              </p:cNvSpPr>
              <p:nvPr/>
            </p:nvSpPr>
            <p:spPr>
              <a:xfrm>
                <a:off x="5043702" y="3798358"/>
                <a:ext cx="2132892" cy="424603"/>
              </a:xfrm>
              <a:prstGeom prst="rect">
                <a:avLst/>
              </a:prstGeom>
              <a:blipFill>
                <a:blip r:embed="rId6"/>
                <a:stretch>
                  <a:fillRect b="-571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38485238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8C1AE0-B461-4155-A757-F2EE98274A58}"/>
              </a:ext>
            </a:extLst>
          </p:cNvPr>
          <p:cNvSpPr>
            <a:spLocks noGrp="1"/>
          </p:cNvSpPr>
          <p:nvPr>
            <p:ph type="title"/>
          </p:nvPr>
        </p:nvSpPr>
        <p:spPr/>
        <p:txBody>
          <a:bodyPr/>
          <a:lstStyle/>
          <a:p>
            <a:r>
              <a:rPr lang="de-DE" altLang="zh-CN" dirty="0"/>
              <a:t>7902-keV 5/2</a:t>
            </a:r>
            <a:r>
              <a:rPr lang="de-DE" altLang="zh-CN" baseline="30000" dirty="0"/>
              <a:t>+</a:t>
            </a:r>
            <a:r>
              <a:rPr lang="de-DE" altLang="zh-CN" dirty="0"/>
              <a:t> </a:t>
            </a:r>
            <a:r>
              <a:rPr lang="de-DE" altLang="zh-CN" i="1" dirty="0"/>
              <a:t>T</a:t>
            </a:r>
            <a:r>
              <a:rPr lang="de-DE" altLang="zh-CN" dirty="0"/>
              <a:t> = 3/2 IAS in </a:t>
            </a:r>
            <a:r>
              <a:rPr lang="de-DE" altLang="zh-CN" baseline="30000" dirty="0"/>
              <a:t>25</a:t>
            </a:r>
            <a:r>
              <a:rPr lang="de-DE" altLang="zh-CN" dirty="0"/>
              <a:t>Al</a:t>
            </a:r>
            <a:endParaRPr lang="zh-CN" altLang="en-US" dirty="0"/>
          </a:p>
        </p:txBody>
      </p:sp>
      <p:sp>
        <p:nvSpPr>
          <p:cNvPr id="4" name="Footer Placeholder 3">
            <a:extLst>
              <a:ext uri="{FF2B5EF4-FFF2-40B4-BE49-F238E27FC236}">
                <a16:creationId xmlns:a16="http://schemas.microsoft.com/office/drawing/2014/main" id="{3E43F026-C97A-4B74-957E-2961DEEC833B}"/>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E4463D4F-1031-4BF1-9E0A-2AA599990EEC}"/>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108</a:t>
            </a:fld>
            <a:endParaRPr lang="en-US" sz="1300" dirty="0"/>
          </a:p>
        </p:txBody>
      </p:sp>
      <p:pic>
        <p:nvPicPr>
          <p:cNvPr id="11" name="Content Placeholder 10">
            <a:extLst>
              <a:ext uri="{FF2B5EF4-FFF2-40B4-BE49-F238E27FC236}">
                <a16:creationId xmlns:a16="http://schemas.microsoft.com/office/drawing/2014/main" id="{A17B8BBB-0F53-4520-B541-181A74E0210F}"/>
              </a:ext>
            </a:extLst>
          </p:cNvPr>
          <p:cNvPicPr>
            <a:picLocks noGrp="1" noChangeAspect="1"/>
          </p:cNvPicPr>
          <p:nvPr>
            <p:ph idx="1"/>
          </p:nvPr>
        </p:nvPicPr>
        <p:blipFill>
          <a:blip r:embed="rId3"/>
          <a:stretch>
            <a:fillRect/>
          </a:stretch>
        </p:blipFill>
        <p:spPr>
          <a:xfrm>
            <a:off x="76200" y="1066800"/>
            <a:ext cx="7015666" cy="5027613"/>
          </a:xfrm>
        </p:spPr>
      </p:pic>
      <p:sp>
        <p:nvSpPr>
          <p:cNvPr id="13" name="TextBox 12">
            <a:extLst>
              <a:ext uri="{FF2B5EF4-FFF2-40B4-BE49-F238E27FC236}">
                <a16:creationId xmlns:a16="http://schemas.microsoft.com/office/drawing/2014/main" id="{80919FFD-AE9A-4D0A-A6B5-C446CE456B9C}"/>
              </a:ext>
            </a:extLst>
          </p:cNvPr>
          <p:cNvSpPr txBox="1"/>
          <p:nvPr/>
        </p:nvSpPr>
        <p:spPr>
          <a:xfrm>
            <a:off x="70934" y="1447720"/>
            <a:ext cx="4044441" cy="584775"/>
          </a:xfrm>
          <a:prstGeom prst="rect">
            <a:avLst/>
          </a:prstGeom>
          <a:noFill/>
        </p:spPr>
        <p:txBody>
          <a:bodyPr wrap="none">
            <a:spAutoFit/>
          </a:bodyPr>
          <a:lstStyle/>
          <a:p>
            <a:r>
              <a:rPr lang="en-US" altLang="zh-CN" sz="1600" dirty="0">
                <a:solidFill>
                  <a:srgbClr val="002060"/>
                </a:solidFill>
                <a:latin typeface="Arial Narrow" panose="020B0606020202030204" pitchFamily="34" charset="0"/>
                <a:cs typeface="Times New Roman" panose="02020603050405020304" pitchFamily="18" charset="0"/>
              </a:rPr>
              <a:t>P. G. </a:t>
            </a:r>
            <a:r>
              <a:rPr lang="en-US" altLang="zh-CN" sz="1600" dirty="0" err="1">
                <a:solidFill>
                  <a:srgbClr val="002060"/>
                </a:solidFill>
                <a:latin typeface="Arial Narrow" panose="020B0606020202030204" pitchFamily="34" charset="0"/>
                <a:cs typeface="Times New Roman" panose="02020603050405020304" pitchFamily="18" charset="0"/>
              </a:rPr>
              <a:t>Ikossi</a:t>
            </a:r>
            <a:r>
              <a:rPr lang="en-US" altLang="zh-CN" sz="1600" dirty="0">
                <a:solidFill>
                  <a:srgbClr val="002060"/>
                </a:solidFill>
                <a:latin typeface="Arial Narrow" panose="020B0606020202030204" pitchFamily="34" charset="0"/>
                <a:cs typeface="Times New Roman" panose="02020603050405020304" pitchFamily="18" charset="0"/>
              </a:rPr>
              <a:t> </a:t>
            </a:r>
            <a:r>
              <a:rPr lang="en-US" altLang="zh-CN" sz="1600" i="1" dirty="0">
                <a:solidFill>
                  <a:srgbClr val="002060"/>
                </a:solidFill>
                <a:latin typeface="Arial Narrow" panose="020B0606020202030204" pitchFamily="34" charset="0"/>
                <a:cs typeface="Times New Roman" panose="02020603050405020304" pitchFamily="18" charset="0"/>
              </a:rPr>
              <a:t>et al</a:t>
            </a:r>
            <a:r>
              <a:rPr lang="en-US" altLang="zh-CN" sz="1600" dirty="0">
                <a:solidFill>
                  <a:srgbClr val="002060"/>
                </a:solidFill>
                <a:latin typeface="Arial Narrow" panose="020B0606020202030204" pitchFamily="34" charset="0"/>
                <a:cs typeface="Times New Roman" panose="02020603050405020304" pitchFamily="18" charset="0"/>
              </a:rPr>
              <a:t>., Nucl. Phys. A 274, 1 (1976).</a:t>
            </a:r>
          </a:p>
          <a:p>
            <a:r>
              <a:rPr lang="en-US" altLang="zh-CN" sz="1600" dirty="0">
                <a:solidFill>
                  <a:srgbClr val="002060"/>
                </a:solidFill>
                <a:latin typeface="Arial Narrow" panose="020B0606020202030204" pitchFamily="34" charset="0"/>
                <a:cs typeface="Times New Roman" panose="02020603050405020304" pitchFamily="18" charset="0"/>
              </a:rPr>
              <a:t>J. F. Wilkerson </a:t>
            </a:r>
            <a:r>
              <a:rPr lang="en-US" altLang="zh-CN" sz="1600" i="1" dirty="0">
                <a:solidFill>
                  <a:srgbClr val="002060"/>
                </a:solidFill>
                <a:latin typeface="Arial Narrow" panose="020B0606020202030204" pitchFamily="34" charset="0"/>
                <a:cs typeface="Times New Roman" panose="02020603050405020304" pitchFamily="18" charset="0"/>
              </a:rPr>
              <a:t>et al</a:t>
            </a:r>
            <a:r>
              <a:rPr lang="en-US" altLang="zh-CN" sz="1600" dirty="0">
                <a:solidFill>
                  <a:srgbClr val="002060"/>
                </a:solidFill>
                <a:latin typeface="Arial Narrow" panose="020B0606020202030204" pitchFamily="34" charset="0"/>
                <a:cs typeface="Times New Roman" panose="02020603050405020304" pitchFamily="18" charset="0"/>
              </a:rPr>
              <a:t>., Nucl. Phys. A 549, 223 (1992).</a:t>
            </a:r>
            <a:endParaRPr lang="zh-CN" altLang="en-US" sz="1600" dirty="0">
              <a:solidFill>
                <a:srgbClr val="002060"/>
              </a:solidFill>
              <a:latin typeface="Arial Narrow" panose="020B0606020202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E4A767BD-DF6C-4CDF-BD6D-E2CB621EB8EB}"/>
                  </a:ext>
                </a:extLst>
              </p:cNvPr>
              <p:cNvSpPr txBox="1"/>
              <p:nvPr/>
            </p:nvSpPr>
            <p:spPr>
              <a:xfrm>
                <a:off x="2724443" y="2975881"/>
                <a:ext cx="2133276" cy="424603"/>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f>
                        <m:fPr>
                          <m:type m:val="lin"/>
                          <m:ctrlPr>
                            <a:rPr lang="en-US" altLang="zh-CN" sz="2000" b="0" i="1" smtClean="0">
                              <a:solidFill>
                                <a:srgbClr val="FF0000"/>
                              </a:solidFill>
                              <a:latin typeface="Cambria Math" panose="02040503050406030204" pitchFamily="18" charset="0"/>
                            </a:rPr>
                          </m:ctrlPr>
                        </m:fPr>
                        <m:num>
                          <m:sSub>
                            <m:sSubPr>
                              <m:ctrlPr>
                                <a:rPr lang="en-US" altLang="zh-CN" sz="2000" i="1">
                                  <a:solidFill>
                                    <a:srgbClr val="FF0000"/>
                                  </a:solidFill>
                                  <a:latin typeface="Cambria Math" panose="02040503050406030204" pitchFamily="18" charset="0"/>
                                </a:rPr>
                              </m:ctrlPr>
                            </m:sSubPr>
                            <m:e>
                              <m:r>
                                <a:rPr lang="en-US" altLang="zh-CN" sz="2000" b="0" i="1" smtClean="0">
                                  <a:solidFill>
                                    <a:srgbClr val="FF0000"/>
                                  </a:solidFill>
                                  <a:latin typeface="Cambria Math" panose="02040503050406030204" pitchFamily="18" charset="0"/>
                                  <a:ea typeface="Cambria Math" panose="02040503050406030204" pitchFamily="18" charset="0"/>
                                </a:rPr>
                                <m:t>𝐼</m:t>
                              </m:r>
                            </m:e>
                            <m:sub>
                              <m:r>
                                <a:rPr lang="zh-CN" altLang="el-GR" sz="2000" i="1" smtClean="0">
                                  <a:solidFill>
                                    <a:srgbClr val="FF0000"/>
                                  </a:solidFill>
                                  <a:latin typeface="Cambria Math" panose="02040503050406030204" pitchFamily="18" charset="0"/>
                                  <a:ea typeface="Cambria Math" panose="02040503050406030204" pitchFamily="18" charset="0"/>
                                </a:rPr>
                                <m:t>𝛾</m:t>
                              </m:r>
                            </m:sub>
                          </m:sSub>
                        </m:num>
                        <m:den>
                          <m:sSub>
                            <m:sSubPr>
                              <m:ctrlPr>
                                <a:rPr lang="en-US" altLang="zh-CN" sz="2000" i="1">
                                  <a:solidFill>
                                    <a:srgbClr val="FF0000"/>
                                  </a:solidFill>
                                  <a:latin typeface="Cambria Math" panose="02040503050406030204" pitchFamily="18" charset="0"/>
                                </a:rPr>
                              </m:ctrlPr>
                            </m:sSubPr>
                            <m:e>
                              <m:r>
                                <a:rPr lang="en-US" altLang="zh-CN" sz="2000" b="0" i="1" smtClean="0">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rPr>
                                <m:t>𝑝</m:t>
                              </m:r>
                            </m:sub>
                          </m:sSub>
                        </m:den>
                      </m:f>
                      <m:r>
                        <a:rPr lang="zh-CN" altLang="en-US" sz="2000" i="0">
                          <a:solidFill>
                            <a:srgbClr val="FF0000"/>
                          </a:solidFill>
                          <a:latin typeface="Cambria Math" panose="02040503050406030204" pitchFamily="18" charset="0"/>
                        </a:rPr>
                        <m:t>=</m:t>
                      </m:r>
                      <m:r>
                        <a:rPr lang="en-US" altLang="zh-CN" sz="2000" i="1" smtClean="0">
                          <a:solidFill>
                            <a:srgbClr val="FF0000"/>
                          </a:solidFill>
                          <a:latin typeface="Cambria Math" panose="02040503050406030204" pitchFamily="18" charset="0"/>
                        </a:rPr>
                        <m:t>0</m:t>
                      </m:r>
                      <m:r>
                        <a:rPr lang="en-US" altLang="zh-CN" sz="2000" b="0" i="1" smtClean="0">
                          <a:solidFill>
                            <a:srgbClr val="FF0000"/>
                          </a:solidFill>
                          <a:latin typeface="Cambria Math" panose="02040503050406030204" pitchFamily="18" charset="0"/>
                        </a:rPr>
                        <m:t>.019(3)</m:t>
                      </m:r>
                    </m:oMath>
                  </m:oMathPara>
                </a14:m>
                <a:endParaRPr lang="zh-CN" altLang="en-US" sz="2000" dirty="0">
                  <a:solidFill>
                    <a:srgbClr val="FF0000"/>
                  </a:solidFill>
                </a:endParaRPr>
              </a:p>
            </p:txBody>
          </p:sp>
        </mc:Choice>
        <mc:Fallback xmlns="">
          <p:sp>
            <p:nvSpPr>
              <p:cNvPr id="15" name="TextBox 14">
                <a:extLst>
                  <a:ext uri="{FF2B5EF4-FFF2-40B4-BE49-F238E27FC236}">
                    <a16:creationId xmlns:a16="http://schemas.microsoft.com/office/drawing/2014/main" id="{E4A767BD-DF6C-4CDF-BD6D-E2CB621EB8EB}"/>
                  </a:ext>
                </a:extLst>
              </p:cNvPr>
              <p:cNvSpPr txBox="1">
                <a:spLocks noRot="1" noChangeAspect="1" noMove="1" noResize="1" noEditPoints="1" noAdjustHandles="1" noChangeArrowheads="1" noChangeShapeType="1" noTextEdit="1"/>
              </p:cNvSpPr>
              <p:nvPr/>
            </p:nvSpPr>
            <p:spPr>
              <a:xfrm>
                <a:off x="2724443" y="2975881"/>
                <a:ext cx="2133276" cy="424603"/>
              </a:xfrm>
              <a:prstGeom prst="rect">
                <a:avLst/>
              </a:prstGeom>
              <a:blipFill>
                <a:blip r:embed="rId4"/>
                <a:stretch>
                  <a:fillRect l="-7429" t="-108571" b="-162857"/>
                </a:stretch>
              </a:blipFill>
            </p:spPr>
            <p:txBody>
              <a:bodyPr/>
              <a:lstStyle/>
              <a:p>
                <a:r>
                  <a:rPr lang="zh-CN" altLang="en-US">
                    <a:noFill/>
                  </a:rPr>
                  <a:t> </a:t>
                </a:r>
              </a:p>
            </p:txBody>
          </p:sp>
        </mc:Fallback>
      </mc:AlternateContent>
      <p:sp>
        <p:nvSpPr>
          <p:cNvPr id="16" name="TextBox 15">
            <a:extLst>
              <a:ext uri="{FF2B5EF4-FFF2-40B4-BE49-F238E27FC236}">
                <a16:creationId xmlns:a16="http://schemas.microsoft.com/office/drawing/2014/main" id="{1B912BFA-5FE4-46D4-A08A-B654245A062B}"/>
              </a:ext>
            </a:extLst>
          </p:cNvPr>
          <p:cNvSpPr txBox="1"/>
          <p:nvPr/>
        </p:nvSpPr>
        <p:spPr>
          <a:xfrm>
            <a:off x="5029200" y="3439038"/>
            <a:ext cx="3947427" cy="338554"/>
          </a:xfrm>
          <a:prstGeom prst="rect">
            <a:avLst/>
          </a:prstGeom>
          <a:noFill/>
        </p:spPr>
        <p:txBody>
          <a:bodyPr wrap="none">
            <a:spAutoFit/>
          </a:bodyPr>
          <a:lstStyle/>
          <a:p>
            <a:r>
              <a:rPr lang="en-US" altLang="zh-CN" sz="1600" dirty="0">
                <a:solidFill>
                  <a:srgbClr val="002060"/>
                </a:solidFill>
                <a:latin typeface="Arial Narrow" panose="020B0606020202030204" pitchFamily="34" charset="0"/>
                <a:cs typeface="Times New Roman" panose="02020603050405020304" pitchFamily="18" charset="0"/>
              </a:rPr>
              <a:t>G. C. Morrison </a:t>
            </a:r>
            <a:r>
              <a:rPr lang="en-US" altLang="zh-CN" sz="1600" i="1" dirty="0">
                <a:solidFill>
                  <a:srgbClr val="002060"/>
                </a:solidFill>
                <a:latin typeface="Arial Narrow" panose="020B0606020202030204" pitchFamily="34" charset="0"/>
                <a:cs typeface="Times New Roman" panose="02020603050405020304" pitchFamily="18" charset="0"/>
              </a:rPr>
              <a:t>et al</a:t>
            </a:r>
            <a:r>
              <a:rPr lang="en-US" altLang="zh-CN" sz="1600" dirty="0">
                <a:solidFill>
                  <a:srgbClr val="002060"/>
                </a:solidFill>
                <a:latin typeface="Arial Narrow" panose="020B0606020202030204" pitchFamily="34" charset="0"/>
                <a:cs typeface="Times New Roman" panose="02020603050405020304" pitchFamily="18" charset="0"/>
              </a:rPr>
              <a:t>., Phys. Rev. 174, 1366 (1968).</a:t>
            </a:r>
            <a:endParaRPr lang="zh-CN" altLang="en-US" sz="1600" dirty="0">
              <a:solidFill>
                <a:srgbClr val="002060"/>
              </a:solidFill>
              <a:latin typeface="Arial Narrow" panose="020B0606020202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1EDBC538-B338-4672-8CE4-858F1357DD5A}"/>
                  </a:ext>
                </a:extLst>
              </p:cNvPr>
              <p:cNvSpPr txBox="1"/>
              <p:nvPr/>
            </p:nvSpPr>
            <p:spPr>
              <a:xfrm>
                <a:off x="5029200" y="3035252"/>
                <a:ext cx="1990225" cy="424603"/>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solidFill>
                                <a:srgbClr val="0000FF"/>
                              </a:solidFill>
                              <a:latin typeface="Cambria Math" panose="02040503050406030204" pitchFamily="18" charset="0"/>
                            </a:rPr>
                          </m:ctrlPr>
                        </m:sSubPr>
                        <m:e>
                          <m:r>
                            <a:rPr lang="el-GR" altLang="zh-CN" sz="2000" i="1" smtClean="0">
                              <a:solidFill>
                                <a:srgbClr val="0000FF"/>
                              </a:solidFill>
                              <a:latin typeface="Cambria Math" panose="02040503050406030204" pitchFamily="18" charset="0"/>
                              <a:ea typeface="Cambria Math" panose="02040503050406030204" pitchFamily="18" charset="0"/>
                            </a:rPr>
                            <m:t>𝛤</m:t>
                          </m:r>
                        </m:e>
                        <m:sub>
                          <m:r>
                            <a:rPr lang="zh-CN" altLang="en-US" sz="2000" i="1" smtClean="0">
                              <a:solidFill>
                                <a:srgbClr val="0000FF"/>
                              </a:solidFill>
                              <a:latin typeface="Cambria Math" panose="02040503050406030204" pitchFamily="18" charset="0"/>
                            </a:rPr>
                            <m:t>𝛾</m:t>
                          </m:r>
                        </m:sub>
                      </m:sSub>
                      <m:r>
                        <a:rPr lang="zh-CN" altLang="en-US" sz="2000" i="0">
                          <a:solidFill>
                            <a:srgbClr val="0000FF"/>
                          </a:solidFill>
                          <a:latin typeface="Cambria Math" panose="02040503050406030204" pitchFamily="18" charset="0"/>
                        </a:rPr>
                        <m:t>=</m:t>
                      </m:r>
                      <m:r>
                        <a:rPr lang="en-US" altLang="zh-CN" sz="2000" b="0" i="0" smtClean="0">
                          <a:solidFill>
                            <a:srgbClr val="0000FF"/>
                          </a:solidFill>
                          <a:latin typeface="Cambria Math" panose="02040503050406030204" pitchFamily="18" charset="0"/>
                        </a:rPr>
                        <m:t>2.0</m:t>
                      </m:r>
                      <m:d>
                        <m:dPr>
                          <m:ctrlPr>
                            <a:rPr lang="en-US" altLang="zh-CN" sz="2000" i="1">
                              <a:solidFill>
                                <a:srgbClr val="0000FF"/>
                              </a:solidFill>
                              <a:latin typeface="Cambria Math" panose="02040503050406030204" pitchFamily="18" charset="0"/>
                            </a:rPr>
                          </m:ctrlPr>
                        </m:dPr>
                        <m:e>
                          <m:r>
                            <a:rPr lang="en-US" altLang="zh-CN" sz="2000">
                              <a:solidFill>
                                <a:srgbClr val="0000FF"/>
                              </a:solidFill>
                              <a:latin typeface="Cambria Math" panose="02040503050406030204" pitchFamily="18" charset="0"/>
                            </a:rPr>
                            <m:t>1</m:t>
                          </m:r>
                          <m:r>
                            <a:rPr lang="en-US" altLang="zh-CN" sz="2000" b="0" i="1" smtClean="0">
                              <a:solidFill>
                                <a:srgbClr val="0000FF"/>
                              </a:solidFill>
                              <a:latin typeface="Cambria Math" panose="02040503050406030204" pitchFamily="18" charset="0"/>
                            </a:rPr>
                            <m:t>0</m:t>
                          </m:r>
                        </m:e>
                      </m:d>
                      <m:r>
                        <a:rPr lang="en-US" altLang="zh-CN" sz="2000" b="0" i="1" smtClean="0">
                          <a:solidFill>
                            <a:srgbClr val="0000FF"/>
                          </a:solidFill>
                          <a:latin typeface="Cambria Math" panose="02040503050406030204" pitchFamily="18" charset="0"/>
                        </a:rPr>
                        <m:t> </m:t>
                      </m:r>
                      <m:r>
                        <m:rPr>
                          <m:sty m:val="p"/>
                        </m:rPr>
                        <a:rPr lang="en-US" altLang="zh-CN" sz="2000" b="0" i="0" smtClean="0">
                          <a:solidFill>
                            <a:srgbClr val="0000FF"/>
                          </a:solidFill>
                          <a:latin typeface="Cambria Math" panose="02040503050406030204" pitchFamily="18" charset="0"/>
                        </a:rPr>
                        <m:t>eV</m:t>
                      </m:r>
                    </m:oMath>
                  </m:oMathPara>
                </a14:m>
                <a:endParaRPr lang="zh-CN" altLang="en-US" sz="2000" dirty="0">
                  <a:solidFill>
                    <a:srgbClr val="0000FF"/>
                  </a:solidFill>
                </a:endParaRPr>
              </a:p>
            </p:txBody>
          </p:sp>
        </mc:Choice>
        <mc:Fallback xmlns="">
          <p:sp>
            <p:nvSpPr>
              <p:cNvPr id="17" name="TextBox 16">
                <a:extLst>
                  <a:ext uri="{FF2B5EF4-FFF2-40B4-BE49-F238E27FC236}">
                    <a16:creationId xmlns:a16="http://schemas.microsoft.com/office/drawing/2014/main" id="{1EDBC538-B338-4672-8CE4-858F1357DD5A}"/>
                  </a:ext>
                </a:extLst>
              </p:cNvPr>
              <p:cNvSpPr txBox="1">
                <a:spLocks noRot="1" noChangeAspect="1" noMove="1" noResize="1" noEditPoints="1" noAdjustHandles="1" noChangeArrowheads="1" noChangeShapeType="1" noTextEdit="1"/>
              </p:cNvSpPr>
              <p:nvPr/>
            </p:nvSpPr>
            <p:spPr>
              <a:xfrm>
                <a:off x="5029200" y="3035252"/>
                <a:ext cx="1990225" cy="424603"/>
              </a:xfrm>
              <a:prstGeom prst="rect">
                <a:avLst/>
              </a:prstGeom>
              <a:blipFill>
                <a:blip r:embed="rId5"/>
                <a:stretch>
                  <a:fillRect b="-4286"/>
                </a:stretch>
              </a:blipFill>
            </p:spPr>
            <p:txBody>
              <a:bodyPr/>
              <a:lstStyle/>
              <a:p>
                <a:r>
                  <a:rPr lang="zh-CN" altLang="en-US">
                    <a:noFill/>
                  </a:rPr>
                  <a:t> </a:t>
                </a:r>
              </a:p>
            </p:txBody>
          </p:sp>
        </mc:Fallback>
      </mc:AlternateContent>
      <p:sp>
        <p:nvSpPr>
          <p:cNvPr id="18" name="TextBox 17">
            <a:extLst>
              <a:ext uri="{FF2B5EF4-FFF2-40B4-BE49-F238E27FC236}">
                <a16:creationId xmlns:a16="http://schemas.microsoft.com/office/drawing/2014/main" id="{9BA7AD48-2443-40E8-A881-EBB86032A148}"/>
              </a:ext>
            </a:extLst>
          </p:cNvPr>
          <p:cNvSpPr txBox="1"/>
          <p:nvPr/>
        </p:nvSpPr>
        <p:spPr>
          <a:xfrm>
            <a:off x="5043702" y="4202144"/>
            <a:ext cx="4091569" cy="338554"/>
          </a:xfrm>
          <a:prstGeom prst="rect">
            <a:avLst/>
          </a:prstGeom>
          <a:noFill/>
        </p:spPr>
        <p:txBody>
          <a:bodyPr wrap="none">
            <a:spAutoFit/>
          </a:bodyPr>
          <a:lstStyle/>
          <a:p>
            <a:r>
              <a:rPr lang="en-US" altLang="zh-CN" sz="1600" dirty="0">
                <a:solidFill>
                  <a:srgbClr val="002060"/>
                </a:solidFill>
                <a:latin typeface="Arial Narrow" panose="020B0606020202030204" pitchFamily="34" charset="0"/>
                <a:cs typeface="Times New Roman" panose="02020603050405020304" pitchFamily="18" charset="0"/>
              </a:rPr>
              <a:t>D. W. O. Rogers </a:t>
            </a:r>
            <a:r>
              <a:rPr lang="en-US" altLang="zh-CN" sz="1600" i="1" dirty="0">
                <a:solidFill>
                  <a:srgbClr val="002060"/>
                </a:solidFill>
                <a:latin typeface="Arial Narrow" panose="020B0606020202030204" pitchFamily="34" charset="0"/>
                <a:cs typeface="Times New Roman" panose="02020603050405020304" pitchFamily="18" charset="0"/>
              </a:rPr>
              <a:t>et al</a:t>
            </a:r>
            <a:r>
              <a:rPr lang="en-US" altLang="zh-CN" sz="1600" dirty="0">
                <a:solidFill>
                  <a:srgbClr val="002060"/>
                </a:solidFill>
                <a:latin typeface="Arial Narrow" panose="020B0606020202030204" pitchFamily="34" charset="0"/>
                <a:cs typeface="Times New Roman" panose="02020603050405020304" pitchFamily="18" charset="0"/>
              </a:rPr>
              <a:t>., Can. J. Phys. 55, 206 (1977).</a:t>
            </a:r>
            <a:endParaRPr lang="zh-CN" altLang="en-US" sz="1600" dirty="0">
              <a:solidFill>
                <a:srgbClr val="002060"/>
              </a:solidFill>
              <a:latin typeface="Arial Narrow" panose="020B0606020202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BCEDEFE9-28D8-4452-ACDC-054B685A393D}"/>
                  </a:ext>
                </a:extLst>
              </p:cNvPr>
              <p:cNvSpPr txBox="1"/>
              <p:nvPr/>
            </p:nvSpPr>
            <p:spPr>
              <a:xfrm>
                <a:off x="5043702" y="3798358"/>
                <a:ext cx="2132892" cy="424603"/>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solidFill>
                                <a:srgbClr val="0000FF"/>
                              </a:solidFill>
                              <a:latin typeface="Cambria Math" panose="02040503050406030204" pitchFamily="18" charset="0"/>
                            </a:rPr>
                          </m:ctrlPr>
                        </m:sSubPr>
                        <m:e>
                          <m:r>
                            <a:rPr lang="el-GR" altLang="zh-CN" sz="2000" i="1" smtClean="0">
                              <a:solidFill>
                                <a:srgbClr val="0000FF"/>
                              </a:solidFill>
                              <a:latin typeface="Cambria Math" panose="02040503050406030204" pitchFamily="18" charset="0"/>
                              <a:ea typeface="Cambria Math" panose="02040503050406030204" pitchFamily="18" charset="0"/>
                            </a:rPr>
                            <m:t>𝛤</m:t>
                          </m:r>
                        </m:e>
                        <m:sub>
                          <m:r>
                            <a:rPr lang="zh-CN" altLang="en-US" sz="2000" i="1" smtClean="0">
                              <a:solidFill>
                                <a:srgbClr val="0000FF"/>
                              </a:solidFill>
                              <a:latin typeface="Cambria Math" panose="02040503050406030204" pitchFamily="18" charset="0"/>
                            </a:rPr>
                            <m:t>𝛾</m:t>
                          </m:r>
                        </m:sub>
                      </m:sSub>
                      <m:r>
                        <a:rPr lang="zh-CN" altLang="en-US" sz="2000" i="0">
                          <a:solidFill>
                            <a:srgbClr val="0000FF"/>
                          </a:solidFill>
                          <a:latin typeface="Cambria Math" panose="02040503050406030204" pitchFamily="18" charset="0"/>
                        </a:rPr>
                        <m:t>=</m:t>
                      </m:r>
                      <m:r>
                        <a:rPr lang="en-US" altLang="zh-CN" sz="2000" b="0" i="0" smtClean="0">
                          <a:solidFill>
                            <a:srgbClr val="0000FF"/>
                          </a:solidFill>
                          <a:latin typeface="Cambria Math" panose="02040503050406030204" pitchFamily="18" charset="0"/>
                        </a:rPr>
                        <m:t>0.50</m:t>
                      </m:r>
                      <m:d>
                        <m:dPr>
                          <m:ctrlPr>
                            <a:rPr lang="en-US" altLang="zh-CN" sz="2000" i="1">
                              <a:solidFill>
                                <a:srgbClr val="0000FF"/>
                              </a:solidFill>
                              <a:latin typeface="Cambria Math" panose="02040503050406030204" pitchFamily="18" charset="0"/>
                            </a:rPr>
                          </m:ctrlPr>
                        </m:dPr>
                        <m:e>
                          <m:r>
                            <a:rPr lang="en-US" altLang="zh-CN" sz="2000">
                              <a:solidFill>
                                <a:srgbClr val="0000FF"/>
                              </a:solidFill>
                              <a:latin typeface="Cambria Math" panose="02040503050406030204" pitchFamily="18" charset="0"/>
                            </a:rPr>
                            <m:t>1</m:t>
                          </m:r>
                          <m:r>
                            <a:rPr lang="en-US" altLang="zh-CN" sz="2000" b="0" i="1" smtClean="0">
                              <a:solidFill>
                                <a:srgbClr val="0000FF"/>
                              </a:solidFill>
                              <a:latin typeface="Cambria Math" panose="02040503050406030204" pitchFamily="18" charset="0"/>
                            </a:rPr>
                            <m:t>3</m:t>
                          </m:r>
                        </m:e>
                      </m:d>
                      <m:r>
                        <a:rPr lang="en-US" altLang="zh-CN" sz="2000" b="0" i="1" smtClean="0">
                          <a:solidFill>
                            <a:srgbClr val="0000FF"/>
                          </a:solidFill>
                          <a:latin typeface="Cambria Math" panose="02040503050406030204" pitchFamily="18" charset="0"/>
                        </a:rPr>
                        <m:t> </m:t>
                      </m:r>
                      <m:r>
                        <m:rPr>
                          <m:sty m:val="p"/>
                        </m:rPr>
                        <a:rPr lang="en-US" altLang="zh-CN" sz="2000" b="0" i="0" smtClean="0">
                          <a:solidFill>
                            <a:srgbClr val="0000FF"/>
                          </a:solidFill>
                          <a:latin typeface="Cambria Math" panose="02040503050406030204" pitchFamily="18" charset="0"/>
                        </a:rPr>
                        <m:t>eV</m:t>
                      </m:r>
                    </m:oMath>
                  </m:oMathPara>
                </a14:m>
                <a:endParaRPr lang="zh-CN" altLang="en-US" sz="2000" dirty="0">
                  <a:solidFill>
                    <a:srgbClr val="0000FF"/>
                  </a:solidFill>
                </a:endParaRPr>
              </a:p>
            </p:txBody>
          </p:sp>
        </mc:Choice>
        <mc:Fallback xmlns="">
          <p:sp>
            <p:nvSpPr>
              <p:cNvPr id="19" name="TextBox 18">
                <a:extLst>
                  <a:ext uri="{FF2B5EF4-FFF2-40B4-BE49-F238E27FC236}">
                    <a16:creationId xmlns:a16="http://schemas.microsoft.com/office/drawing/2014/main" id="{BCEDEFE9-28D8-4452-ACDC-054B685A393D}"/>
                  </a:ext>
                </a:extLst>
              </p:cNvPr>
              <p:cNvSpPr txBox="1">
                <a:spLocks noRot="1" noChangeAspect="1" noMove="1" noResize="1" noEditPoints="1" noAdjustHandles="1" noChangeArrowheads="1" noChangeShapeType="1" noTextEdit="1"/>
              </p:cNvSpPr>
              <p:nvPr/>
            </p:nvSpPr>
            <p:spPr>
              <a:xfrm>
                <a:off x="5043702" y="3798358"/>
                <a:ext cx="2132892" cy="424603"/>
              </a:xfrm>
              <a:prstGeom prst="rect">
                <a:avLst/>
              </a:prstGeom>
              <a:blipFill>
                <a:blip r:embed="rId6"/>
                <a:stretch>
                  <a:fillRect b="-571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C3CBBCC2-3A2B-41EE-AAC0-A129D1CDDCDD}"/>
                  </a:ext>
                </a:extLst>
              </p:cNvPr>
              <p:cNvSpPr txBox="1"/>
              <p:nvPr/>
            </p:nvSpPr>
            <p:spPr>
              <a:xfrm>
                <a:off x="2724443" y="3439038"/>
                <a:ext cx="1847557" cy="424603"/>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solidFill>
                                <a:srgbClr val="FF0000"/>
                              </a:solidFill>
                              <a:latin typeface="Cambria Math" panose="02040503050406030204" pitchFamily="18" charset="0"/>
                            </a:rPr>
                          </m:ctrlPr>
                        </m:sSubPr>
                        <m:e>
                          <m:r>
                            <a:rPr lang="el-GR" altLang="zh-CN" sz="2000" i="1" smtClean="0">
                              <a:solidFill>
                                <a:srgbClr val="FF0000"/>
                              </a:solidFill>
                              <a:latin typeface="Cambria Math" panose="02040503050406030204" pitchFamily="18" charset="0"/>
                              <a:ea typeface="Cambria Math" panose="02040503050406030204" pitchFamily="18" charset="0"/>
                            </a:rPr>
                            <m:t>𝛤</m:t>
                          </m:r>
                        </m:e>
                        <m:sub>
                          <m:r>
                            <a:rPr lang="zh-CN" altLang="en-US" sz="2000" i="1" smtClean="0">
                              <a:solidFill>
                                <a:srgbClr val="FF0000"/>
                              </a:solidFill>
                              <a:latin typeface="Cambria Math" panose="02040503050406030204" pitchFamily="18" charset="0"/>
                            </a:rPr>
                            <m:t>𝛾</m:t>
                          </m:r>
                        </m:sub>
                      </m:sSub>
                      <m:r>
                        <a:rPr lang="zh-CN" altLang="en-US" sz="2000" i="0">
                          <a:solidFill>
                            <a:srgbClr val="FF0000"/>
                          </a:solidFill>
                          <a:latin typeface="Cambria Math" panose="02040503050406030204" pitchFamily="18" charset="0"/>
                        </a:rPr>
                        <m:t>=</m:t>
                      </m:r>
                      <m:r>
                        <a:rPr lang="en-US" altLang="zh-CN" sz="2000" b="0" i="0" smtClean="0">
                          <a:solidFill>
                            <a:srgbClr val="FF0000"/>
                          </a:solidFill>
                          <a:latin typeface="Cambria Math" panose="02040503050406030204" pitchFamily="18" charset="0"/>
                        </a:rPr>
                        <m:t>2.</m:t>
                      </m:r>
                      <m:r>
                        <a:rPr lang="en-US" altLang="zh-CN" sz="2000" b="0" i="1" smtClean="0">
                          <a:solidFill>
                            <a:srgbClr val="FF0000"/>
                          </a:solidFill>
                          <a:latin typeface="Cambria Math" panose="02040503050406030204" pitchFamily="18" charset="0"/>
                        </a:rPr>
                        <m:t>1</m:t>
                      </m:r>
                      <m:d>
                        <m:dPr>
                          <m:ctrlPr>
                            <a:rPr lang="en-US" altLang="zh-CN" sz="2000" i="1">
                              <a:solidFill>
                                <a:srgbClr val="FF0000"/>
                              </a:solidFill>
                              <a:latin typeface="Cambria Math" panose="02040503050406030204" pitchFamily="18" charset="0"/>
                            </a:rPr>
                          </m:ctrlPr>
                        </m:dPr>
                        <m:e>
                          <m:r>
                            <a:rPr lang="en-US" altLang="zh-CN" sz="2000" i="1" smtClean="0">
                              <a:solidFill>
                                <a:srgbClr val="FF0000"/>
                              </a:solidFill>
                              <a:latin typeface="Cambria Math" panose="02040503050406030204" pitchFamily="18" charset="0"/>
                            </a:rPr>
                            <m:t>5</m:t>
                          </m:r>
                        </m:e>
                      </m:d>
                      <m:r>
                        <a:rPr lang="en-US" altLang="zh-CN" sz="2000" b="0" i="1" smtClean="0">
                          <a:solidFill>
                            <a:srgbClr val="FF0000"/>
                          </a:solidFill>
                          <a:latin typeface="Cambria Math" panose="02040503050406030204" pitchFamily="18" charset="0"/>
                        </a:rPr>
                        <m:t> </m:t>
                      </m:r>
                      <m:r>
                        <m:rPr>
                          <m:sty m:val="p"/>
                        </m:rPr>
                        <a:rPr lang="en-US" altLang="zh-CN" sz="2000" b="0" i="0" smtClean="0">
                          <a:solidFill>
                            <a:srgbClr val="FF0000"/>
                          </a:solidFill>
                          <a:latin typeface="Cambria Math" panose="02040503050406030204" pitchFamily="18" charset="0"/>
                        </a:rPr>
                        <m:t>eV</m:t>
                      </m:r>
                    </m:oMath>
                  </m:oMathPara>
                </a14:m>
                <a:endParaRPr lang="zh-CN" altLang="en-US" sz="2000" dirty="0">
                  <a:solidFill>
                    <a:srgbClr val="FF0000"/>
                  </a:solidFill>
                </a:endParaRPr>
              </a:p>
            </p:txBody>
          </p:sp>
        </mc:Choice>
        <mc:Fallback xmlns="">
          <p:sp>
            <p:nvSpPr>
              <p:cNvPr id="20" name="TextBox 19">
                <a:extLst>
                  <a:ext uri="{FF2B5EF4-FFF2-40B4-BE49-F238E27FC236}">
                    <a16:creationId xmlns:a16="http://schemas.microsoft.com/office/drawing/2014/main" id="{C3CBBCC2-3A2B-41EE-AAC0-A129D1CDDCDD}"/>
                  </a:ext>
                </a:extLst>
              </p:cNvPr>
              <p:cNvSpPr txBox="1">
                <a:spLocks noRot="1" noChangeAspect="1" noMove="1" noResize="1" noEditPoints="1" noAdjustHandles="1" noChangeArrowheads="1" noChangeShapeType="1" noTextEdit="1"/>
              </p:cNvSpPr>
              <p:nvPr/>
            </p:nvSpPr>
            <p:spPr>
              <a:xfrm>
                <a:off x="2724443" y="3439038"/>
                <a:ext cx="1847557" cy="424603"/>
              </a:xfrm>
              <a:prstGeom prst="rect">
                <a:avLst/>
              </a:prstGeom>
              <a:blipFill>
                <a:blip r:embed="rId7"/>
                <a:stretch>
                  <a:fillRect b="-571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F80EC30-155D-4489-ABBF-C0240720D466}"/>
                  </a:ext>
                </a:extLst>
              </p:cNvPr>
              <p:cNvSpPr txBox="1"/>
              <p:nvPr/>
            </p:nvSpPr>
            <p:spPr>
              <a:xfrm>
                <a:off x="61698" y="1065563"/>
                <a:ext cx="2085314" cy="423770"/>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solidFill>
                                <a:srgbClr val="0000FF"/>
                              </a:solidFill>
                              <a:latin typeface="Cambria Math" panose="02040503050406030204" pitchFamily="18" charset="0"/>
                            </a:rPr>
                          </m:ctrlPr>
                        </m:sSubPr>
                        <m:e>
                          <m:r>
                            <a:rPr lang="el-GR" altLang="zh-CN" sz="2000" i="1" smtClean="0">
                              <a:solidFill>
                                <a:srgbClr val="0000FF"/>
                              </a:solidFill>
                              <a:latin typeface="Cambria Math" panose="02040503050406030204" pitchFamily="18" charset="0"/>
                              <a:ea typeface="Cambria Math" panose="02040503050406030204" pitchFamily="18" charset="0"/>
                            </a:rPr>
                            <m:t>𝛤</m:t>
                          </m:r>
                        </m:e>
                        <m:sub>
                          <m:r>
                            <a:rPr lang="en-US" altLang="zh-CN" sz="2000" b="0" i="1" smtClean="0">
                              <a:solidFill>
                                <a:srgbClr val="0000FF"/>
                              </a:solidFill>
                              <a:latin typeface="Cambria Math" panose="02040503050406030204" pitchFamily="18" charset="0"/>
                            </a:rPr>
                            <m:t>𝑝</m:t>
                          </m:r>
                        </m:sub>
                      </m:sSub>
                      <m:r>
                        <a:rPr lang="zh-CN" altLang="en-US" sz="2000" i="0">
                          <a:solidFill>
                            <a:srgbClr val="0000FF"/>
                          </a:solidFill>
                          <a:latin typeface="Cambria Math" panose="02040503050406030204" pitchFamily="18" charset="0"/>
                        </a:rPr>
                        <m:t>=</m:t>
                      </m:r>
                      <m:r>
                        <a:rPr lang="en-US" altLang="zh-CN" sz="2000" b="0" i="0" smtClean="0">
                          <a:solidFill>
                            <a:srgbClr val="0000FF"/>
                          </a:solidFill>
                          <a:latin typeface="Cambria Math" panose="02040503050406030204" pitchFamily="18" charset="0"/>
                        </a:rPr>
                        <m:t>111</m:t>
                      </m:r>
                      <m:d>
                        <m:dPr>
                          <m:ctrlPr>
                            <a:rPr lang="en-US" altLang="zh-CN" sz="2000" i="1">
                              <a:solidFill>
                                <a:srgbClr val="0000FF"/>
                              </a:solidFill>
                              <a:latin typeface="Cambria Math" panose="02040503050406030204" pitchFamily="18" charset="0"/>
                            </a:rPr>
                          </m:ctrlPr>
                        </m:dPr>
                        <m:e>
                          <m:r>
                            <a:rPr lang="en-US" altLang="zh-CN" sz="2000" b="0" i="1" smtClean="0">
                              <a:solidFill>
                                <a:srgbClr val="0000FF"/>
                              </a:solidFill>
                              <a:latin typeface="Cambria Math" panose="02040503050406030204" pitchFamily="18" charset="0"/>
                            </a:rPr>
                            <m:t>17</m:t>
                          </m:r>
                        </m:e>
                      </m:d>
                      <m:r>
                        <a:rPr lang="en-US" altLang="zh-CN" sz="2000" b="0" i="1" smtClean="0">
                          <a:solidFill>
                            <a:srgbClr val="0000FF"/>
                          </a:solidFill>
                          <a:latin typeface="Cambria Math" panose="02040503050406030204" pitchFamily="18" charset="0"/>
                        </a:rPr>
                        <m:t> </m:t>
                      </m:r>
                      <m:r>
                        <m:rPr>
                          <m:sty m:val="p"/>
                        </m:rPr>
                        <a:rPr lang="en-US" altLang="zh-CN" sz="2000" b="0" i="0" smtClean="0">
                          <a:solidFill>
                            <a:srgbClr val="0000FF"/>
                          </a:solidFill>
                          <a:latin typeface="Cambria Math" panose="02040503050406030204" pitchFamily="18" charset="0"/>
                        </a:rPr>
                        <m:t>eV</m:t>
                      </m:r>
                    </m:oMath>
                  </m:oMathPara>
                </a14:m>
                <a:endParaRPr lang="zh-CN" altLang="en-US" sz="2000" dirty="0">
                  <a:solidFill>
                    <a:srgbClr val="0000FF"/>
                  </a:solidFill>
                </a:endParaRPr>
              </a:p>
            </p:txBody>
          </p:sp>
        </mc:Choice>
        <mc:Fallback xmlns="">
          <p:sp>
            <p:nvSpPr>
              <p:cNvPr id="21" name="TextBox 20">
                <a:extLst>
                  <a:ext uri="{FF2B5EF4-FFF2-40B4-BE49-F238E27FC236}">
                    <a16:creationId xmlns:a16="http://schemas.microsoft.com/office/drawing/2014/main" id="{4F80EC30-155D-4489-ABBF-C0240720D466}"/>
                  </a:ext>
                </a:extLst>
              </p:cNvPr>
              <p:cNvSpPr txBox="1">
                <a:spLocks noRot="1" noChangeAspect="1" noMove="1" noResize="1" noEditPoints="1" noAdjustHandles="1" noChangeArrowheads="1" noChangeShapeType="1" noTextEdit="1"/>
              </p:cNvSpPr>
              <p:nvPr/>
            </p:nvSpPr>
            <p:spPr>
              <a:xfrm>
                <a:off x="61698" y="1065563"/>
                <a:ext cx="2085314" cy="423770"/>
              </a:xfrm>
              <a:prstGeom prst="rect">
                <a:avLst/>
              </a:prstGeom>
              <a:blipFill>
                <a:blip r:embed="rId8"/>
                <a:stretch>
                  <a:fillRect b="-579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54708214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5">
            <a:extLst>
              <a:ext uri="{FF2B5EF4-FFF2-40B4-BE49-F238E27FC236}">
                <a16:creationId xmlns:a16="http://schemas.microsoft.com/office/drawing/2014/main" id="{202BD4AE-D6CC-4136-9584-EB4ADD2FFD13}"/>
              </a:ext>
            </a:extLst>
          </p:cNvPr>
          <p:cNvPicPr>
            <a:picLocks noGrp="1" noChangeAspect="1"/>
          </p:cNvPicPr>
          <p:nvPr>
            <p:ph idx="1"/>
          </p:nvPr>
        </p:nvPicPr>
        <p:blipFill rotWithShape="1">
          <a:blip r:embed="rId3"/>
          <a:srcRect l="27191"/>
          <a:stretch/>
        </p:blipFill>
        <p:spPr>
          <a:xfrm>
            <a:off x="4101900" y="1049140"/>
            <a:ext cx="5004000" cy="4925218"/>
          </a:xfrm>
        </p:spPr>
      </p:pic>
      <p:sp>
        <p:nvSpPr>
          <p:cNvPr id="3" name="Title 2">
            <a:extLst>
              <a:ext uri="{FF2B5EF4-FFF2-40B4-BE49-F238E27FC236}">
                <a16:creationId xmlns:a16="http://schemas.microsoft.com/office/drawing/2014/main" id="{FEB8D47E-F39E-47E1-8070-FA932CC99378}"/>
              </a:ext>
            </a:extLst>
          </p:cNvPr>
          <p:cNvSpPr>
            <a:spLocks noGrp="1"/>
          </p:cNvSpPr>
          <p:nvPr>
            <p:ph type="title"/>
          </p:nvPr>
        </p:nvSpPr>
        <p:spPr/>
        <p:txBody>
          <a:bodyPr/>
          <a:lstStyle/>
          <a:p>
            <a:r>
              <a:rPr lang="en-US" altLang="zh-CN" dirty="0"/>
              <a:t>Isospin Mixing</a:t>
            </a:r>
            <a:endParaRPr lang="zh-CN" altLang="en-US" dirty="0"/>
          </a:p>
        </p:txBody>
      </p:sp>
      <p:sp>
        <p:nvSpPr>
          <p:cNvPr id="4" name="Footer Placeholder 3">
            <a:extLst>
              <a:ext uri="{FF2B5EF4-FFF2-40B4-BE49-F238E27FC236}">
                <a16:creationId xmlns:a16="http://schemas.microsoft.com/office/drawing/2014/main" id="{B9593777-820F-4D39-82EF-B42E521BD59E}"/>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16BD5380-2224-45CD-B427-8F22A435B575}"/>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109</a:t>
            </a:fld>
            <a:endParaRPr lang="en-US" sz="1300" dirty="0"/>
          </a:p>
        </p:txBody>
      </p:sp>
      <p:pic>
        <p:nvPicPr>
          <p:cNvPr id="12" name="Content Placeholder 6">
            <a:extLst>
              <a:ext uri="{FF2B5EF4-FFF2-40B4-BE49-F238E27FC236}">
                <a16:creationId xmlns:a16="http://schemas.microsoft.com/office/drawing/2014/main" id="{BECA255B-4592-46B4-94B9-983215FC899C}"/>
              </a:ext>
            </a:extLst>
          </p:cNvPr>
          <p:cNvPicPr>
            <a:picLocks noChangeAspect="1"/>
          </p:cNvPicPr>
          <p:nvPr/>
        </p:nvPicPr>
        <p:blipFill>
          <a:blip r:embed="rId4"/>
          <a:stretch>
            <a:fillRect/>
          </a:stretch>
        </p:blipFill>
        <p:spPr bwMode="auto">
          <a:xfrm>
            <a:off x="76200" y="1049140"/>
            <a:ext cx="4064480" cy="4449210"/>
          </a:xfrm>
          <a:prstGeom prst="rect">
            <a:avLst/>
          </a:prstGeom>
          <a:noFill/>
          <a:ln w="9525">
            <a:noFill/>
            <a:miter lim="800000"/>
            <a:headEnd/>
            <a:tailEnd/>
          </a:ln>
        </p:spPr>
      </p:pic>
    </p:spTree>
    <p:extLst>
      <p:ext uri="{BB962C8B-B14F-4D97-AF65-F5344CB8AC3E}">
        <p14:creationId xmlns:p14="http://schemas.microsoft.com/office/powerpoint/2010/main" val="2366472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41EB3346-1B10-4279-B7CD-293CE163BE74}"/>
              </a:ext>
            </a:extLst>
          </p:cNvPr>
          <p:cNvPicPr>
            <a:picLocks noGrp="1" noChangeAspect="1"/>
          </p:cNvPicPr>
          <p:nvPr>
            <p:ph idx="1"/>
          </p:nvPr>
        </p:nvPicPr>
        <p:blipFill>
          <a:blip r:embed="rId3"/>
          <a:stretch>
            <a:fillRect/>
          </a:stretch>
        </p:blipFill>
        <p:spPr>
          <a:xfrm>
            <a:off x="0" y="1219947"/>
            <a:ext cx="9144000" cy="4688086"/>
          </a:xfrm>
        </p:spPr>
      </p:pic>
      <p:sp>
        <p:nvSpPr>
          <p:cNvPr id="3" name="Title 2">
            <a:extLst>
              <a:ext uri="{FF2B5EF4-FFF2-40B4-BE49-F238E27FC236}">
                <a16:creationId xmlns:a16="http://schemas.microsoft.com/office/drawing/2014/main" id="{49DFF947-DC81-4D8D-9982-9969A50DFA53}"/>
              </a:ext>
            </a:extLst>
          </p:cNvPr>
          <p:cNvSpPr>
            <a:spLocks noGrp="1"/>
          </p:cNvSpPr>
          <p:nvPr>
            <p:ph type="title"/>
          </p:nvPr>
        </p:nvSpPr>
        <p:spPr/>
        <p:txBody>
          <a:bodyPr/>
          <a:lstStyle/>
          <a:p>
            <a:r>
              <a:rPr lang="el-GR" altLang="zh-CN" i="1" dirty="0"/>
              <a:t>β</a:t>
            </a:r>
            <a:r>
              <a:rPr lang="en-US" altLang="zh-CN" dirty="0"/>
              <a:t> decay of </a:t>
            </a:r>
            <a:r>
              <a:rPr lang="en-US" altLang="zh-CN" baseline="30000" dirty="0"/>
              <a:t>25</a:t>
            </a:r>
            <a:r>
              <a:rPr lang="en-US" altLang="zh-CN" dirty="0"/>
              <a:t>Si</a:t>
            </a:r>
            <a:endParaRPr lang="zh-CN" altLang="en-US" dirty="0"/>
          </a:p>
        </p:txBody>
      </p:sp>
      <p:sp>
        <p:nvSpPr>
          <p:cNvPr id="4" name="Footer Placeholder 3">
            <a:extLst>
              <a:ext uri="{FF2B5EF4-FFF2-40B4-BE49-F238E27FC236}">
                <a16:creationId xmlns:a16="http://schemas.microsoft.com/office/drawing/2014/main" id="{C8F9FD3D-52A9-43D7-98E9-BA614936F63A}"/>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DCA2D746-2D85-4133-BB31-FBC9F94F610F}"/>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11</a:t>
            </a:fld>
            <a:endParaRPr lang="en-US" sz="1300" dirty="0"/>
          </a:p>
        </p:txBody>
      </p:sp>
      <p:sp>
        <p:nvSpPr>
          <p:cNvPr id="9" name="TextBox 8">
            <a:extLst>
              <a:ext uri="{FF2B5EF4-FFF2-40B4-BE49-F238E27FC236}">
                <a16:creationId xmlns:a16="http://schemas.microsoft.com/office/drawing/2014/main" id="{708E5964-2D6B-4618-A02C-8A0E00511A4B}"/>
              </a:ext>
            </a:extLst>
          </p:cNvPr>
          <p:cNvSpPr txBox="1"/>
          <p:nvPr/>
        </p:nvSpPr>
        <p:spPr>
          <a:xfrm>
            <a:off x="3378200" y="2123571"/>
            <a:ext cx="3802644" cy="1153970"/>
          </a:xfrm>
          <a:prstGeom prst="rect">
            <a:avLst/>
          </a:prstGeom>
          <a:solidFill>
            <a:schemeClr val="bg1"/>
          </a:solidFill>
        </p:spPr>
        <p:txBody>
          <a:bodyPr wrap="none">
            <a:spAutoFit/>
          </a:bodyPr>
          <a:lstStyle/>
          <a:p>
            <a:pPr lvl="0">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R. Barton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Can. J. Phys. 41, 2007 (1963).</a:t>
            </a:r>
          </a:p>
          <a:p>
            <a:pPr>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J. C. Hardy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Can. J. Phys. 43, 1671 (1965).</a:t>
            </a:r>
          </a:p>
          <a:p>
            <a:pPr>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R. McPherson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Can. J. Phys. 43, 1 (1965).</a:t>
            </a:r>
            <a:endParaRPr lang="zh-CN" altLang="zh-CN" sz="1600" dirty="0">
              <a:solidFill>
                <a:srgbClr val="002060"/>
              </a:solidFill>
              <a:latin typeface="Arial Narrow" panose="020B0606020202030204" pitchFamily="34" charset="0"/>
              <a:cs typeface="Times New Roman" panose="02020603050405020304" pitchFamily="18" charset="0"/>
            </a:endParaRPr>
          </a:p>
        </p:txBody>
      </p:sp>
      <p:cxnSp>
        <p:nvCxnSpPr>
          <p:cNvPr id="11" name="Straight Arrow Connector 10">
            <a:extLst>
              <a:ext uri="{FF2B5EF4-FFF2-40B4-BE49-F238E27FC236}">
                <a16:creationId xmlns:a16="http://schemas.microsoft.com/office/drawing/2014/main" id="{9249DD5C-48DD-4C05-A757-3E951F182262}"/>
              </a:ext>
            </a:extLst>
          </p:cNvPr>
          <p:cNvCxnSpPr>
            <a:cxnSpLocks/>
            <a:endCxn id="9" idx="1"/>
          </p:cNvCxnSpPr>
          <p:nvPr/>
        </p:nvCxnSpPr>
        <p:spPr>
          <a:xfrm>
            <a:off x="2997200" y="2266687"/>
            <a:ext cx="381000" cy="433869"/>
          </a:xfrm>
          <a:prstGeom prst="straightConnector1">
            <a:avLst/>
          </a:prstGeom>
          <a:ln w="190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18D49738-A3CB-4E55-A7DC-EBAF5FD39C27}"/>
              </a:ext>
            </a:extLst>
          </p:cNvPr>
          <p:cNvSpPr txBox="1"/>
          <p:nvPr/>
        </p:nvSpPr>
        <p:spPr>
          <a:xfrm>
            <a:off x="2133600" y="1293226"/>
            <a:ext cx="3682226" cy="359907"/>
          </a:xfrm>
          <a:prstGeom prst="rect">
            <a:avLst/>
          </a:prstGeom>
          <a:solidFill>
            <a:schemeClr val="bg1"/>
          </a:solidFill>
        </p:spPr>
        <p:txBody>
          <a:bodyPr wrap="none">
            <a:spAutoFit/>
          </a:bodyPr>
          <a:lstStyle/>
          <a:p>
            <a:pPr lvl="0">
              <a:lnSpc>
                <a:spcPct val="120000"/>
              </a:lnSpc>
              <a:spcBef>
                <a:spcPts val="600"/>
              </a:spcBef>
              <a:spcAft>
                <a:spcPts val="600"/>
              </a:spcAft>
              <a:tabLst>
                <a:tab pos="457200" algn="l"/>
              </a:tabLst>
            </a:pPr>
            <a:r>
              <a:rPr lang="nb-NO"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P. L. Reeder </a:t>
            </a:r>
            <a:r>
              <a:rPr lang="nb-NO"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nb-NO"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147, 781 (1966).</a:t>
            </a:r>
          </a:p>
        </p:txBody>
      </p:sp>
      <p:cxnSp>
        <p:nvCxnSpPr>
          <p:cNvPr id="21" name="Straight Arrow Connector 20">
            <a:extLst>
              <a:ext uri="{FF2B5EF4-FFF2-40B4-BE49-F238E27FC236}">
                <a16:creationId xmlns:a16="http://schemas.microsoft.com/office/drawing/2014/main" id="{63472D88-9429-492B-8459-AB6A7E3C09D8}"/>
              </a:ext>
            </a:extLst>
          </p:cNvPr>
          <p:cNvCxnSpPr>
            <a:cxnSpLocks/>
          </p:cNvCxnSpPr>
          <p:nvPr/>
        </p:nvCxnSpPr>
        <p:spPr>
          <a:xfrm flipV="1">
            <a:off x="2806700" y="1653838"/>
            <a:ext cx="88900" cy="837058"/>
          </a:xfrm>
          <a:prstGeom prst="straightConnector1">
            <a:avLst/>
          </a:prstGeom>
          <a:ln w="190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9068046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8A5D89-6E84-46B2-82A0-3CA218337613}"/>
              </a:ext>
            </a:extLst>
          </p:cNvPr>
          <p:cNvSpPr>
            <a:spLocks noGrp="1"/>
          </p:cNvSpPr>
          <p:nvPr>
            <p:ph type="title"/>
          </p:nvPr>
        </p:nvSpPr>
        <p:spPr/>
        <p:txBody>
          <a:bodyPr/>
          <a:lstStyle/>
          <a:p>
            <a:r>
              <a:rPr lang="en-US" altLang="zh-CN" dirty="0"/>
              <a:t>Isospin Conservation</a:t>
            </a:r>
            <a:endParaRPr lang="zh-CN" altLang="en-US" dirty="0"/>
          </a:p>
        </p:txBody>
      </p:sp>
      <p:sp>
        <p:nvSpPr>
          <p:cNvPr id="4" name="Footer Placeholder 3">
            <a:extLst>
              <a:ext uri="{FF2B5EF4-FFF2-40B4-BE49-F238E27FC236}">
                <a16:creationId xmlns:a16="http://schemas.microsoft.com/office/drawing/2014/main" id="{3631F060-F5D6-4BF3-BF42-7778E3295286}"/>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93691F67-9A69-4E0F-B3BF-CEE58957D024}"/>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110</a:t>
            </a:fld>
            <a:endParaRPr lang="en-US" sz="1300" dirty="0"/>
          </a:p>
        </p:txBody>
      </p:sp>
      <p:cxnSp>
        <p:nvCxnSpPr>
          <p:cNvPr id="69" name="直接连接符 9">
            <a:extLst>
              <a:ext uri="{FF2B5EF4-FFF2-40B4-BE49-F238E27FC236}">
                <a16:creationId xmlns:a16="http://schemas.microsoft.com/office/drawing/2014/main" id="{05872BA7-F8E3-404F-9B48-AD4A3D829A8C}"/>
              </a:ext>
            </a:extLst>
          </p:cNvPr>
          <p:cNvCxnSpPr>
            <a:cxnSpLocks/>
          </p:cNvCxnSpPr>
          <p:nvPr/>
        </p:nvCxnSpPr>
        <p:spPr>
          <a:xfrm>
            <a:off x="5395254" y="562764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32">
            <a:extLst>
              <a:ext uri="{FF2B5EF4-FFF2-40B4-BE49-F238E27FC236}">
                <a16:creationId xmlns:a16="http://schemas.microsoft.com/office/drawing/2014/main" id="{D777F50F-6E70-4F7D-A7FB-E9C68848B10A}"/>
              </a:ext>
            </a:extLst>
          </p:cNvPr>
          <p:cNvCxnSpPr/>
          <p:nvPr/>
        </p:nvCxnSpPr>
        <p:spPr>
          <a:xfrm>
            <a:off x="7749654" y="1371600"/>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39">
            <a:extLst>
              <a:ext uri="{FF2B5EF4-FFF2-40B4-BE49-F238E27FC236}">
                <a16:creationId xmlns:a16="http://schemas.microsoft.com/office/drawing/2014/main" id="{1198F643-9E57-437B-B894-943C60D15889}"/>
              </a:ext>
            </a:extLst>
          </p:cNvPr>
          <p:cNvCxnSpPr>
            <a:cxnSpLocks/>
          </p:cNvCxnSpPr>
          <p:nvPr/>
        </p:nvCxnSpPr>
        <p:spPr>
          <a:xfrm flipV="1">
            <a:off x="5395254" y="2602093"/>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箭头连接符 79">
            <a:extLst>
              <a:ext uri="{FF2B5EF4-FFF2-40B4-BE49-F238E27FC236}">
                <a16:creationId xmlns:a16="http://schemas.microsoft.com/office/drawing/2014/main" id="{B4BD466F-BB97-46BA-86C7-2A9C6CC81010}"/>
              </a:ext>
            </a:extLst>
          </p:cNvPr>
          <p:cNvCxnSpPr>
            <a:cxnSpLocks/>
          </p:cNvCxnSpPr>
          <p:nvPr/>
        </p:nvCxnSpPr>
        <p:spPr>
          <a:xfrm flipH="1">
            <a:off x="6865242" y="1748975"/>
            <a:ext cx="884413" cy="853118"/>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6" name="直接箭头连接符 79">
            <a:extLst>
              <a:ext uri="{FF2B5EF4-FFF2-40B4-BE49-F238E27FC236}">
                <a16:creationId xmlns:a16="http://schemas.microsoft.com/office/drawing/2014/main" id="{1F553153-371D-47C6-810E-541A57DD1FFA}"/>
              </a:ext>
            </a:extLst>
          </p:cNvPr>
          <p:cNvCxnSpPr>
            <a:cxnSpLocks/>
          </p:cNvCxnSpPr>
          <p:nvPr/>
        </p:nvCxnSpPr>
        <p:spPr>
          <a:xfrm>
            <a:off x="7749654" y="1371600"/>
            <a:ext cx="0" cy="379120"/>
          </a:xfrm>
          <a:prstGeom prst="straightConnector1">
            <a:avLst/>
          </a:prstGeom>
          <a:ln w="22225">
            <a:solidFill>
              <a:srgbClr val="59D454"/>
            </a:solidFill>
            <a:headEnd w="lg" len="lg"/>
            <a:tailEnd type="non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8" name="文本框 35">
                <a:extLst>
                  <a:ext uri="{FF2B5EF4-FFF2-40B4-BE49-F238E27FC236}">
                    <a16:creationId xmlns:a16="http://schemas.microsoft.com/office/drawing/2014/main" id="{DDCC16C5-6F32-42F6-9A45-CAAF2ACC15E6}"/>
                  </a:ext>
                </a:extLst>
              </p:cNvPr>
              <p:cNvSpPr txBox="1"/>
              <p:nvPr/>
            </p:nvSpPr>
            <p:spPr>
              <a:xfrm>
                <a:off x="5181600" y="5661729"/>
                <a:ext cx="1921872"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−1, 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r>
                        <a:rPr lang="en-US" altLang="zh-CN" sz="2400" b="0" i="1" smtClean="0">
                          <a:latin typeface="Cambria Math" panose="02040503050406030204" pitchFamily="18" charset="0"/>
                        </a:rPr>
                        <m:t>+1</m:t>
                      </m:r>
                    </m:oMath>
                  </m:oMathPara>
                </a14:m>
                <a:endParaRPr lang="en-US" altLang="zh-CN" sz="2400" dirty="0">
                  <a:latin typeface="+mj-lt"/>
                  <a:cs typeface="Times New Roman" panose="02020603050405020304" pitchFamily="18" charset="0"/>
                </a:endParaRPr>
              </a:p>
            </p:txBody>
          </p:sp>
        </mc:Choice>
        <mc:Fallback xmlns="">
          <p:sp>
            <p:nvSpPr>
              <p:cNvPr id="88" name="文本框 35">
                <a:extLst>
                  <a:ext uri="{FF2B5EF4-FFF2-40B4-BE49-F238E27FC236}">
                    <a16:creationId xmlns:a16="http://schemas.microsoft.com/office/drawing/2014/main" id="{DDCC16C5-6F32-42F6-9A45-CAAF2ACC15E6}"/>
                  </a:ext>
                </a:extLst>
              </p:cNvPr>
              <p:cNvSpPr txBox="1">
                <a:spLocks noRot="1" noChangeAspect="1" noMove="1" noResize="1" noEditPoints="1" noAdjustHandles="1" noChangeArrowheads="1" noChangeShapeType="1" noTextEdit="1"/>
              </p:cNvSpPr>
              <p:nvPr/>
            </p:nvSpPr>
            <p:spPr>
              <a:xfrm>
                <a:off x="5181600" y="5661729"/>
                <a:ext cx="1921872" cy="461665"/>
              </a:xfrm>
              <a:prstGeom prst="rect">
                <a:avLst/>
              </a:prstGeom>
              <a:blipFill>
                <a:blip r:embed="rId4"/>
                <a:stretch>
                  <a:fillRect b="-1333"/>
                </a:stretch>
              </a:blipFill>
            </p:spPr>
            <p:txBody>
              <a:bodyPr/>
              <a:lstStyle/>
              <a:p>
                <a:r>
                  <a:rPr lang="zh-CN" altLang="en-US">
                    <a:noFill/>
                  </a:rPr>
                  <a:t> </a:t>
                </a:r>
              </a:p>
            </p:txBody>
          </p:sp>
        </mc:Fallback>
      </mc:AlternateContent>
      <p:cxnSp>
        <p:nvCxnSpPr>
          <p:cNvPr id="90" name="直接连接符 65">
            <a:extLst>
              <a:ext uri="{FF2B5EF4-FFF2-40B4-BE49-F238E27FC236}">
                <a16:creationId xmlns:a16="http://schemas.microsoft.com/office/drawing/2014/main" id="{ECD2B4A2-358C-42F0-8EA6-A3C96E90B0FB}"/>
              </a:ext>
            </a:extLst>
          </p:cNvPr>
          <p:cNvCxnSpPr>
            <a:cxnSpLocks/>
          </p:cNvCxnSpPr>
          <p:nvPr/>
        </p:nvCxnSpPr>
        <p:spPr>
          <a:xfrm>
            <a:off x="2522400" y="421147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箭头连接符 19">
            <a:extLst>
              <a:ext uri="{FF2B5EF4-FFF2-40B4-BE49-F238E27FC236}">
                <a16:creationId xmlns:a16="http://schemas.microsoft.com/office/drawing/2014/main" id="{318C91B6-84BD-471B-B11E-04E5B9353F99}"/>
              </a:ext>
            </a:extLst>
          </p:cNvPr>
          <p:cNvCxnSpPr>
            <a:cxnSpLocks/>
          </p:cNvCxnSpPr>
          <p:nvPr/>
        </p:nvCxnSpPr>
        <p:spPr>
          <a:xfrm>
            <a:off x="5791200" y="2605819"/>
            <a:ext cx="0" cy="3021822"/>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10" name="文本框 60">
            <a:extLst>
              <a:ext uri="{FF2B5EF4-FFF2-40B4-BE49-F238E27FC236}">
                <a16:creationId xmlns:a16="http://schemas.microsoft.com/office/drawing/2014/main" id="{15666711-7A59-4A7D-95CD-B85B1564D810}"/>
              </a:ext>
            </a:extLst>
          </p:cNvPr>
          <p:cNvSpPr txBox="1"/>
          <p:nvPr/>
        </p:nvSpPr>
        <p:spPr>
          <a:xfrm>
            <a:off x="5976829" y="4074343"/>
            <a:ext cx="155492" cy="369332"/>
          </a:xfrm>
          <a:prstGeom prst="rect">
            <a:avLst/>
          </a:prstGeom>
          <a:noFill/>
        </p:spPr>
        <p:txBody>
          <a:bodyPr wrap="none" lIns="0" tIns="0" rIns="0" bIns="0" rtlCol="0">
            <a:spAutoFit/>
          </a:bodyPr>
          <a:lstStyle/>
          <a:p>
            <a:r>
              <a:rPr lang="en-US" altLang="zh-CN" sz="24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endParaRPr lang="en-US" sz="2400"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19" name="文本框 35">
                <a:extLst>
                  <a:ext uri="{FF2B5EF4-FFF2-40B4-BE49-F238E27FC236}">
                    <a16:creationId xmlns:a16="http://schemas.microsoft.com/office/drawing/2014/main" id="{F1EFB95F-52A9-4A81-882B-98213B2030E6}"/>
                  </a:ext>
                </a:extLst>
              </p:cNvPr>
              <p:cNvSpPr txBox="1"/>
              <p:nvPr/>
            </p:nvSpPr>
            <p:spPr>
              <a:xfrm>
                <a:off x="2370231" y="4253171"/>
                <a:ext cx="1973169" cy="78380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m:t>
                      </m:r>
                      <m:f>
                        <m:fPr>
                          <m:ctrlPr>
                            <a:rPr lang="en-US" altLang="zh-CN" sz="2400" b="0" i="1" smtClean="0">
                              <a:latin typeface="Cambria Math" panose="02040503050406030204" pitchFamily="18" charset="0"/>
                            </a:rPr>
                          </m:ctrlPr>
                        </m:fPr>
                        <m:num>
                          <m:r>
                            <a:rPr lang="en-US" altLang="zh-CN" sz="2400" b="0" i="1" smtClean="0">
                              <a:latin typeface="Cambria Math" panose="02040503050406030204" pitchFamily="18" charset="0"/>
                            </a:rPr>
                            <m:t>3</m:t>
                          </m:r>
                        </m:num>
                        <m:den>
                          <m:r>
                            <a:rPr lang="en-US" altLang="zh-CN" sz="2400" b="0" i="1" smtClean="0">
                              <a:latin typeface="Cambria Math" panose="02040503050406030204" pitchFamily="18" charset="0"/>
                            </a:rPr>
                            <m:t>2</m:t>
                          </m:r>
                        </m:den>
                      </m:f>
                      <m:r>
                        <a:rPr lang="en-US" altLang="zh-CN" sz="2400" b="0" i="1" smtClean="0">
                          <a:latin typeface="Cambria Math" panose="02040503050406030204" pitchFamily="18" charset="0"/>
                        </a:rPr>
                        <m:t>,</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𝑇</m:t>
                          </m:r>
                        </m:e>
                        <m:sub>
                          <m:r>
                            <a:rPr lang="en-US" altLang="zh-CN" sz="2400" i="1">
                              <a:latin typeface="Cambria Math" panose="02040503050406030204" pitchFamily="18" charset="0"/>
                            </a:rPr>
                            <m:t>𝑧</m:t>
                          </m:r>
                        </m:sub>
                      </m:sSub>
                      <m:r>
                        <a:rPr lang="en-US" altLang="zh-CN" sz="2400" b="0" i="1" smtClean="0">
                          <a:latin typeface="Cambria Math" panose="02040503050406030204" pitchFamily="18" charset="0"/>
                        </a:rPr>
                        <m:t>+</m:t>
                      </m:r>
                      <m:f>
                        <m:fPr>
                          <m:ctrlPr>
                            <a:rPr lang="en-US" altLang="zh-CN" sz="2400" i="1">
                              <a:latin typeface="Cambria Math" panose="02040503050406030204" pitchFamily="18" charset="0"/>
                            </a:rPr>
                          </m:ctrlPr>
                        </m:fPr>
                        <m:num>
                          <m:r>
                            <a:rPr lang="en-US" altLang="zh-CN" sz="2400" i="1">
                              <a:latin typeface="Cambria Math" panose="02040503050406030204" pitchFamily="18" charset="0"/>
                            </a:rPr>
                            <m:t>3</m:t>
                          </m:r>
                        </m:num>
                        <m:den>
                          <m:r>
                            <a:rPr lang="en-US" altLang="zh-CN" sz="2400" i="1">
                              <a:latin typeface="Cambria Math" panose="02040503050406030204" pitchFamily="18" charset="0"/>
                            </a:rPr>
                            <m:t>2</m:t>
                          </m:r>
                        </m:den>
                      </m:f>
                    </m:oMath>
                  </m:oMathPara>
                </a14:m>
                <a:endParaRPr lang="en-US" sz="2400" dirty="0">
                  <a:latin typeface="+mj-lt"/>
                  <a:cs typeface="Times New Roman" panose="02020603050405020304" pitchFamily="18" charset="0"/>
                </a:endParaRPr>
              </a:p>
            </p:txBody>
          </p:sp>
        </mc:Choice>
        <mc:Fallback xmlns="">
          <p:sp>
            <p:nvSpPr>
              <p:cNvPr id="119" name="文本框 35">
                <a:extLst>
                  <a:ext uri="{FF2B5EF4-FFF2-40B4-BE49-F238E27FC236}">
                    <a16:creationId xmlns:a16="http://schemas.microsoft.com/office/drawing/2014/main" id="{F1EFB95F-52A9-4A81-882B-98213B2030E6}"/>
                  </a:ext>
                </a:extLst>
              </p:cNvPr>
              <p:cNvSpPr txBox="1">
                <a:spLocks noRot="1" noChangeAspect="1" noMove="1" noResize="1" noEditPoints="1" noAdjustHandles="1" noChangeArrowheads="1" noChangeShapeType="1" noTextEdit="1"/>
              </p:cNvSpPr>
              <p:nvPr/>
            </p:nvSpPr>
            <p:spPr>
              <a:xfrm>
                <a:off x="2370231" y="4253171"/>
                <a:ext cx="1973169" cy="783804"/>
              </a:xfrm>
              <a:prstGeom prst="rect">
                <a:avLst/>
              </a:prstGeom>
              <a:blipFill>
                <a:blip r:embed="rId6"/>
                <a:stretch>
                  <a:fillRect/>
                </a:stretch>
              </a:blipFill>
            </p:spPr>
            <p:txBody>
              <a:bodyPr/>
              <a:lstStyle/>
              <a:p>
                <a:r>
                  <a:rPr lang="zh-CN" altLang="en-US">
                    <a:noFill/>
                  </a:rPr>
                  <a:t> </a:t>
                </a:r>
              </a:p>
            </p:txBody>
          </p:sp>
        </mc:Fallback>
      </mc:AlternateContent>
      <p:sp>
        <p:nvSpPr>
          <p:cNvPr id="124" name="文本框 60">
            <a:extLst>
              <a:ext uri="{FF2B5EF4-FFF2-40B4-BE49-F238E27FC236}">
                <a16:creationId xmlns:a16="http://schemas.microsoft.com/office/drawing/2014/main" id="{0E3F7767-FBA9-4C1A-A59D-C880098DC26A}"/>
              </a:ext>
            </a:extLst>
          </p:cNvPr>
          <p:cNvSpPr txBox="1"/>
          <p:nvPr/>
        </p:nvSpPr>
        <p:spPr>
          <a:xfrm>
            <a:off x="7407474" y="2385336"/>
            <a:ext cx="771814" cy="369332"/>
          </a:xfrm>
          <a:prstGeom prst="rect">
            <a:avLst/>
          </a:prstGeom>
          <a:noFill/>
        </p:spPr>
        <p:txBody>
          <a:bodyPr wrap="none" lIns="0" tIns="0" rIns="0" bIns="0" rtlCol="0">
            <a:spAutoFit/>
          </a:bodyPr>
          <a:lstStyle/>
          <a:p>
            <a:r>
              <a:rPr lang="en-US" sz="2400" dirty="0">
                <a:solidFill>
                  <a:srgbClr val="00B050"/>
                </a:solidFill>
                <a:latin typeface="Cambria Math" panose="02040503050406030204" pitchFamily="18" charset="0"/>
                <a:ea typeface="Cambria Math" panose="02040503050406030204" pitchFamily="18" charset="0"/>
                <a:cs typeface="Times New Roman" panose="02020603050405020304" pitchFamily="18" charset="0"/>
              </a:rPr>
              <a:t>Fermi</a:t>
            </a:r>
          </a:p>
        </p:txBody>
      </p:sp>
      <mc:AlternateContent xmlns:mc="http://schemas.openxmlformats.org/markup-compatibility/2006" xmlns:a14="http://schemas.microsoft.com/office/drawing/2010/main">
        <mc:Choice Requires="a14">
          <p:sp>
            <p:nvSpPr>
              <p:cNvPr id="18" name="文本框 35">
                <a:extLst>
                  <a:ext uri="{FF2B5EF4-FFF2-40B4-BE49-F238E27FC236}">
                    <a16:creationId xmlns:a16="http://schemas.microsoft.com/office/drawing/2014/main" id="{F32A116B-8A82-4A74-BAC3-7260D29B6B9B}"/>
                  </a:ext>
                </a:extLst>
              </p:cNvPr>
              <p:cNvSpPr txBox="1"/>
              <p:nvPr/>
            </p:nvSpPr>
            <p:spPr>
              <a:xfrm>
                <a:off x="7751491" y="1374636"/>
                <a:ext cx="1253420"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400" i="1">
                              <a:latin typeface="Cambria Math" panose="02040503050406030204" pitchFamily="18" charset="0"/>
                            </a:rPr>
                          </m:ctrlPr>
                        </m:sSupPr>
                        <m:e>
                          <m:r>
                            <a:rPr lang="en-US" altLang="zh-CN" sz="2400" i="1">
                              <a:latin typeface="Cambria Math" panose="02040503050406030204" pitchFamily="18" charset="0"/>
                            </a:rPr>
                            <m:t>𝐽</m:t>
                          </m:r>
                        </m:e>
                        <m:sup>
                          <m:r>
                            <a:rPr lang="zh-CN" altLang="en-US" sz="2400" i="1">
                              <a:latin typeface="Cambria Math" panose="02040503050406030204" pitchFamily="18" charset="0"/>
                            </a:rPr>
                            <m:t>𝜋</m:t>
                          </m:r>
                        </m:sup>
                      </m:sSup>
                      <m:r>
                        <a:rPr lang="en-US" altLang="zh-CN" sz="2400" i="1">
                          <a:latin typeface="Cambria Math" panose="02040503050406030204" pitchFamily="18" charset="0"/>
                        </a:rPr>
                        <m:t>,</m:t>
                      </m:r>
                      <m:r>
                        <a:rPr lang="en-US" altLang="zh-CN" sz="2400" i="1">
                          <a:latin typeface="Cambria Math" panose="02040503050406030204" pitchFamily="18" charset="0"/>
                        </a:rPr>
                        <m:t>𝑇</m:t>
                      </m:r>
                      <m:r>
                        <a:rPr lang="en-US" altLang="zh-CN" sz="2400" i="1">
                          <a:latin typeface="Cambria Math" panose="02040503050406030204" pitchFamily="18" charset="0"/>
                        </a:rPr>
                        <m:t>,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oMath>
                  </m:oMathPara>
                </a14:m>
                <a:endParaRPr lang="en-US" altLang="zh-CN" sz="2400" dirty="0">
                  <a:latin typeface="+mj-lt"/>
                  <a:cs typeface="Times New Roman" panose="02020603050405020304" pitchFamily="18" charset="0"/>
                </a:endParaRPr>
              </a:p>
            </p:txBody>
          </p:sp>
        </mc:Choice>
        <mc:Fallback xmlns="">
          <p:sp>
            <p:nvSpPr>
              <p:cNvPr id="18" name="文本框 35">
                <a:extLst>
                  <a:ext uri="{FF2B5EF4-FFF2-40B4-BE49-F238E27FC236}">
                    <a16:creationId xmlns:a16="http://schemas.microsoft.com/office/drawing/2014/main" id="{F32A116B-8A82-4A74-BAC3-7260D29B6B9B}"/>
                  </a:ext>
                </a:extLst>
              </p:cNvPr>
              <p:cNvSpPr txBox="1">
                <a:spLocks noRot="1" noChangeAspect="1" noMove="1" noResize="1" noEditPoints="1" noAdjustHandles="1" noChangeArrowheads="1" noChangeShapeType="1" noTextEdit="1"/>
              </p:cNvSpPr>
              <p:nvPr/>
            </p:nvSpPr>
            <p:spPr>
              <a:xfrm>
                <a:off x="7751491" y="1374636"/>
                <a:ext cx="1253420" cy="461665"/>
              </a:xfrm>
              <a:prstGeom prst="rect">
                <a:avLst/>
              </a:prstGeom>
              <a:blipFill>
                <a:blip r:embed="rId7"/>
                <a:stretch>
                  <a:fillRect b="-157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文本框 35">
                <a:extLst>
                  <a:ext uri="{FF2B5EF4-FFF2-40B4-BE49-F238E27FC236}">
                    <a16:creationId xmlns:a16="http://schemas.microsoft.com/office/drawing/2014/main" id="{57E850B4-DA18-4E5E-B883-A311EA743376}"/>
                  </a:ext>
                </a:extLst>
              </p:cNvPr>
              <p:cNvSpPr txBox="1"/>
              <p:nvPr/>
            </p:nvSpPr>
            <p:spPr>
              <a:xfrm>
                <a:off x="5307217" y="2062545"/>
                <a:ext cx="1789401"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400" b="0" i="1" smtClean="0">
                              <a:latin typeface="Cambria Math" panose="02040503050406030204" pitchFamily="18" charset="0"/>
                            </a:rPr>
                          </m:ctrlPr>
                        </m:sSupPr>
                        <m:e>
                          <m:r>
                            <a:rPr lang="en-US" altLang="zh-CN" sz="2400" b="0" i="1" smtClean="0">
                              <a:latin typeface="Cambria Math" panose="02040503050406030204" pitchFamily="18" charset="0"/>
                            </a:rPr>
                            <m:t>𝐽</m:t>
                          </m:r>
                        </m:e>
                        <m:sup>
                          <m:r>
                            <a:rPr lang="zh-CN" altLang="en-US" sz="2400" b="0" i="1" smtClean="0">
                              <a:latin typeface="Cambria Math" panose="02040503050406030204" pitchFamily="18" charset="0"/>
                            </a:rPr>
                            <m:t>𝜋</m:t>
                          </m:r>
                        </m:sup>
                      </m:sSup>
                      <m:r>
                        <a:rPr lang="en-US" altLang="zh-CN" sz="2400" b="0" i="1" smtClean="0">
                          <a:latin typeface="Cambria Math" panose="02040503050406030204" pitchFamily="18" charset="0"/>
                        </a:rPr>
                        <m:t>,</m:t>
                      </m:r>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r>
                        <a:rPr lang="en-US" altLang="zh-CN" sz="2400" b="0" i="1" smtClean="0">
                          <a:latin typeface="Cambria Math" panose="02040503050406030204" pitchFamily="18" charset="0"/>
                        </a:rPr>
                        <m:t>+1</m:t>
                      </m:r>
                    </m:oMath>
                  </m:oMathPara>
                </a14:m>
                <a:endParaRPr lang="en-US" altLang="zh-CN" sz="2400" dirty="0">
                  <a:latin typeface="+mj-lt"/>
                  <a:cs typeface="Times New Roman" panose="02020603050405020304" pitchFamily="18" charset="0"/>
                </a:endParaRPr>
              </a:p>
            </p:txBody>
          </p:sp>
        </mc:Choice>
        <mc:Fallback xmlns="">
          <p:sp>
            <p:nvSpPr>
              <p:cNvPr id="19" name="文本框 35">
                <a:extLst>
                  <a:ext uri="{FF2B5EF4-FFF2-40B4-BE49-F238E27FC236}">
                    <a16:creationId xmlns:a16="http://schemas.microsoft.com/office/drawing/2014/main" id="{57E850B4-DA18-4E5E-B883-A311EA743376}"/>
                  </a:ext>
                </a:extLst>
              </p:cNvPr>
              <p:cNvSpPr txBox="1">
                <a:spLocks noRot="1" noChangeAspect="1" noMove="1" noResize="1" noEditPoints="1" noAdjustHandles="1" noChangeArrowheads="1" noChangeShapeType="1" noTextEdit="1"/>
              </p:cNvSpPr>
              <p:nvPr/>
            </p:nvSpPr>
            <p:spPr>
              <a:xfrm>
                <a:off x="5307217" y="2062545"/>
                <a:ext cx="1789401" cy="461665"/>
              </a:xfrm>
              <a:prstGeom prst="rect">
                <a:avLst/>
              </a:prstGeom>
              <a:blipFill>
                <a:blip r:embed="rId8"/>
                <a:stretch>
                  <a:fillRect b="-15789"/>
                </a:stretch>
              </a:blipFill>
            </p:spPr>
            <p:txBody>
              <a:bodyPr/>
              <a:lstStyle/>
              <a:p>
                <a:r>
                  <a:rPr lang="en-US">
                    <a:noFill/>
                  </a:rPr>
                  <a:t> </a:t>
                </a:r>
              </a:p>
            </p:txBody>
          </p:sp>
        </mc:Fallback>
      </mc:AlternateContent>
    </p:spTree>
    <p:extLst>
      <p:ext uri="{BB962C8B-B14F-4D97-AF65-F5344CB8AC3E}">
        <p14:creationId xmlns:p14="http://schemas.microsoft.com/office/powerpoint/2010/main" val="138486290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8A5D89-6E84-46B2-82A0-3CA218337613}"/>
              </a:ext>
            </a:extLst>
          </p:cNvPr>
          <p:cNvSpPr>
            <a:spLocks noGrp="1"/>
          </p:cNvSpPr>
          <p:nvPr>
            <p:ph type="title"/>
          </p:nvPr>
        </p:nvSpPr>
        <p:spPr/>
        <p:txBody>
          <a:bodyPr/>
          <a:lstStyle/>
          <a:p>
            <a:r>
              <a:rPr lang="en-US" altLang="zh-CN" dirty="0"/>
              <a:t>Isospin Mixing</a:t>
            </a:r>
            <a:endParaRPr lang="zh-CN" altLang="en-US" dirty="0"/>
          </a:p>
        </p:txBody>
      </p:sp>
      <p:sp>
        <p:nvSpPr>
          <p:cNvPr id="4" name="Footer Placeholder 3">
            <a:extLst>
              <a:ext uri="{FF2B5EF4-FFF2-40B4-BE49-F238E27FC236}">
                <a16:creationId xmlns:a16="http://schemas.microsoft.com/office/drawing/2014/main" id="{3631F060-F5D6-4BF3-BF42-7778E3295286}"/>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93691F67-9A69-4E0F-B3BF-CEE58957D024}"/>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111</a:t>
            </a:fld>
            <a:endParaRPr lang="en-US" sz="1300" dirty="0"/>
          </a:p>
        </p:txBody>
      </p:sp>
      <p:cxnSp>
        <p:nvCxnSpPr>
          <p:cNvPr id="69" name="直接连接符 9">
            <a:extLst>
              <a:ext uri="{FF2B5EF4-FFF2-40B4-BE49-F238E27FC236}">
                <a16:creationId xmlns:a16="http://schemas.microsoft.com/office/drawing/2014/main" id="{05872BA7-F8E3-404F-9B48-AD4A3D829A8C}"/>
              </a:ext>
            </a:extLst>
          </p:cNvPr>
          <p:cNvCxnSpPr>
            <a:cxnSpLocks/>
          </p:cNvCxnSpPr>
          <p:nvPr/>
        </p:nvCxnSpPr>
        <p:spPr>
          <a:xfrm>
            <a:off x="5395254" y="562764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32">
            <a:extLst>
              <a:ext uri="{FF2B5EF4-FFF2-40B4-BE49-F238E27FC236}">
                <a16:creationId xmlns:a16="http://schemas.microsoft.com/office/drawing/2014/main" id="{D777F50F-6E70-4F7D-A7FB-E9C68848B10A}"/>
              </a:ext>
            </a:extLst>
          </p:cNvPr>
          <p:cNvCxnSpPr/>
          <p:nvPr/>
        </p:nvCxnSpPr>
        <p:spPr>
          <a:xfrm>
            <a:off x="7749654" y="1371600"/>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1" name="文本框 35">
                <a:extLst>
                  <a:ext uri="{FF2B5EF4-FFF2-40B4-BE49-F238E27FC236}">
                    <a16:creationId xmlns:a16="http://schemas.microsoft.com/office/drawing/2014/main" id="{5908519E-AE88-4FD9-A05D-446E6CCD9E92}"/>
                  </a:ext>
                </a:extLst>
              </p:cNvPr>
              <p:cNvSpPr txBox="1"/>
              <p:nvPr/>
            </p:nvSpPr>
            <p:spPr>
              <a:xfrm>
                <a:off x="7751491" y="1374636"/>
                <a:ext cx="1253420"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400" i="1">
                              <a:latin typeface="Cambria Math" panose="02040503050406030204" pitchFamily="18" charset="0"/>
                            </a:rPr>
                          </m:ctrlPr>
                        </m:sSupPr>
                        <m:e>
                          <m:r>
                            <a:rPr lang="en-US" altLang="zh-CN" sz="2400" i="1">
                              <a:latin typeface="Cambria Math" panose="02040503050406030204" pitchFamily="18" charset="0"/>
                            </a:rPr>
                            <m:t>𝐽</m:t>
                          </m:r>
                        </m:e>
                        <m:sup>
                          <m:r>
                            <a:rPr lang="zh-CN" altLang="en-US" sz="2400" i="1">
                              <a:latin typeface="Cambria Math" panose="02040503050406030204" pitchFamily="18" charset="0"/>
                            </a:rPr>
                            <m:t>𝜋</m:t>
                          </m:r>
                        </m:sup>
                      </m:sSup>
                      <m:r>
                        <a:rPr lang="en-US" altLang="zh-CN" sz="2400" i="1">
                          <a:latin typeface="Cambria Math" panose="02040503050406030204" pitchFamily="18" charset="0"/>
                        </a:rPr>
                        <m:t>,</m:t>
                      </m:r>
                      <m:r>
                        <a:rPr lang="en-US" altLang="zh-CN" sz="2400" i="1">
                          <a:latin typeface="Cambria Math" panose="02040503050406030204" pitchFamily="18" charset="0"/>
                        </a:rPr>
                        <m:t>𝑇</m:t>
                      </m:r>
                      <m:r>
                        <a:rPr lang="en-US" altLang="zh-CN" sz="2400" i="1">
                          <a:latin typeface="Cambria Math" panose="02040503050406030204" pitchFamily="18" charset="0"/>
                        </a:rPr>
                        <m:t>,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oMath>
                  </m:oMathPara>
                </a14:m>
                <a:endParaRPr lang="en-US" altLang="zh-CN" sz="2400" dirty="0">
                  <a:latin typeface="+mj-lt"/>
                  <a:cs typeface="Times New Roman" panose="02020603050405020304" pitchFamily="18" charset="0"/>
                </a:endParaRPr>
              </a:p>
            </p:txBody>
          </p:sp>
        </mc:Choice>
        <mc:Fallback xmlns="">
          <p:sp>
            <p:nvSpPr>
              <p:cNvPr id="71" name="文本框 35">
                <a:extLst>
                  <a:ext uri="{FF2B5EF4-FFF2-40B4-BE49-F238E27FC236}">
                    <a16:creationId xmlns:a16="http://schemas.microsoft.com/office/drawing/2014/main" id="{5908519E-AE88-4FD9-A05D-446E6CCD9E92}"/>
                  </a:ext>
                </a:extLst>
              </p:cNvPr>
              <p:cNvSpPr txBox="1">
                <a:spLocks noRot="1" noChangeAspect="1" noMove="1" noResize="1" noEditPoints="1" noAdjustHandles="1" noChangeArrowheads="1" noChangeShapeType="1" noTextEdit="1"/>
              </p:cNvSpPr>
              <p:nvPr/>
            </p:nvSpPr>
            <p:spPr>
              <a:xfrm>
                <a:off x="7751491" y="1374636"/>
                <a:ext cx="1253420" cy="461665"/>
              </a:xfrm>
              <a:prstGeom prst="rect">
                <a:avLst/>
              </a:prstGeom>
              <a:blipFill>
                <a:blip r:embed="rId3"/>
                <a:stretch>
                  <a:fillRect b="-15789"/>
                </a:stretch>
              </a:blipFill>
            </p:spPr>
            <p:txBody>
              <a:bodyPr/>
              <a:lstStyle/>
              <a:p>
                <a:r>
                  <a:rPr lang="zh-CN" altLang="en-US">
                    <a:noFill/>
                  </a:rPr>
                  <a:t> </a:t>
                </a:r>
              </a:p>
            </p:txBody>
          </p:sp>
        </mc:Fallback>
      </mc:AlternateContent>
      <p:cxnSp>
        <p:nvCxnSpPr>
          <p:cNvPr id="72" name="直接连接符 39">
            <a:extLst>
              <a:ext uri="{FF2B5EF4-FFF2-40B4-BE49-F238E27FC236}">
                <a16:creationId xmlns:a16="http://schemas.microsoft.com/office/drawing/2014/main" id="{1198F643-9E57-437B-B894-943C60D15889}"/>
              </a:ext>
            </a:extLst>
          </p:cNvPr>
          <p:cNvCxnSpPr>
            <a:cxnSpLocks/>
          </p:cNvCxnSpPr>
          <p:nvPr/>
        </p:nvCxnSpPr>
        <p:spPr>
          <a:xfrm flipV="1">
            <a:off x="5395254" y="2602093"/>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箭头连接符 79">
            <a:extLst>
              <a:ext uri="{FF2B5EF4-FFF2-40B4-BE49-F238E27FC236}">
                <a16:creationId xmlns:a16="http://schemas.microsoft.com/office/drawing/2014/main" id="{B4BD466F-BB97-46BA-86C7-2A9C6CC81010}"/>
              </a:ext>
            </a:extLst>
          </p:cNvPr>
          <p:cNvCxnSpPr>
            <a:cxnSpLocks/>
          </p:cNvCxnSpPr>
          <p:nvPr/>
        </p:nvCxnSpPr>
        <p:spPr>
          <a:xfrm flipH="1">
            <a:off x="6865242" y="1748975"/>
            <a:ext cx="884413" cy="853118"/>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6" name="直接箭头连接符 79">
            <a:extLst>
              <a:ext uri="{FF2B5EF4-FFF2-40B4-BE49-F238E27FC236}">
                <a16:creationId xmlns:a16="http://schemas.microsoft.com/office/drawing/2014/main" id="{1F553153-371D-47C6-810E-541A57DD1FFA}"/>
              </a:ext>
            </a:extLst>
          </p:cNvPr>
          <p:cNvCxnSpPr>
            <a:cxnSpLocks/>
          </p:cNvCxnSpPr>
          <p:nvPr/>
        </p:nvCxnSpPr>
        <p:spPr>
          <a:xfrm>
            <a:off x="7749654" y="1371600"/>
            <a:ext cx="0" cy="379120"/>
          </a:xfrm>
          <a:prstGeom prst="straightConnector1">
            <a:avLst/>
          </a:prstGeom>
          <a:ln w="22225">
            <a:solidFill>
              <a:srgbClr val="59D454"/>
            </a:solidFill>
            <a:headEnd w="lg" len="lg"/>
            <a:tailEnd type="non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8" name="文本框 35">
                <a:extLst>
                  <a:ext uri="{FF2B5EF4-FFF2-40B4-BE49-F238E27FC236}">
                    <a16:creationId xmlns:a16="http://schemas.microsoft.com/office/drawing/2014/main" id="{DDCC16C5-6F32-42F6-9A45-CAAF2ACC15E6}"/>
                  </a:ext>
                </a:extLst>
              </p:cNvPr>
              <p:cNvSpPr txBox="1"/>
              <p:nvPr/>
            </p:nvSpPr>
            <p:spPr>
              <a:xfrm>
                <a:off x="5181600" y="5661729"/>
                <a:ext cx="1921872"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−1, 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r>
                        <a:rPr lang="en-US" altLang="zh-CN" sz="2400" b="0" i="1" smtClean="0">
                          <a:latin typeface="Cambria Math" panose="02040503050406030204" pitchFamily="18" charset="0"/>
                        </a:rPr>
                        <m:t>+1</m:t>
                      </m:r>
                    </m:oMath>
                  </m:oMathPara>
                </a14:m>
                <a:endParaRPr lang="en-US" altLang="zh-CN" sz="2400" dirty="0">
                  <a:latin typeface="+mj-lt"/>
                  <a:cs typeface="Times New Roman" panose="02020603050405020304" pitchFamily="18" charset="0"/>
                </a:endParaRPr>
              </a:p>
            </p:txBody>
          </p:sp>
        </mc:Choice>
        <mc:Fallback xmlns="">
          <p:sp>
            <p:nvSpPr>
              <p:cNvPr id="88" name="文本框 35">
                <a:extLst>
                  <a:ext uri="{FF2B5EF4-FFF2-40B4-BE49-F238E27FC236}">
                    <a16:creationId xmlns:a16="http://schemas.microsoft.com/office/drawing/2014/main" id="{DDCC16C5-6F32-42F6-9A45-CAAF2ACC15E6}"/>
                  </a:ext>
                </a:extLst>
              </p:cNvPr>
              <p:cNvSpPr txBox="1">
                <a:spLocks noRot="1" noChangeAspect="1" noMove="1" noResize="1" noEditPoints="1" noAdjustHandles="1" noChangeArrowheads="1" noChangeShapeType="1" noTextEdit="1"/>
              </p:cNvSpPr>
              <p:nvPr/>
            </p:nvSpPr>
            <p:spPr>
              <a:xfrm>
                <a:off x="5181600" y="5661729"/>
                <a:ext cx="1921872" cy="461665"/>
              </a:xfrm>
              <a:prstGeom prst="rect">
                <a:avLst/>
              </a:prstGeom>
              <a:blipFill>
                <a:blip r:embed="rId4"/>
                <a:stretch>
                  <a:fillRect b="-1333"/>
                </a:stretch>
              </a:blipFill>
            </p:spPr>
            <p:txBody>
              <a:bodyPr/>
              <a:lstStyle/>
              <a:p>
                <a:r>
                  <a:rPr lang="zh-CN" altLang="en-US">
                    <a:noFill/>
                  </a:rPr>
                  <a:t> </a:t>
                </a:r>
              </a:p>
            </p:txBody>
          </p:sp>
        </mc:Fallback>
      </mc:AlternateContent>
      <p:cxnSp>
        <p:nvCxnSpPr>
          <p:cNvPr id="90" name="直接连接符 65">
            <a:extLst>
              <a:ext uri="{FF2B5EF4-FFF2-40B4-BE49-F238E27FC236}">
                <a16:creationId xmlns:a16="http://schemas.microsoft.com/office/drawing/2014/main" id="{ECD2B4A2-358C-42F0-8EA6-A3C96E90B0FB}"/>
              </a:ext>
            </a:extLst>
          </p:cNvPr>
          <p:cNvCxnSpPr>
            <a:cxnSpLocks/>
          </p:cNvCxnSpPr>
          <p:nvPr/>
        </p:nvCxnSpPr>
        <p:spPr>
          <a:xfrm>
            <a:off x="2522400" y="421147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箭头连接符 19">
            <a:extLst>
              <a:ext uri="{FF2B5EF4-FFF2-40B4-BE49-F238E27FC236}">
                <a16:creationId xmlns:a16="http://schemas.microsoft.com/office/drawing/2014/main" id="{318C91B6-84BD-471B-B11E-04E5B9353F99}"/>
              </a:ext>
            </a:extLst>
          </p:cNvPr>
          <p:cNvCxnSpPr>
            <a:cxnSpLocks/>
          </p:cNvCxnSpPr>
          <p:nvPr/>
        </p:nvCxnSpPr>
        <p:spPr>
          <a:xfrm>
            <a:off x="5791200" y="2605819"/>
            <a:ext cx="0" cy="3021822"/>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8" name="直接箭头连接符 48">
            <a:extLst>
              <a:ext uri="{FF2B5EF4-FFF2-40B4-BE49-F238E27FC236}">
                <a16:creationId xmlns:a16="http://schemas.microsoft.com/office/drawing/2014/main" id="{DF8F6DAE-E0D8-4457-9554-775B8B5C899D}"/>
              </a:ext>
            </a:extLst>
          </p:cNvPr>
          <p:cNvCxnSpPr>
            <a:cxnSpLocks/>
          </p:cNvCxnSpPr>
          <p:nvPr/>
        </p:nvCxnSpPr>
        <p:spPr>
          <a:xfrm flipH="1">
            <a:off x="3962400" y="2605819"/>
            <a:ext cx="1432854" cy="1611162"/>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7" name="文本框 60">
                <a:extLst>
                  <a:ext uri="{FF2B5EF4-FFF2-40B4-BE49-F238E27FC236}">
                    <a16:creationId xmlns:a16="http://schemas.microsoft.com/office/drawing/2014/main" id="{358B2CC1-B826-469F-8287-59E5F8E184E8}"/>
                  </a:ext>
                </a:extLst>
              </p:cNvPr>
              <p:cNvSpPr txBox="1"/>
              <p:nvPr/>
            </p:nvSpPr>
            <p:spPr>
              <a:xfrm>
                <a:off x="4005879" y="3419683"/>
                <a:ext cx="220188" cy="3608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solidFill>
                            <a:srgbClr val="FF0000"/>
                          </a:solidFill>
                          <a:latin typeface="Cambria Math" panose="02040503050406030204" pitchFamily="18" charset="0"/>
                        </a:rPr>
                        <m:t>𝑝</m:t>
                      </m:r>
                    </m:oMath>
                  </m:oMathPara>
                </a14:m>
                <a:endParaRPr lang="en-US" sz="2400" baseline="-25000"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107" name="文本框 60">
                <a:extLst>
                  <a:ext uri="{FF2B5EF4-FFF2-40B4-BE49-F238E27FC236}">
                    <a16:creationId xmlns:a16="http://schemas.microsoft.com/office/drawing/2014/main" id="{358B2CC1-B826-469F-8287-59E5F8E184E8}"/>
                  </a:ext>
                </a:extLst>
              </p:cNvPr>
              <p:cNvSpPr txBox="1">
                <a:spLocks noRot="1" noChangeAspect="1" noMove="1" noResize="1" noEditPoints="1" noAdjustHandles="1" noChangeArrowheads="1" noChangeShapeType="1" noTextEdit="1"/>
              </p:cNvSpPr>
              <p:nvPr/>
            </p:nvSpPr>
            <p:spPr>
              <a:xfrm>
                <a:off x="4005879" y="3419683"/>
                <a:ext cx="220188" cy="360804"/>
              </a:xfrm>
              <a:prstGeom prst="rect">
                <a:avLst/>
              </a:prstGeom>
              <a:blipFill>
                <a:blip r:embed="rId5"/>
                <a:stretch>
                  <a:fillRect l="-38889" r="-38889" b="-30508"/>
                </a:stretch>
              </a:blipFill>
            </p:spPr>
            <p:txBody>
              <a:bodyPr/>
              <a:lstStyle/>
              <a:p>
                <a:r>
                  <a:rPr lang="zh-CN" altLang="en-US">
                    <a:noFill/>
                  </a:rPr>
                  <a:t> </a:t>
                </a:r>
              </a:p>
            </p:txBody>
          </p:sp>
        </mc:Fallback>
      </mc:AlternateContent>
      <p:sp>
        <p:nvSpPr>
          <p:cNvPr id="110" name="文本框 60">
            <a:extLst>
              <a:ext uri="{FF2B5EF4-FFF2-40B4-BE49-F238E27FC236}">
                <a16:creationId xmlns:a16="http://schemas.microsoft.com/office/drawing/2014/main" id="{15666711-7A59-4A7D-95CD-B85B1564D810}"/>
              </a:ext>
            </a:extLst>
          </p:cNvPr>
          <p:cNvSpPr txBox="1"/>
          <p:nvPr/>
        </p:nvSpPr>
        <p:spPr>
          <a:xfrm>
            <a:off x="5976829" y="4074343"/>
            <a:ext cx="155492" cy="369332"/>
          </a:xfrm>
          <a:prstGeom prst="rect">
            <a:avLst/>
          </a:prstGeom>
          <a:noFill/>
        </p:spPr>
        <p:txBody>
          <a:bodyPr wrap="none" lIns="0" tIns="0" rIns="0" bIns="0" rtlCol="0">
            <a:spAutoFit/>
          </a:bodyPr>
          <a:lstStyle/>
          <a:p>
            <a:r>
              <a:rPr lang="en-US" altLang="zh-CN" sz="24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endParaRPr lang="en-US" sz="2400"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19" name="文本框 35">
                <a:extLst>
                  <a:ext uri="{FF2B5EF4-FFF2-40B4-BE49-F238E27FC236}">
                    <a16:creationId xmlns:a16="http://schemas.microsoft.com/office/drawing/2014/main" id="{F1EFB95F-52A9-4A81-882B-98213B2030E6}"/>
                  </a:ext>
                </a:extLst>
              </p:cNvPr>
              <p:cNvSpPr txBox="1"/>
              <p:nvPr/>
            </p:nvSpPr>
            <p:spPr>
              <a:xfrm>
                <a:off x="2370231" y="4253171"/>
                <a:ext cx="1973169" cy="78380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m:t>
                      </m:r>
                      <m:f>
                        <m:fPr>
                          <m:ctrlPr>
                            <a:rPr lang="en-US" altLang="zh-CN" sz="2400" b="0" i="1" smtClean="0">
                              <a:latin typeface="Cambria Math" panose="02040503050406030204" pitchFamily="18" charset="0"/>
                            </a:rPr>
                          </m:ctrlPr>
                        </m:fPr>
                        <m:num>
                          <m:r>
                            <a:rPr lang="en-US" altLang="zh-CN" sz="2400" b="0" i="1" smtClean="0">
                              <a:latin typeface="Cambria Math" panose="02040503050406030204" pitchFamily="18" charset="0"/>
                            </a:rPr>
                            <m:t>3</m:t>
                          </m:r>
                        </m:num>
                        <m:den>
                          <m:r>
                            <a:rPr lang="en-US" altLang="zh-CN" sz="2400" b="0" i="1" smtClean="0">
                              <a:latin typeface="Cambria Math" panose="02040503050406030204" pitchFamily="18" charset="0"/>
                            </a:rPr>
                            <m:t>2</m:t>
                          </m:r>
                        </m:den>
                      </m:f>
                      <m:r>
                        <a:rPr lang="en-US" altLang="zh-CN" sz="2400" b="0" i="1" smtClean="0">
                          <a:latin typeface="Cambria Math" panose="02040503050406030204" pitchFamily="18" charset="0"/>
                        </a:rPr>
                        <m:t>,</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𝑇</m:t>
                          </m:r>
                        </m:e>
                        <m:sub>
                          <m:r>
                            <a:rPr lang="en-US" altLang="zh-CN" sz="2400" i="1">
                              <a:latin typeface="Cambria Math" panose="02040503050406030204" pitchFamily="18" charset="0"/>
                            </a:rPr>
                            <m:t>𝑧</m:t>
                          </m:r>
                        </m:sub>
                      </m:sSub>
                      <m:r>
                        <a:rPr lang="en-US" altLang="zh-CN" sz="2400" b="0" i="1" smtClean="0">
                          <a:latin typeface="Cambria Math" panose="02040503050406030204" pitchFamily="18" charset="0"/>
                        </a:rPr>
                        <m:t>+</m:t>
                      </m:r>
                      <m:f>
                        <m:fPr>
                          <m:ctrlPr>
                            <a:rPr lang="en-US" altLang="zh-CN" sz="2400" i="1">
                              <a:latin typeface="Cambria Math" panose="02040503050406030204" pitchFamily="18" charset="0"/>
                            </a:rPr>
                          </m:ctrlPr>
                        </m:fPr>
                        <m:num>
                          <m:r>
                            <a:rPr lang="en-US" altLang="zh-CN" sz="2400" i="1">
                              <a:latin typeface="Cambria Math" panose="02040503050406030204" pitchFamily="18" charset="0"/>
                            </a:rPr>
                            <m:t>3</m:t>
                          </m:r>
                        </m:num>
                        <m:den>
                          <m:r>
                            <a:rPr lang="en-US" altLang="zh-CN" sz="2400" i="1">
                              <a:latin typeface="Cambria Math" panose="02040503050406030204" pitchFamily="18" charset="0"/>
                            </a:rPr>
                            <m:t>2</m:t>
                          </m:r>
                        </m:den>
                      </m:f>
                    </m:oMath>
                  </m:oMathPara>
                </a14:m>
                <a:endParaRPr lang="en-US" sz="2400" dirty="0">
                  <a:latin typeface="+mj-lt"/>
                  <a:cs typeface="Times New Roman" panose="02020603050405020304" pitchFamily="18" charset="0"/>
                </a:endParaRPr>
              </a:p>
            </p:txBody>
          </p:sp>
        </mc:Choice>
        <mc:Fallback xmlns="">
          <p:sp>
            <p:nvSpPr>
              <p:cNvPr id="119" name="文本框 35">
                <a:extLst>
                  <a:ext uri="{FF2B5EF4-FFF2-40B4-BE49-F238E27FC236}">
                    <a16:creationId xmlns:a16="http://schemas.microsoft.com/office/drawing/2014/main" id="{F1EFB95F-52A9-4A81-882B-98213B2030E6}"/>
                  </a:ext>
                </a:extLst>
              </p:cNvPr>
              <p:cNvSpPr txBox="1">
                <a:spLocks noRot="1" noChangeAspect="1" noMove="1" noResize="1" noEditPoints="1" noAdjustHandles="1" noChangeArrowheads="1" noChangeShapeType="1" noTextEdit="1"/>
              </p:cNvSpPr>
              <p:nvPr/>
            </p:nvSpPr>
            <p:spPr>
              <a:xfrm>
                <a:off x="2370231" y="4253171"/>
                <a:ext cx="1973169" cy="783804"/>
              </a:xfrm>
              <a:prstGeom prst="rect">
                <a:avLst/>
              </a:prstGeom>
              <a:blipFill>
                <a:blip r:embed="rId6"/>
                <a:stretch>
                  <a:fillRect/>
                </a:stretch>
              </a:blipFill>
            </p:spPr>
            <p:txBody>
              <a:bodyPr/>
              <a:lstStyle/>
              <a:p>
                <a:r>
                  <a:rPr lang="zh-CN" altLang="en-US">
                    <a:noFill/>
                  </a:rPr>
                  <a:t> </a:t>
                </a:r>
              </a:p>
            </p:txBody>
          </p:sp>
        </mc:Fallback>
      </mc:AlternateContent>
      <p:sp>
        <p:nvSpPr>
          <p:cNvPr id="124" name="文本框 60">
            <a:extLst>
              <a:ext uri="{FF2B5EF4-FFF2-40B4-BE49-F238E27FC236}">
                <a16:creationId xmlns:a16="http://schemas.microsoft.com/office/drawing/2014/main" id="{0E3F7767-FBA9-4C1A-A59D-C880098DC26A}"/>
              </a:ext>
            </a:extLst>
          </p:cNvPr>
          <p:cNvSpPr txBox="1"/>
          <p:nvPr/>
        </p:nvSpPr>
        <p:spPr>
          <a:xfrm>
            <a:off x="7407474" y="2385336"/>
            <a:ext cx="771814" cy="369332"/>
          </a:xfrm>
          <a:prstGeom prst="rect">
            <a:avLst/>
          </a:prstGeom>
          <a:noFill/>
        </p:spPr>
        <p:txBody>
          <a:bodyPr wrap="none" lIns="0" tIns="0" rIns="0" bIns="0" rtlCol="0">
            <a:spAutoFit/>
          </a:bodyPr>
          <a:lstStyle/>
          <a:p>
            <a:r>
              <a:rPr lang="en-US" sz="2400" dirty="0">
                <a:solidFill>
                  <a:srgbClr val="00B050"/>
                </a:solidFill>
                <a:latin typeface="Cambria Math" panose="02040503050406030204" pitchFamily="18" charset="0"/>
                <a:ea typeface="Cambria Math" panose="02040503050406030204" pitchFamily="18" charset="0"/>
                <a:cs typeface="Times New Roman" panose="02020603050405020304" pitchFamily="18" charset="0"/>
              </a:rPr>
              <a:t>Fermi</a:t>
            </a:r>
          </a:p>
        </p:txBody>
      </p:sp>
      <mc:AlternateContent xmlns:mc="http://schemas.openxmlformats.org/markup-compatibility/2006" xmlns:a14="http://schemas.microsoft.com/office/drawing/2010/main">
        <mc:Choice Requires="a14">
          <p:sp>
            <p:nvSpPr>
              <p:cNvPr id="32" name="文本框 35">
                <a:extLst>
                  <a:ext uri="{FF2B5EF4-FFF2-40B4-BE49-F238E27FC236}">
                    <a16:creationId xmlns:a16="http://schemas.microsoft.com/office/drawing/2014/main" id="{8EAD1559-50FC-45B4-9E9A-82D5F2EC7BCF}"/>
                  </a:ext>
                </a:extLst>
              </p:cNvPr>
              <p:cNvSpPr txBox="1"/>
              <p:nvPr/>
            </p:nvSpPr>
            <p:spPr>
              <a:xfrm>
                <a:off x="5307217" y="2062545"/>
                <a:ext cx="1789401"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400" b="0" i="1" smtClean="0">
                              <a:latin typeface="Cambria Math" panose="02040503050406030204" pitchFamily="18" charset="0"/>
                            </a:rPr>
                          </m:ctrlPr>
                        </m:sSupPr>
                        <m:e>
                          <m:r>
                            <a:rPr lang="en-US" altLang="zh-CN" sz="2400" b="0" i="1" smtClean="0">
                              <a:latin typeface="Cambria Math" panose="02040503050406030204" pitchFamily="18" charset="0"/>
                            </a:rPr>
                            <m:t>𝐽</m:t>
                          </m:r>
                        </m:e>
                        <m:sup>
                          <m:r>
                            <a:rPr lang="zh-CN" altLang="en-US" sz="2400" b="0" i="1" smtClean="0">
                              <a:latin typeface="Cambria Math" panose="02040503050406030204" pitchFamily="18" charset="0"/>
                            </a:rPr>
                            <m:t>𝜋</m:t>
                          </m:r>
                        </m:sup>
                      </m:sSup>
                      <m:r>
                        <a:rPr lang="en-US" altLang="zh-CN" sz="2400" b="0" i="1" smtClean="0">
                          <a:latin typeface="Cambria Math" panose="02040503050406030204" pitchFamily="18" charset="0"/>
                        </a:rPr>
                        <m:t>,</m:t>
                      </m:r>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r>
                        <a:rPr lang="en-US" altLang="zh-CN" sz="2400" b="0" i="1" smtClean="0">
                          <a:latin typeface="Cambria Math" panose="02040503050406030204" pitchFamily="18" charset="0"/>
                        </a:rPr>
                        <m:t>+1</m:t>
                      </m:r>
                    </m:oMath>
                  </m:oMathPara>
                </a14:m>
                <a:endParaRPr lang="en-US" altLang="zh-CN" sz="2400" dirty="0">
                  <a:latin typeface="+mj-lt"/>
                  <a:cs typeface="Times New Roman" panose="02020603050405020304" pitchFamily="18" charset="0"/>
                </a:endParaRPr>
              </a:p>
            </p:txBody>
          </p:sp>
        </mc:Choice>
        <mc:Fallback xmlns="">
          <p:sp>
            <p:nvSpPr>
              <p:cNvPr id="32" name="文本框 35">
                <a:extLst>
                  <a:ext uri="{FF2B5EF4-FFF2-40B4-BE49-F238E27FC236}">
                    <a16:creationId xmlns:a16="http://schemas.microsoft.com/office/drawing/2014/main" id="{8EAD1559-50FC-45B4-9E9A-82D5F2EC7BCF}"/>
                  </a:ext>
                </a:extLst>
              </p:cNvPr>
              <p:cNvSpPr txBox="1">
                <a:spLocks noRot="1" noChangeAspect="1" noMove="1" noResize="1" noEditPoints="1" noAdjustHandles="1" noChangeArrowheads="1" noChangeShapeType="1" noTextEdit="1"/>
              </p:cNvSpPr>
              <p:nvPr/>
            </p:nvSpPr>
            <p:spPr>
              <a:xfrm>
                <a:off x="5307217" y="2062545"/>
                <a:ext cx="1789401" cy="461665"/>
              </a:xfrm>
              <a:prstGeom prst="rect">
                <a:avLst/>
              </a:prstGeom>
              <a:blipFill>
                <a:blip r:embed="rId7"/>
                <a:stretch>
                  <a:fillRect b="-15789"/>
                </a:stretch>
              </a:blipFill>
            </p:spPr>
            <p:txBody>
              <a:bodyPr/>
              <a:lstStyle/>
              <a:p>
                <a:r>
                  <a:rPr lang="zh-CN" altLang="en-US">
                    <a:noFill/>
                  </a:rPr>
                  <a:t> </a:t>
                </a:r>
              </a:p>
            </p:txBody>
          </p:sp>
        </mc:Fallback>
      </mc:AlternateContent>
      <p:cxnSp>
        <p:nvCxnSpPr>
          <p:cNvPr id="22" name="直接连接符 39">
            <a:extLst>
              <a:ext uri="{FF2B5EF4-FFF2-40B4-BE49-F238E27FC236}">
                <a16:creationId xmlns:a16="http://schemas.microsoft.com/office/drawing/2014/main" id="{FF503DD6-1E9F-4D18-B36B-FE3ADA7BE644}"/>
              </a:ext>
            </a:extLst>
          </p:cNvPr>
          <p:cNvCxnSpPr>
            <a:cxnSpLocks/>
          </p:cNvCxnSpPr>
          <p:nvPr/>
        </p:nvCxnSpPr>
        <p:spPr>
          <a:xfrm flipV="1">
            <a:off x="5395254" y="3120474"/>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箭头连接符 79">
            <a:extLst>
              <a:ext uri="{FF2B5EF4-FFF2-40B4-BE49-F238E27FC236}">
                <a16:creationId xmlns:a16="http://schemas.microsoft.com/office/drawing/2014/main" id="{9D86BAB3-84BA-4A25-AABB-CA537B4818A6}"/>
              </a:ext>
            </a:extLst>
          </p:cNvPr>
          <p:cNvCxnSpPr>
            <a:cxnSpLocks/>
          </p:cNvCxnSpPr>
          <p:nvPr/>
        </p:nvCxnSpPr>
        <p:spPr>
          <a:xfrm flipH="1">
            <a:off x="6865242" y="1748975"/>
            <a:ext cx="884414" cy="1375225"/>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9" name="直接箭头连接符 19">
            <a:extLst>
              <a:ext uri="{FF2B5EF4-FFF2-40B4-BE49-F238E27FC236}">
                <a16:creationId xmlns:a16="http://schemas.microsoft.com/office/drawing/2014/main" id="{43360561-E3DA-4C73-87DE-9FCBA7F75A45}"/>
              </a:ext>
            </a:extLst>
          </p:cNvPr>
          <p:cNvCxnSpPr>
            <a:cxnSpLocks/>
          </p:cNvCxnSpPr>
          <p:nvPr/>
        </p:nvCxnSpPr>
        <p:spPr>
          <a:xfrm>
            <a:off x="6324600" y="3124200"/>
            <a:ext cx="0" cy="2512260"/>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6" name="直接箭头连接符 48">
            <a:extLst>
              <a:ext uri="{FF2B5EF4-FFF2-40B4-BE49-F238E27FC236}">
                <a16:creationId xmlns:a16="http://schemas.microsoft.com/office/drawing/2014/main" id="{F1EACA1B-12A5-4228-977F-CEA0D071C501}"/>
              </a:ext>
            </a:extLst>
          </p:cNvPr>
          <p:cNvCxnSpPr>
            <a:cxnSpLocks/>
          </p:cNvCxnSpPr>
          <p:nvPr/>
        </p:nvCxnSpPr>
        <p:spPr>
          <a:xfrm flipH="1">
            <a:off x="3977394" y="3124200"/>
            <a:ext cx="1417860" cy="1094884"/>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5" name="文本框 35">
                <a:extLst>
                  <a:ext uri="{FF2B5EF4-FFF2-40B4-BE49-F238E27FC236}">
                    <a16:creationId xmlns:a16="http://schemas.microsoft.com/office/drawing/2014/main" id="{27A408AC-8B61-49C5-AB5A-2DAA1D205886}"/>
                  </a:ext>
                </a:extLst>
              </p:cNvPr>
              <p:cNvSpPr txBox="1"/>
              <p:nvPr/>
            </p:nvSpPr>
            <p:spPr>
              <a:xfrm>
                <a:off x="6338674" y="3124200"/>
                <a:ext cx="2325380"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400" i="1">
                              <a:latin typeface="Cambria Math" panose="02040503050406030204" pitchFamily="18" charset="0"/>
                            </a:rPr>
                          </m:ctrlPr>
                        </m:sSupPr>
                        <m:e>
                          <m:r>
                            <a:rPr lang="en-US" altLang="zh-CN" sz="2400" i="1">
                              <a:latin typeface="Cambria Math" panose="02040503050406030204" pitchFamily="18" charset="0"/>
                            </a:rPr>
                            <m:t>𝐽</m:t>
                          </m:r>
                        </m:e>
                        <m:sup>
                          <m:r>
                            <a:rPr lang="zh-CN" altLang="en-US" sz="2400" i="1">
                              <a:latin typeface="Cambria Math" panose="02040503050406030204" pitchFamily="18" charset="0"/>
                            </a:rPr>
                            <m:t>𝜋</m:t>
                          </m:r>
                        </m:sup>
                      </m:sSup>
                      <m:r>
                        <a:rPr lang="en-US" altLang="zh-CN" sz="2400" i="1">
                          <a:latin typeface="Cambria Math" panose="02040503050406030204" pitchFamily="18" charset="0"/>
                        </a:rPr>
                        <m:t>,</m:t>
                      </m:r>
                      <m:r>
                        <a:rPr lang="en-US" altLang="zh-CN" sz="2400" i="1">
                          <a:latin typeface="Cambria Math" panose="02040503050406030204" pitchFamily="18" charset="0"/>
                        </a:rPr>
                        <m:t>𝑇</m:t>
                      </m:r>
                      <m:r>
                        <a:rPr lang="en-US" altLang="zh-CN" sz="2400" i="1">
                          <a:latin typeface="Cambria Math" panose="02040503050406030204" pitchFamily="18" charset="0"/>
                        </a:rPr>
                        <m:t>−1, 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r>
                        <a:rPr lang="en-US" altLang="zh-CN" sz="2400" b="0" i="1" smtClean="0">
                          <a:latin typeface="Cambria Math" panose="02040503050406030204" pitchFamily="18" charset="0"/>
                        </a:rPr>
                        <m:t>+1</m:t>
                      </m:r>
                    </m:oMath>
                  </m:oMathPara>
                </a14:m>
                <a:endParaRPr lang="en-US" altLang="zh-CN" sz="2400" dirty="0">
                  <a:latin typeface="+mj-lt"/>
                  <a:cs typeface="Times New Roman" panose="02020603050405020304" pitchFamily="18" charset="0"/>
                </a:endParaRPr>
              </a:p>
            </p:txBody>
          </p:sp>
        </mc:Choice>
        <mc:Fallback xmlns="">
          <p:sp>
            <p:nvSpPr>
              <p:cNvPr id="25" name="文本框 35">
                <a:extLst>
                  <a:ext uri="{FF2B5EF4-FFF2-40B4-BE49-F238E27FC236}">
                    <a16:creationId xmlns:a16="http://schemas.microsoft.com/office/drawing/2014/main" id="{27A408AC-8B61-49C5-AB5A-2DAA1D205886}"/>
                  </a:ext>
                </a:extLst>
              </p:cNvPr>
              <p:cNvSpPr txBox="1">
                <a:spLocks noRot="1" noChangeAspect="1" noMove="1" noResize="1" noEditPoints="1" noAdjustHandles="1" noChangeArrowheads="1" noChangeShapeType="1" noTextEdit="1"/>
              </p:cNvSpPr>
              <p:nvPr/>
            </p:nvSpPr>
            <p:spPr>
              <a:xfrm>
                <a:off x="6338674" y="3124200"/>
                <a:ext cx="2325380" cy="461665"/>
              </a:xfrm>
              <a:prstGeom prst="rect">
                <a:avLst/>
              </a:prstGeom>
              <a:blipFill>
                <a:blip r:embed="rId8"/>
                <a:stretch>
                  <a:fillRect b="-16000"/>
                </a:stretch>
              </a:blipFill>
            </p:spPr>
            <p:txBody>
              <a:bodyPr/>
              <a:lstStyle/>
              <a:p>
                <a:r>
                  <a:rPr lang="zh-CN" altLang="en-US">
                    <a:noFill/>
                  </a:rPr>
                  <a:t> </a:t>
                </a:r>
              </a:p>
            </p:txBody>
          </p:sp>
        </mc:Fallback>
      </mc:AlternateContent>
      <p:cxnSp>
        <p:nvCxnSpPr>
          <p:cNvPr id="26" name="直接连接符 65">
            <a:extLst>
              <a:ext uri="{FF2B5EF4-FFF2-40B4-BE49-F238E27FC236}">
                <a16:creationId xmlns:a16="http://schemas.microsoft.com/office/drawing/2014/main" id="{EF398577-6772-416D-925A-878F0C26CA1B}"/>
              </a:ext>
            </a:extLst>
          </p:cNvPr>
          <p:cNvCxnSpPr>
            <a:cxnSpLocks/>
          </p:cNvCxnSpPr>
          <p:nvPr/>
        </p:nvCxnSpPr>
        <p:spPr>
          <a:xfrm>
            <a:off x="285401" y="3733800"/>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 name="文本框 35">
                <a:extLst>
                  <a:ext uri="{FF2B5EF4-FFF2-40B4-BE49-F238E27FC236}">
                    <a16:creationId xmlns:a16="http://schemas.microsoft.com/office/drawing/2014/main" id="{3A635026-ECEB-463A-8994-0D17E30977F5}"/>
                  </a:ext>
                </a:extLst>
              </p:cNvPr>
              <p:cNvSpPr txBox="1"/>
              <p:nvPr/>
            </p:nvSpPr>
            <p:spPr>
              <a:xfrm>
                <a:off x="133232" y="3775500"/>
                <a:ext cx="1921872"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−2,</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𝑇</m:t>
                          </m:r>
                        </m:e>
                        <m:sub>
                          <m:r>
                            <a:rPr lang="en-US" altLang="zh-CN" sz="2400" i="1">
                              <a:latin typeface="Cambria Math" panose="02040503050406030204" pitchFamily="18" charset="0"/>
                            </a:rPr>
                            <m:t>𝑧</m:t>
                          </m:r>
                        </m:sub>
                      </m:sSub>
                      <m:r>
                        <a:rPr lang="en-US" altLang="zh-CN" sz="2400" b="0" i="1" smtClean="0">
                          <a:latin typeface="Cambria Math" panose="02040503050406030204" pitchFamily="18" charset="0"/>
                        </a:rPr>
                        <m:t>+2</m:t>
                      </m:r>
                    </m:oMath>
                  </m:oMathPara>
                </a14:m>
                <a:endParaRPr lang="en-US" sz="2400" dirty="0">
                  <a:latin typeface="+mj-lt"/>
                  <a:cs typeface="Times New Roman" panose="02020603050405020304" pitchFamily="18" charset="0"/>
                </a:endParaRPr>
              </a:p>
            </p:txBody>
          </p:sp>
        </mc:Choice>
        <mc:Fallback xmlns="">
          <p:sp>
            <p:nvSpPr>
              <p:cNvPr id="27" name="文本框 35">
                <a:extLst>
                  <a:ext uri="{FF2B5EF4-FFF2-40B4-BE49-F238E27FC236}">
                    <a16:creationId xmlns:a16="http://schemas.microsoft.com/office/drawing/2014/main" id="{3A635026-ECEB-463A-8994-0D17E30977F5}"/>
                  </a:ext>
                </a:extLst>
              </p:cNvPr>
              <p:cNvSpPr txBox="1">
                <a:spLocks noRot="1" noChangeAspect="1" noMove="1" noResize="1" noEditPoints="1" noAdjustHandles="1" noChangeArrowheads="1" noChangeShapeType="1" noTextEdit="1"/>
              </p:cNvSpPr>
              <p:nvPr/>
            </p:nvSpPr>
            <p:spPr>
              <a:xfrm>
                <a:off x="133232" y="3775500"/>
                <a:ext cx="1921872" cy="461665"/>
              </a:xfrm>
              <a:prstGeom prst="rect">
                <a:avLst/>
              </a:prstGeom>
              <a:blipFill>
                <a:blip r:embed="rId9"/>
                <a:stretch>
                  <a:fillRect/>
                </a:stretch>
              </a:blipFill>
            </p:spPr>
            <p:txBody>
              <a:bodyPr/>
              <a:lstStyle/>
              <a:p>
                <a:r>
                  <a:rPr lang="zh-CN" altLang="en-US">
                    <a:noFill/>
                  </a:rPr>
                  <a:t> </a:t>
                </a:r>
              </a:p>
            </p:txBody>
          </p:sp>
        </mc:Fallback>
      </mc:AlternateContent>
      <p:cxnSp>
        <p:nvCxnSpPr>
          <p:cNvPr id="28" name="直接箭头连接符 48">
            <a:extLst>
              <a:ext uri="{FF2B5EF4-FFF2-40B4-BE49-F238E27FC236}">
                <a16:creationId xmlns:a16="http://schemas.microsoft.com/office/drawing/2014/main" id="{7E553494-C010-47F2-98B0-390AAA5A31C7}"/>
              </a:ext>
            </a:extLst>
          </p:cNvPr>
          <p:cNvCxnSpPr>
            <a:cxnSpLocks/>
          </p:cNvCxnSpPr>
          <p:nvPr/>
        </p:nvCxnSpPr>
        <p:spPr>
          <a:xfrm flipH="1">
            <a:off x="1753486" y="2605819"/>
            <a:ext cx="3648914" cy="1127981"/>
          </a:xfrm>
          <a:prstGeom prst="straightConnector1">
            <a:avLst/>
          </a:prstGeom>
          <a:ln>
            <a:headEnd w="lg" len="lg"/>
            <a:tailEnd type="triangle" w="lg" len="lg"/>
          </a:ln>
          <a:effectLst/>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30" name="文本框 60">
                <a:extLst>
                  <a:ext uri="{FF2B5EF4-FFF2-40B4-BE49-F238E27FC236}">
                    <a16:creationId xmlns:a16="http://schemas.microsoft.com/office/drawing/2014/main" id="{CEC2E49C-1C0B-4A83-B2A0-1BBE7B03BCC9}"/>
                  </a:ext>
                </a:extLst>
              </p:cNvPr>
              <p:cNvSpPr txBox="1"/>
              <p:nvPr/>
            </p:nvSpPr>
            <p:spPr>
              <a:xfrm>
                <a:off x="2089228" y="3119166"/>
                <a:ext cx="390107" cy="3608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solidFill>
                            <a:schemeClr val="accent1"/>
                          </a:solidFill>
                          <a:latin typeface="Cambria Math" panose="02040503050406030204" pitchFamily="18" charset="0"/>
                        </a:rPr>
                        <m:t>2</m:t>
                      </m:r>
                      <m:r>
                        <a:rPr lang="en-US" altLang="zh-CN" sz="2400" b="0" i="1" smtClean="0">
                          <a:solidFill>
                            <a:schemeClr val="accent1"/>
                          </a:solidFill>
                          <a:latin typeface="Cambria Math" panose="02040503050406030204" pitchFamily="18" charset="0"/>
                        </a:rPr>
                        <m:t>𝑝</m:t>
                      </m:r>
                    </m:oMath>
                  </m:oMathPara>
                </a14:m>
                <a:endParaRPr lang="en-US" sz="2400" baseline="-25000" dirty="0">
                  <a:solidFill>
                    <a:schemeClr val="accent1"/>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30" name="文本框 60">
                <a:extLst>
                  <a:ext uri="{FF2B5EF4-FFF2-40B4-BE49-F238E27FC236}">
                    <a16:creationId xmlns:a16="http://schemas.microsoft.com/office/drawing/2014/main" id="{CEC2E49C-1C0B-4A83-B2A0-1BBE7B03BCC9}"/>
                  </a:ext>
                </a:extLst>
              </p:cNvPr>
              <p:cNvSpPr txBox="1">
                <a:spLocks noRot="1" noChangeAspect="1" noMove="1" noResize="1" noEditPoints="1" noAdjustHandles="1" noChangeArrowheads="1" noChangeShapeType="1" noTextEdit="1"/>
              </p:cNvSpPr>
              <p:nvPr/>
            </p:nvSpPr>
            <p:spPr>
              <a:xfrm>
                <a:off x="2089228" y="3119166"/>
                <a:ext cx="390107" cy="360804"/>
              </a:xfrm>
              <a:prstGeom prst="rect">
                <a:avLst/>
              </a:prstGeom>
              <a:blipFill>
                <a:blip r:embed="rId10"/>
                <a:stretch>
                  <a:fillRect l="-21875" r="-21875" b="-3050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87A8F084-85BE-4D06-BE72-D18A02CE15D1}"/>
                  </a:ext>
                </a:extLst>
              </p:cNvPr>
              <p:cNvSpPr txBox="1"/>
              <p:nvPr/>
            </p:nvSpPr>
            <p:spPr>
              <a:xfrm>
                <a:off x="4358346" y="3619018"/>
                <a:ext cx="937553" cy="66851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sz="2000" b="0" i="1" smtClean="0">
                          <a:latin typeface="Cambria Math" panose="02040503050406030204" pitchFamily="18" charset="0"/>
                        </a:rPr>
                        <m:t>𝑡</m:t>
                      </m:r>
                      <m:r>
                        <a:rPr lang="en-US" altLang="zh-CN" sz="2000" b="0" i="1" smtClean="0">
                          <a:latin typeface="Cambria Math" panose="02040503050406030204" pitchFamily="18" charset="0"/>
                        </a:rPr>
                        <m:t>=</m:t>
                      </m:r>
                      <m:f>
                        <m:fPr>
                          <m:ctrlPr>
                            <a:rPr lang="en-US" altLang="zh-CN" sz="2000" b="0" i="1" smtClean="0">
                              <a:latin typeface="Cambria Math" panose="02040503050406030204" pitchFamily="18" charset="0"/>
                            </a:rPr>
                          </m:ctrlPr>
                        </m:fPr>
                        <m:num>
                          <m:r>
                            <a:rPr lang="en-US" altLang="zh-CN" sz="2000" b="0" i="1" smtClean="0">
                              <a:latin typeface="Cambria Math" panose="02040503050406030204" pitchFamily="18" charset="0"/>
                            </a:rPr>
                            <m:t>1</m:t>
                          </m:r>
                        </m:num>
                        <m:den>
                          <m:r>
                            <a:rPr lang="en-US" altLang="zh-CN" sz="2000" b="0" i="1" smtClean="0">
                              <a:latin typeface="Cambria Math" panose="02040503050406030204" pitchFamily="18" charset="0"/>
                            </a:rPr>
                            <m:t>2</m:t>
                          </m:r>
                        </m:den>
                      </m:f>
                    </m:oMath>
                  </m:oMathPara>
                </a14:m>
                <a:endParaRPr lang="zh-CN" altLang="en-US" sz="2000" dirty="0"/>
              </a:p>
            </p:txBody>
          </p:sp>
        </mc:Choice>
        <mc:Fallback xmlns="">
          <p:sp>
            <p:nvSpPr>
              <p:cNvPr id="33" name="TextBox 32">
                <a:extLst>
                  <a:ext uri="{FF2B5EF4-FFF2-40B4-BE49-F238E27FC236}">
                    <a16:creationId xmlns:a16="http://schemas.microsoft.com/office/drawing/2014/main" id="{87A8F084-85BE-4D06-BE72-D18A02CE15D1}"/>
                  </a:ext>
                </a:extLst>
              </p:cNvPr>
              <p:cNvSpPr txBox="1">
                <a:spLocks noRot="1" noChangeAspect="1" noMove="1" noResize="1" noEditPoints="1" noAdjustHandles="1" noChangeArrowheads="1" noChangeShapeType="1" noTextEdit="1"/>
              </p:cNvSpPr>
              <p:nvPr/>
            </p:nvSpPr>
            <p:spPr>
              <a:xfrm>
                <a:off x="4358346" y="3619018"/>
                <a:ext cx="937553" cy="668516"/>
              </a:xfrm>
              <a:prstGeom prst="rect">
                <a:avLst/>
              </a:prstGeom>
              <a:blipFill>
                <a:blip r:embed="rId11"/>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1503127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8A5D89-6E84-46B2-82A0-3CA218337613}"/>
              </a:ext>
            </a:extLst>
          </p:cNvPr>
          <p:cNvSpPr>
            <a:spLocks noGrp="1"/>
          </p:cNvSpPr>
          <p:nvPr>
            <p:ph type="title"/>
          </p:nvPr>
        </p:nvSpPr>
        <p:spPr/>
        <p:txBody>
          <a:bodyPr/>
          <a:lstStyle/>
          <a:p>
            <a:r>
              <a:rPr lang="en-US" altLang="zh-CN" dirty="0"/>
              <a:t>Isospin Mixing</a:t>
            </a:r>
            <a:endParaRPr lang="zh-CN" altLang="en-US" dirty="0"/>
          </a:p>
        </p:txBody>
      </p:sp>
      <p:sp>
        <p:nvSpPr>
          <p:cNvPr id="4" name="Footer Placeholder 3">
            <a:extLst>
              <a:ext uri="{FF2B5EF4-FFF2-40B4-BE49-F238E27FC236}">
                <a16:creationId xmlns:a16="http://schemas.microsoft.com/office/drawing/2014/main" id="{3631F060-F5D6-4BF3-BF42-7778E3295286}"/>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93691F67-9A69-4E0F-B3BF-CEE58957D024}"/>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112</a:t>
            </a:fld>
            <a:endParaRPr lang="en-US" sz="1300" dirty="0"/>
          </a:p>
        </p:txBody>
      </p:sp>
      <p:cxnSp>
        <p:nvCxnSpPr>
          <p:cNvPr id="69" name="直接连接符 9">
            <a:extLst>
              <a:ext uri="{FF2B5EF4-FFF2-40B4-BE49-F238E27FC236}">
                <a16:creationId xmlns:a16="http://schemas.microsoft.com/office/drawing/2014/main" id="{05872BA7-F8E3-404F-9B48-AD4A3D829A8C}"/>
              </a:ext>
            </a:extLst>
          </p:cNvPr>
          <p:cNvCxnSpPr>
            <a:cxnSpLocks/>
          </p:cNvCxnSpPr>
          <p:nvPr/>
        </p:nvCxnSpPr>
        <p:spPr>
          <a:xfrm>
            <a:off x="5395254" y="562764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32">
            <a:extLst>
              <a:ext uri="{FF2B5EF4-FFF2-40B4-BE49-F238E27FC236}">
                <a16:creationId xmlns:a16="http://schemas.microsoft.com/office/drawing/2014/main" id="{D777F50F-6E70-4F7D-A7FB-E9C68848B10A}"/>
              </a:ext>
            </a:extLst>
          </p:cNvPr>
          <p:cNvCxnSpPr/>
          <p:nvPr/>
        </p:nvCxnSpPr>
        <p:spPr>
          <a:xfrm>
            <a:off x="7749654" y="1371600"/>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39">
            <a:extLst>
              <a:ext uri="{FF2B5EF4-FFF2-40B4-BE49-F238E27FC236}">
                <a16:creationId xmlns:a16="http://schemas.microsoft.com/office/drawing/2014/main" id="{1198F643-9E57-437B-B894-943C60D15889}"/>
              </a:ext>
            </a:extLst>
          </p:cNvPr>
          <p:cNvCxnSpPr>
            <a:cxnSpLocks/>
          </p:cNvCxnSpPr>
          <p:nvPr/>
        </p:nvCxnSpPr>
        <p:spPr>
          <a:xfrm flipV="1">
            <a:off x="5395254" y="2602093"/>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箭头连接符 79">
            <a:extLst>
              <a:ext uri="{FF2B5EF4-FFF2-40B4-BE49-F238E27FC236}">
                <a16:creationId xmlns:a16="http://schemas.microsoft.com/office/drawing/2014/main" id="{B4BD466F-BB97-46BA-86C7-2A9C6CC81010}"/>
              </a:ext>
            </a:extLst>
          </p:cNvPr>
          <p:cNvCxnSpPr>
            <a:cxnSpLocks/>
          </p:cNvCxnSpPr>
          <p:nvPr/>
        </p:nvCxnSpPr>
        <p:spPr>
          <a:xfrm flipH="1">
            <a:off x="6865242" y="1748975"/>
            <a:ext cx="884413" cy="853118"/>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6" name="直接箭头连接符 79">
            <a:extLst>
              <a:ext uri="{FF2B5EF4-FFF2-40B4-BE49-F238E27FC236}">
                <a16:creationId xmlns:a16="http://schemas.microsoft.com/office/drawing/2014/main" id="{1F553153-371D-47C6-810E-541A57DD1FFA}"/>
              </a:ext>
            </a:extLst>
          </p:cNvPr>
          <p:cNvCxnSpPr>
            <a:cxnSpLocks/>
          </p:cNvCxnSpPr>
          <p:nvPr/>
        </p:nvCxnSpPr>
        <p:spPr>
          <a:xfrm>
            <a:off x="7749654" y="1371600"/>
            <a:ext cx="0" cy="379120"/>
          </a:xfrm>
          <a:prstGeom prst="straightConnector1">
            <a:avLst/>
          </a:prstGeom>
          <a:ln w="22225">
            <a:solidFill>
              <a:srgbClr val="59D454"/>
            </a:solidFill>
            <a:headEnd w="lg" len="lg"/>
            <a:tailEnd type="non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8" name="文本框 35">
                <a:extLst>
                  <a:ext uri="{FF2B5EF4-FFF2-40B4-BE49-F238E27FC236}">
                    <a16:creationId xmlns:a16="http://schemas.microsoft.com/office/drawing/2014/main" id="{DDCC16C5-6F32-42F6-9A45-CAAF2ACC15E6}"/>
                  </a:ext>
                </a:extLst>
              </p:cNvPr>
              <p:cNvSpPr txBox="1"/>
              <p:nvPr/>
            </p:nvSpPr>
            <p:spPr>
              <a:xfrm>
                <a:off x="5181600" y="5661729"/>
                <a:ext cx="1921872"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−1, 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r>
                        <a:rPr lang="en-US" altLang="zh-CN" sz="2400" b="0" i="1" smtClean="0">
                          <a:latin typeface="Cambria Math" panose="02040503050406030204" pitchFamily="18" charset="0"/>
                        </a:rPr>
                        <m:t>+1</m:t>
                      </m:r>
                    </m:oMath>
                  </m:oMathPara>
                </a14:m>
                <a:endParaRPr lang="en-US" altLang="zh-CN" sz="2400" dirty="0">
                  <a:latin typeface="+mj-lt"/>
                  <a:cs typeface="Times New Roman" panose="02020603050405020304" pitchFamily="18" charset="0"/>
                </a:endParaRPr>
              </a:p>
            </p:txBody>
          </p:sp>
        </mc:Choice>
        <mc:Fallback xmlns="">
          <p:sp>
            <p:nvSpPr>
              <p:cNvPr id="88" name="文本框 35">
                <a:extLst>
                  <a:ext uri="{FF2B5EF4-FFF2-40B4-BE49-F238E27FC236}">
                    <a16:creationId xmlns:a16="http://schemas.microsoft.com/office/drawing/2014/main" id="{DDCC16C5-6F32-42F6-9A45-CAAF2ACC15E6}"/>
                  </a:ext>
                </a:extLst>
              </p:cNvPr>
              <p:cNvSpPr txBox="1">
                <a:spLocks noRot="1" noChangeAspect="1" noMove="1" noResize="1" noEditPoints="1" noAdjustHandles="1" noChangeArrowheads="1" noChangeShapeType="1" noTextEdit="1"/>
              </p:cNvSpPr>
              <p:nvPr/>
            </p:nvSpPr>
            <p:spPr>
              <a:xfrm>
                <a:off x="5181600" y="5661729"/>
                <a:ext cx="1921872" cy="461665"/>
              </a:xfrm>
              <a:prstGeom prst="rect">
                <a:avLst/>
              </a:prstGeom>
              <a:blipFill>
                <a:blip r:embed="rId4"/>
                <a:stretch>
                  <a:fillRect b="-1333"/>
                </a:stretch>
              </a:blipFill>
            </p:spPr>
            <p:txBody>
              <a:bodyPr/>
              <a:lstStyle/>
              <a:p>
                <a:r>
                  <a:rPr lang="zh-CN" altLang="en-US">
                    <a:noFill/>
                  </a:rPr>
                  <a:t> </a:t>
                </a:r>
              </a:p>
            </p:txBody>
          </p:sp>
        </mc:Fallback>
      </mc:AlternateContent>
      <p:cxnSp>
        <p:nvCxnSpPr>
          <p:cNvPr id="90" name="直接连接符 65">
            <a:extLst>
              <a:ext uri="{FF2B5EF4-FFF2-40B4-BE49-F238E27FC236}">
                <a16:creationId xmlns:a16="http://schemas.microsoft.com/office/drawing/2014/main" id="{ECD2B4A2-358C-42F0-8EA6-A3C96E90B0FB}"/>
              </a:ext>
            </a:extLst>
          </p:cNvPr>
          <p:cNvCxnSpPr>
            <a:cxnSpLocks/>
          </p:cNvCxnSpPr>
          <p:nvPr/>
        </p:nvCxnSpPr>
        <p:spPr>
          <a:xfrm>
            <a:off x="2522400" y="421147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箭头连接符 19">
            <a:extLst>
              <a:ext uri="{FF2B5EF4-FFF2-40B4-BE49-F238E27FC236}">
                <a16:creationId xmlns:a16="http://schemas.microsoft.com/office/drawing/2014/main" id="{318C91B6-84BD-471B-B11E-04E5B9353F99}"/>
              </a:ext>
            </a:extLst>
          </p:cNvPr>
          <p:cNvCxnSpPr>
            <a:cxnSpLocks/>
          </p:cNvCxnSpPr>
          <p:nvPr/>
        </p:nvCxnSpPr>
        <p:spPr>
          <a:xfrm>
            <a:off x="5791200" y="2605819"/>
            <a:ext cx="0" cy="3021822"/>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8" name="直接箭头连接符 48">
            <a:extLst>
              <a:ext uri="{FF2B5EF4-FFF2-40B4-BE49-F238E27FC236}">
                <a16:creationId xmlns:a16="http://schemas.microsoft.com/office/drawing/2014/main" id="{DF8F6DAE-E0D8-4457-9554-775B8B5C899D}"/>
              </a:ext>
            </a:extLst>
          </p:cNvPr>
          <p:cNvCxnSpPr>
            <a:cxnSpLocks/>
          </p:cNvCxnSpPr>
          <p:nvPr/>
        </p:nvCxnSpPr>
        <p:spPr>
          <a:xfrm flipH="1">
            <a:off x="3962400" y="2605819"/>
            <a:ext cx="1432854" cy="1611162"/>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7" name="文本框 60">
                <a:extLst>
                  <a:ext uri="{FF2B5EF4-FFF2-40B4-BE49-F238E27FC236}">
                    <a16:creationId xmlns:a16="http://schemas.microsoft.com/office/drawing/2014/main" id="{358B2CC1-B826-469F-8287-59E5F8E184E8}"/>
                  </a:ext>
                </a:extLst>
              </p:cNvPr>
              <p:cNvSpPr txBox="1"/>
              <p:nvPr/>
            </p:nvSpPr>
            <p:spPr>
              <a:xfrm>
                <a:off x="4018907" y="2434323"/>
                <a:ext cx="766748" cy="105227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𝑡</m:t>
                      </m:r>
                      <m:r>
                        <a:rPr lang="en-US" altLang="zh-CN" sz="2400" b="0" i="1" smtClean="0">
                          <a:latin typeface="Cambria Math" panose="02040503050406030204" pitchFamily="18" charset="0"/>
                        </a:rPr>
                        <m:t>=</m:t>
                      </m:r>
                      <m:f>
                        <m:fPr>
                          <m:ctrlPr>
                            <a:rPr lang="en-US" altLang="zh-CN" sz="2400" b="0" i="1" smtClean="0">
                              <a:latin typeface="Cambria Math" panose="02040503050406030204" pitchFamily="18" charset="0"/>
                            </a:rPr>
                          </m:ctrlPr>
                        </m:fPr>
                        <m:num>
                          <m:r>
                            <a:rPr lang="en-US" altLang="zh-CN" sz="2400" b="0" i="1" smtClean="0">
                              <a:latin typeface="Cambria Math" panose="02040503050406030204" pitchFamily="18" charset="0"/>
                            </a:rPr>
                            <m:t>1</m:t>
                          </m:r>
                        </m:num>
                        <m:den>
                          <m:r>
                            <a:rPr lang="en-US" altLang="zh-CN" sz="2400" b="0" i="1" smtClean="0">
                              <a:latin typeface="Cambria Math" panose="02040503050406030204" pitchFamily="18" charset="0"/>
                            </a:rPr>
                            <m:t>2</m:t>
                          </m:r>
                        </m:den>
                      </m:f>
                    </m:oMath>
                  </m:oMathPara>
                </a14:m>
                <a:endParaRPr lang="en-US" altLang="zh-CN" sz="2400" b="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altLang="zh-CN" sz="2400" b="0" i="1" smtClean="0">
                          <a:solidFill>
                            <a:srgbClr val="FF0000"/>
                          </a:solidFill>
                          <a:latin typeface="Cambria Math" panose="02040503050406030204" pitchFamily="18" charset="0"/>
                        </a:rPr>
                        <m:t>𝑝</m:t>
                      </m:r>
                    </m:oMath>
                  </m:oMathPara>
                </a14:m>
                <a:endParaRPr lang="en-US" sz="2400" baseline="-25000"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107" name="文本框 60">
                <a:extLst>
                  <a:ext uri="{FF2B5EF4-FFF2-40B4-BE49-F238E27FC236}">
                    <a16:creationId xmlns:a16="http://schemas.microsoft.com/office/drawing/2014/main" id="{358B2CC1-B826-469F-8287-59E5F8E184E8}"/>
                  </a:ext>
                </a:extLst>
              </p:cNvPr>
              <p:cNvSpPr txBox="1">
                <a:spLocks noRot="1" noChangeAspect="1" noMove="1" noResize="1" noEditPoints="1" noAdjustHandles="1" noChangeArrowheads="1" noChangeShapeType="1" noTextEdit="1"/>
              </p:cNvSpPr>
              <p:nvPr/>
            </p:nvSpPr>
            <p:spPr>
              <a:xfrm>
                <a:off x="4018907" y="2434323"/>
                <a:ext cx="766748" cy="1052276"/>
              </a:xfrm>
              <a:prstGeom prst="rect">
                <a:avLst/>
              </a:prstGeom>
              <a:blipFill>
                <a:blip r:embed="rId5"/>
                <a:stretch>
                  <a:fillRect b="-9249"/>
                </a:stretch>
              </a:blipFill>
            </p:spPr>
            <p:txBody>
              <a:bodyPr/>
              <a:lstStyle/>
              <a:p>
                <a:r>
                  <a:rPr lang="zh-CN" altLang="en-US">
                    <a:noFill/>
                  </a:rPr>
                  <a:t> </a:t>
                </a:r>
              </a:p>
            </p:txBody>
          </p:sp>
        </mc:Fallback>
      </mc:AlternateContent>
      <p:sp>
        <p:nvSpPr>
          <p:cNvPr id="110" name="文本框 60">
            <a:extLst>
              <a:ext uri="{FF2B5EF4-FFF2-40B4-BE49-F238E27FC236}">
                <a16:creationId xmlns:a16="http://schemas.microsoft.com/office/drawing/2014/main" id="{15666711-7A59-4A7D-95CD-B85B1564D810}"/>
              </a:ext>
            </a:extLst>
          </p:cNvPr>
          <p:cNvSpPr txBox="1"/>
          <p:nvPr/>
        </p:nvSpPr>
        <p:spPr>
          <a:xfrm>
            <a:off x="5976829" y="4074343"/>
            <a:ext cx="155492" cy="369332"/>
          </a:xfrm>
          <a:prstGeom prst="rect">
            <a:avLst/>
          </a:prstGeom>
          <a:noFill/>
        </p:spPr>
        <p:txBody>
          <a:bodyPr wrap="none" lIns="0" tIns="0" rIns="0" bIns="0" rtlCol="0">
            <a:spAutoFit/>
          </a:bodyPr>
          <a:lstStyle/>
          <a:p>
            <a:r>
              <a:rPr lang="en-US" altLang="zh-CN" sz="24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endParaRPr lang="en-US" sz="2400"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19" name="文本框 35">
                <a:extLst>
                  <a:ext uri="{FF2B5EF4-FFF2-40B4-BE49-F238E27FC236}">
                    <a16:creationId xmlns:a16="http://schemas.microsoft.com/office/drawing/2014/main" id="{F1EFB95F-52A9-4A81-882B-98213B2030E6}"/>
                  </a:ext>
                </a:extLst>
              </p:cNvPr>
              <p:cNvSpPr txBox="1"/>
              <p:nvPr/>
            </p:nvSpPr>
            <p:spPr>
              <a:xfrm>
                <a:off x="2370231" y="4253171"/>
                <a:ext cx="1973169" cy="78380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m:t>
                      </m:r>
                      <m:f>
                        <m:fPr>
                          <m:ctrlPr>
                            <a:rPr lang="en-US" altLang="zh-CN" sz="2400" b="0" i="1" smtClean="0">
                              <a:latin typeface="Cambria Math" panose="02040503050406030204" pitchFamily="18" charset="0"/>
                            </a:rPr>
                          </m:ctrlPr>
                        </m:fPr>
                        <m:num>
                          <m:r>
                            <a:rPr lang="en-US" altLang="zh-CN" sz="2400" b="0" i="1" smtClean="0">
                              <a:latin typeface="Cambria Math" panose="02040503050406030204" pitchFamily="18" charset="0"/>
                            </a:rPr>
                            <m:t>3</m:t>
                          </m:r>
                        </m:num>
                        <m:den>
                          <m:r>
                            <a:rPr lang="en-US" altLang="zh-CN" sz="2400" b="0" i="1" smtClean="0">
                              <a:latin typeface="Cambria Math" panose="02040503050406030204" pitchFamily="18" charset="0"/>
                            </a:rPr>
                            <m:t>2</m:t>
                          </m:r>
                        </m:den>
                      </m:f>
                      <m:r>
                        <a:rPr lang="en-US" altLang="zh-CN" sz="2400" b="0" i="1" smtClean="0">
                          <a:latin typeface="Cambria Math" panose="02040503050406030204" pitchFamily="18" charset="0"/>
                        </a:rPr>
                        <m:t>,</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𝑇</m:t>
                          </m:r>
                        </m:e>
                        <m:sub>
                          <m:r>
                            <a:rPr lang="en-US" altLang="zh-CN" sz="2400" i="1">
                              <a:latin typeface="Cambria Math" panose="02040503050406030204" pitchFamily="18" charset="0"/>
                            </a:rPr>
                            <m:t>𝑧</m:t>
                          </m:r>
                        </m:sub>
                      </m:sSub>
                      <m:r>
                        <a:rPr lang="en-US" altLang="zh-CN" sz="2400" b="0" i="1" smtClean="0">
                          <a:latin typeface="Cambria Math" panose="02040503050406030204" pitchFamily="18" charset="0"/>
                        </a:rPr>
                        <m:t>+</m:t>
                      </m:r>
                      <m:f>
                        <m:fPr>
                          <m:ctrlPr>
                            <a:rPr lang="en-US" altLang="zh-CN" sz="2400" i="1">
                              <a:latin typeface="Cambria Math" panose="02040503050406030204" pitchFamily="18" charset="0"/>
                            </a:rPr>
                          </m:ctrlPr>
                        </m:fPr>
                        <m:num>
                          <m:r>
                            <a:rPr lang="en-US" altLang="zh-CN" sz="2400" i="1">
                              <a:latin typeface="Cambria Math" panose="02040503050406030204" pitchFamily="18" charset="0"/>
                            </a:rPr>
                            <m:t>3</m:t>
                          </m:r>
                        </m:num>
                        <m:den>
                          <m:r>
                            <a:rPr lang="en-US" altLang="zh-CN" sz="2400" i="1">
                              <a:latin typeface="Cambria Math" panose="02040503050406030204" pitchFamily="18" charset="0"/>
                            </a:rPr>
                            <m:t>2</m:t>
                          </m:r>
                        </m:den>
                      </m:f>
                    </m:oMath>
                  </m:oMathPara>
                </a14:m>
                <a:endParaRPr lang="en-US" sz="2400" dirty="0">
                  <a:latin typeface="+mj-lt"/>
                  <a:cs typeface="Times New Roman" panose="02020603050405020304" pitchFamily="18" charset="0"/>
                </a:endParaRPr>
              </a:p>
            </p:txBody>
          </p:sp>
        </mc:Choice>
        <mc:Fallback xmlns="">
          <p:sp>
            <p:nvSpPr>
              <p:cNvPr id="119" name="文本框 35">
                <a:extLst>
                  <a:ext uri="{FF2B5EF4-FFF2-40B4-BE49-F238E27FC236}">
                    <a16:creationId xmlns:a16="http://schemas.microsoft.com/office/drawing/2014/main" id="{F1EFB95F-52A9-4A81-882B-98213B2030E6}"/>
                  </a:ext>
                </a:extLst>
              </p:cNvPr>
              <p:cNvSpPr txBox="1">
                <a:spLocks noRot="1" noChangeAspect="1" noMove="1" noResize="1" noEditPoints="1" noAdjustHandles="1" noChangeArrowheads="1" noChangeShapeType="1" noTextEdit="1"/>
              </p:cNvSpPr>
              <p:nvPr/>
            </p:nvSpPr>
            <p:spPr>
              <a:xfrm>
                <a:off x="2370231" y="4253171"/>
                <a:ext cx="1973169" cy="783804"/>
              </a:xfrm>
              <a:prstGeom prst="rect">
                <a:avLst/>
              </a:prstGeom>
              <a:blipFill>
                <a:blip r:embed="rId6"/>
                <a:stretch>
                  <a:fillRect/>
                </a:stretch>
              </a:blipFill>
            </p:spPr>
            <p:txBody>
              <a:bodyPr/>
              <a:lstStyle/>
              <a:p>
                <a:r>
                  <a:rPr lang="zh-CN" altLang="en-US">
                    <a:noFill/>
                  </a:rPr>
                  <a:t> </a:t>
                </a:r>
              </a:p>
            </p:txBody>
          </p:sp>
        </mc:Fallback>
      </mc:AlternateContent>
      <p:sp>
        <p:nvSpPr>
          <p:cNvPr id="124" name="文本框 60">
            <a:extLst>
              <a:ext uri="{FF2B5EF4-FFF2-40B4-BE49-F238E27FC236}">
                <a16:creationId xmlns:a16="http://schemas.microsoft.com/office/drawing/2014/main" id="{0E3F7767-FBA9-4C1A-A59D-C880098DC26A}"/>
              </a:ext>
            </a:extLst>
          </p:cNvPr>
          <p:cNvSpPr txBox="1"/>
          <p:nvPr/>
        </p:nvSpPr>
        <p:spPr>
          <a:xfrm>
            <a:off x="7407474" y="2385336"/>
            <a:ext cx="771814" cy="369332"/>
          </a:xfrm>
          <a:prstGeom prst="rect">
            <a:avLst/>
          </a:prstGeom>
          <a:noFill/>
        </p:spPr>
        <p:txBody>
          <a:bodyPr wrap="none" lIns="0" tIns="0" rIns="0" bIns="0" rtlCol="0">
            <a:spAutoFit/>
          </a:bodyPr>
          <a:lstStyle/>
          <a:p>
            <a:r>
              <a:rPr lang="en-US" sz="2400" dirty="0">
                <a:solidFill>
                  <a:srgbClr val="00B050"/>
                </a:solidFill>
                <a:latin typeface="Cambria Math" panose="02040503050406030204" pitchFamily="18" charset="0"/>
                <a:ea typeface="Cambria Math" panose="02040503050406030204" pitchFamily="18" charset="0"/>
                <a:cs typeface="Times New Roman" panose="02020603050405020304" pitchFamily="18" charset="0"/>
              </a:rPr>
              <a:t>Fermi</a:t>
            </a:r>
          </a:p>
        </p:txBody>
      </p:sp>
      <p:cxnSp>
        <p:nvCxnSpPr>
          <p:cNvPr id="22" name="直接连接符 39">
            <a:extLst>
              <a:ext uri="{FF2B5EF4-FFF2-40B4-BE49-F238E27FC236}">
                <a16:creationId xmlns:a16="http://schemas.microsoft.com/office/drawing/2014/main" id="{FF503DD6-1E9F-4D18-B36B-FE3ADA7BE644}"/>
              </a:ext>
            </a:extLst>
          </p:cNvPr>
          <p:cNvCxnSpPr>
            <a:cxnSpLocks/>
          </p:cNvCxnSpPr>
          <p:nvPr/>
        </p:nvCxnSpPr>
        <p:spPr>
          <a:xfrm flipV="1">
            <a:off x="5395254" y="3120474"/>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箭头连接符 79">
            <a:extLst>
              <a:ext uri="{FF2B5EF4-FFF2-40B4-BE49-F238E27FC236}">
                <a16:creationId xmlns:a16="http://schemas.microsoft.com/office/drawing/2014/main" id="{9D86BAB3-84BA-4A25-AABB-CA537B4818A6}"/>
              </a:ext>
            </a:extLst>
          </p:cNvPr>
          <p:cNvCxnSpPr>
            <a:cxnSpLocks/>
          </p:cNvCxnSpPr>
          <p:nvPr/>
        </p:nvCxnSpPr>
        <p:spPr>
          <a:xfrm flipH="1">
            <a:off x="6865242" y="1748975"/>
            <a:ext cx="884414" cy="1375225"/>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9" name="直接箭头连接符 19">
            <a:extLst>
              <a:ext uri="{FF2B5EF4-FFF2-40B4-BE49-F238E27FC236}">
                <a16:creationId xmlns:a16="http://schemas.microsoft.com/office/drawing/2014/main" id="{43360561-E3DA-4C73-87DE-9FCBA7F75A45}"/>
              </a:ext>
            </a:extLst>
          </p:cNvPr>
          <p:cNvCxnSpPr>
            <a:cxnSpLocks/>
          </p:cNvCxnSpPr>
          <p:nvPr/>
        </p:nvCxnSpPr>
        <p:spPr>
          <a:xfrm>
            <a:off x="6324600" y="3124200"/>
            <a:ext cx="0" cy="2512260"/>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6" name="直接箭头连接符 48">
            <a:extLst>
              <a:ext uri="{FF2B5EF4-FFF2-40B4-BE49-F238E27FC236}">
                <a16:creationId xmlns:a16="http://schemas.microsoft.com/office/drawing/2014/main" id="{F1EACA1B-12A5-4228-977F-CEA0D071C501}"/>
              </a:ext>
            </a:extLst>
          </p:cNvPr>
          <p:cNvCxnSpPr>
            <a:cxnSpLocks/>
          </p:cNvCxnSpPr>
          <p:nvPr/>
        </p:nvCxnSpPr>
        <p:spPr>
          <a:xfrm flipH="1">
            <a:off x="3977394" y="3124200"/>
            <a:ext cx="1417860" cy="1094884"/>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6" name="Content Placeholder 1">
            <a:extLst>
              <a:ext uri="{FF2B5EF4-FFF2-40B4-BE49-F238E27FC236}">
                <a16:creationId xmlns:a16="http://schemas.microsoft.com/office/drawing/2014/main" id="{C8DF23D9-820F-4A13-B585-1F0F9ACA8C88}"/>
              </a:ext>
            </a:extLst>
          </p:cNvPr>
          <p:cNvSpPr>
            <a:spLocks noGrp="1"/>
          </p:cNvSpPr>
          <p:nvPr>
            <p:ph idx="1"/>
          </p:nvPr>
        </p:nvSpPr>
        <p:spPr>
          <a:xfrm>
            <a:off x="76200" y="1067100"/>
            <a:ext cx="8990922" cy="5027414"/>
          </a:xfrm>
        </p:spPr>
        <p:txBody>
          <a:bodyPr/>
          <a:lstStyle/>
          <a:p>
            <a:r>
              <a:rPr lang="en-US" altLang="zh-CN" dirty="0"/>
              <a:t>Fragmentation of Fermi transition strength </a:t>
            </a:r>
            <a:r>
              <a:rPr lang="en-US" altLang="zh-CN" i="1" dirty="0"/>
              <a:t>B</a:t>
            </a:r>
            <a:r>
              <a:rPr lang="en-US" altLang="zh-CN" dirty="0"/>
              <a:t>(F)</a:t>
            </a:r>
          </a:p>
          <a:p>
            <a:r>
              <a:rPr lang="en-US" altLang="zh-CN" dirty="0"/>
              <a:t>Isospin mixing matrix element </a:t>
            </a:r>
            <a:r>
              <a:rPr lang="en-US" altLang="zh-CN" i="1" dirty="0"/>
              <a:t>ν</a:t>
            </a:r>
          </a:p>
          <a:p>
            <a:r>
              <a:rPr lang="en-US" altLang="zh-CN" dirty="0"/>
              <a:t>Isospin impurity </a:t>
            </a:r>
            <a:r>
              <a:rPr lang="en-US" altLang="zh-CN" i="1" dirty="0"/>
              <a:t>α</a:t>
            </a:r>
            <a:r>
              <a:rPr lang="en-US" altLang="zh-CN" baseline="30000" dirty="0"/>
              <a:t>2</a:t>
            </a:r>
            <a:endParaRPr lang="zh-CN" altLang="en-US" baseline="30000" dirty="0"/>
          </a:p>
        </p:txBody>
      </p:sp>
      <mc:AlternateContent xmlns:mc="http://schemas.openxmlformats.org/markup-compatibility/2006" xmlns:a14="http://schemas.microsoft.com/office/drawing/2010/main">
        <mc:Choice Requires="a14">
          <p:sp>
            <p:nvSpPr>
              <p:cNvPr id="25" name="文本框 35">
                <a:extLst>
                  <a:ext uri="{FF2B5EF4-FFF2-40B4-BE49-F238E27FC236}">
                    <a16:creationId xmlns:a16="http://schemas.microsoft.com/office/drawing/2014/main" id="{E4E456FD-45EF-4AF7-888E-F9084CEBFC99}"/>
                  </a:ext>
                </a:extLst>
              </p:cNvPr>
              <p:cNvSpPr txBox="1"/>
              <p:nvPr/>
            </p:nvSpPr>
            <p:spPr>
              <a:xfrm>
                <a:off x="7751491" y="1374636"/>
                <a:ext cx="1253420"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400" i="1">
                              <a:latin typeface="Cambria Math" panose="02040503050406030204" pitchFamily="18" charset="0"/>
                            </a:rPr>
                          </m:ctrlPr>
                        </m:sSupPr>
                        <m:e>
                          <m:r>
                            <a:rPr lang="en-US" altLang="zh-CN" sz="2400" i="1">
                              <a:latin typeface="Cambria Math" panose="02040503050406030204" pitchFamily="18" charset="0"/>
                            </a:rPr>
                            <m:t>𝐽</m:t>
                          </m:r>
                        </m:e>
                        <m:sup>
                          <m:r>
                            <a:rPr lang="zh-CN" altLang="en-US" sz="2400" i="1">
                              <a:latin typeface="Cambria Math" panose="02040503050406030204" pitchFamily="18" charset="0"/>
                            </a:rPr>
                            <m:t>𝜋</m:t>
                          </m:r>
                        </m:sup>
                      </m:sSup>
                      <m:r>
                        <a:rPr lang="en-US" altLang="zh-CN" sz="2400" i="1">
                          <a:latin typeface="Cambria Math" panose="02040503050406030204" pitchFamily="18" charset="0"/>
                        </a:rPr>
                        <m:t>,</m:t>
                      </m:r>
                      <m:r>
                        <a:rPr lang="en-US" altLang="zh-CN" sz="2400" i="1">
                          <a:latin typeface="Cambria Math" panose="02040503050406030204" pitchFamily="18" charset="0"/>
                        </a:rPr>
                        <m:t>𝑇</m:t>
                      </m:r>
                      <m:r>
                        <a:rPr lang="en-US" altLang="zh-CN" sz="2400" i="1">
                          <a:latin typeface="Cambria Math" panose="02040503050406030204" pitchFamily="18" charset="0"/>
                        </a:rPr>
                        <m:t>,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oMath>
                  </m:oMathPara>
                </a14:m>
                <a:endParaRPr lang="en-US" altLang="zh-CN" sz="2400" dirty="0">
                  <a:latin typeface="+mj-lt"/>
                  <a:cs typeface="Times New Roman" panose="02020603050405020304" pitchFamily="18" charset="0"/>
                </a:endParaRPr>
              </a:p>
            </p:txBody>
          </p:sp>
        </mc:Choice>
        <mc:Fallback xmlns="">
          <p:sp>
            <p:nvSpPr>
              <p:cNvPr id="25" name="文本框 35">
                <a:extLst>
                  <a:ext uri="{FF2B5EF4-FFF2-40B4-BE49-F238E27FC236}">
                    <a16:creationId xmlns:a16="http://schemas.microsoft.com/office/drawing/2014/main" id="{E4E456FD-45EF-4AF7-888E-F9084CEBFC99}"/>
                  </a:ext>
                </a:extLst>
              </p:cNvPr>
              <p:cNvSpPr txBox="1">
                <a:spLocks noRot="1" noChangeAspect="1" noMove="1" noResize="1" noEditPoints="1" noAdjustHandles="1" noChangeArrowheads="1" noChangeShapeType="1" noTextEdit="1"/>
              </p:cNvSpPr>
              <p:nvPr/>
            </p:nvSpPr>
            <p:spPr>
              <a:xfrm>
                <a:off x="7751491" y="1374636"/>
                <a:ext cx="1253420" cy="461665"/>
              </a:xfrm>
              <a:prstGeom prst="rect">
                <a:avLst/>
              </a:prstGeom>
              <a:blipFill>
                <a:blip r:embed="rId7"/>
                <a:stretch>
                  <a:fillRect b="-157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文本框 35">
                <a:extLst>
                  <a:ext uri="{FF2B5EF4-FFF2-40B4-BE49-F238E27FC236}">
                    <a16:creationId xmlns:a16="http://schemas.microsoft.com/office/drawing/2014/main" id="{FD3DE6B2-6697-4DC7-A1EF-224A8ACA7357}"/>
                  </a:ext>
                </a:extLst>
              </p:cNvPr>
              <p:cNvSpPr txBox="1"/>
              <p:nvPr/>
            </p:nvSpPr>
            <p:spPr>
              <a:xfrm>
                <a:off x="5307217" y="2062545"/>
                <a:ext cx="1789401"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400" b="0" i="1" smtClean="0">
                              <a:latin typeface="Cambria Math" panose="02040503050406030204" pitchFamily="18" charset="0"/>
                            </a:rPr>
                          </m:ctrlPr>
                        </m:sSupPr>
                        <m:e>
                          <m:r>
                            <a:rPr lang="en-US" altLang="zh-CN" sz="2400" b="0" i="1" smtClean="0">
                              <a:latin typeface="Cambria Math" panose="02040503050406030204" pitchFamily="18" charset="0"/>
                            </a:rPr>
                            <m:t>𝐽</m:t>
                          </m:r>
                        </m:e>
                        <m:sup>
                          <m:r>
                            <a:rPr lang="zh-CN" altLang="en-US" sz="2400" b="0" i="1" smtClean="0">
                              <a:latin typeface="Cambria Math" panose="02040503050406030204" pitchFamily="18" charset="0"/>
                            </a:rPr>
                            <m:t>𝜋</m:t>
                          </m:r>
                        </m:sup>
                      </m:sSup>
                      <m:r>
                        <a:rPr lang="en-US" altLang="zh-CN" sz="2400" b="0" i="1" smtClean="0">
                          <a:latin typeface="Cambria Math" panose="02040503050406030204" pitchFamily="18" charset="0"/>
                        </a:rPr>
                        <m:t>,</m:t>
                      </m:r>
                      <m:r>
                        <a:rPr lang="en-US" altLang="zh-CN" sz="2400" b="0" i="1" smtClean="0">
                          <a:latin typeface="Cambria Math" panose="02040503050406030204" pitchFamily="18" charset="0"/>
                        </a:rPr>
                        <m:t>𝑇</m:t>
                      </m:r>
                      <m:r>
                        <a:rPr lang="en-US" altLang="zh-CN" sz="2400" b="0" i="1" smtClean="0">
                          <a:latin typeface="Cambria Math" panose="02040503050406030204" pitchFamily="18" charset="0"/>
                        </a:rPr>
                        <m:t>,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r>
                        <a:rPr lang="en-US" altLang="zh-CN" sz="2400" b="0" i="1" smtClean="0">
                          <a:latin typeface="Cambria Math" panose="02040503050406030204" pitchFamily="18" charset="0"/>
                        </a:rPr>
                        <m:t>+1</m:t>
                      </m:r>
                    </m:oMath>
                  </m:oMathPara>
                </a14:m>
                <a:endParaRPr lang="en-US" altLang="zh-CN" sz="2400" dirty="0">
                  <a:latin typeface="+mj-lt"/>
                  <a:cs typeface="Times New Roman" panose="02020603050405020304" pitchFamily="18" charset="0"/>
                </a:endParaRPr>
              </a:p>
            </p:txBody>
          </p:sp>
        </mc:Choice>
        <mc:Fallback xmlns="">
          <p:sp>
            <p:nvSpPr>
              <p:cNvPr id="27" name="文本框 35">
                <a:extLst>
                  <a:ext uri="{FF2B5EF4-FFF2-40B4-BE49-F238E27FC236}">
                    <a16:creationId xmlns:a16="http://schemas.microsoft.com/office/drawing/2014/main" id="{FD3DE6B2-6697-4DC7-A1EF-224A8ACA7357}"/>
                  </a:ext>
                </a:extLst>
              </p:cNvPr>
              <p:cNvSpPr txBox="1">
                <a:spLocks noRot="1" noChangeAspect="1" noMove="1" noResize="1" noEditPoints="1" noAdjustHandles="1" noChangeArrowheads="1" noChangeShapeType="1" noTextEdit="1"/>
              </p:cNvSpPr>
              <p:nvPr/>
            </p:nvSpPr>
            <p:spPr>
              <a:xfrm>
                <a:off x="5307217" y="2062545"/>
                <a:ext cx="1789401" cy="461665"/>
              </a:xfrm>
              <a:prstGeom prst="rect">
                <a:avLst/>
              </a:prstGeom>
              <a:blipFill>
                <a:blip r:embed="rId8"/>
                <a:stretch>
                  <a:fillRect b="-157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文本框 35">
                <a:extLst>
                  <a:ext uri="{FF2B5EF4-FFF2-40B4-BE49-F238E27FC236}">
                    <a16:creationId xmlns:a16="http://schemas.microsoft.com/office/drawing/2014/main" id="{793BD5E8-2110-493C-9230-04B0FCB33773}"/>
                  </a:ext>
                </a:extLst>
              </p:cNvPr>
              <p:cNvSpPr txBox="1"/>
              <p:nvPr/>
            </p:nvSpPr>
            <p:spPr>
              <a:xfrm>
                <a:off x="6338674" y="3124200"/>
                <a:ext cx="2325380"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altLang="zh-CN" sz="2400" i="1">
                              <a:latin typeface="Cambria Math" panose="02040503050406030204" pitchFamily="18" charset="0"/>
                            </a:rPr>
                          </m:ctrlPr>
                        </m:sSupPr>
                        <m:e>
                          <m:r>
                            <a:rPr lang="en-US" altLang="zh-CN" sz="2400" i="1">
                              <a:latin typeface="Cambria Math" panose="02040503050406030204" pitchFamily="18" charset="0"/>
                            </a:rPr>
                            <m:t>𝐽</m:t>
                          </m:r>
                        </m:e>
                        <m:sup>
                          <m:r>
                            <a:rPr lang="zh-CN" altLang="en-US" sz="2400" i="1">
                              <a:latin typeface="Cambria Math" panose="02040503050406030204" pitchFamily="18" charset="0"/>
                            </a:rPr>
                            <m:t>𝜋</m:t>
                          </m:r>
                        </m:sup>
                      </m:sSup>
                      <m:r>
                        <a:rPr lang="en-US" altLang="zh-CN" sz="2400" i="1">
                          <a:latin typeface="Cambria Math" panose="02040503050406030204" pitchFamily="18" charset="0"/>
                        </a:rPr>
                        <m:t>,</m:t>
                      </m:r>
                      <m:r>
                        <a:rPr lang="en-US" altLang="zh-CN" sz="2400" i="1">
                          <a:latin typeface="Cambria Math" panose="02040503050406030204" pitchFamily="18" charset="0"/>
                        </a:rPr>
                        <m:t>𝑇</m:t>
                      </m:r>
                      <m:r>
                        <a:rPr lang="en-US" altLang="zh-CN" sz="2400" i="1">
                          <a:latin typeface="Cambria Math" panose="02040503050406030204" pitchFamily="18" charset="0"/>
                        </a:rPr>
                        <m:t>−1, </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𝑧</m:t>
                          </m:r>
                        </m:sub>
                      </m:sSub>
                      <m:r>
                        <a:rPr lang="en-US" altLang="zh-CN" sz="2400" b="0" i="1" smtClean="0">
                          <a:latin typeface="Cambria Math" panose="02040503050406030204" pitchFamily="18" charset="0"/>
                        </a:rPr>
                        <m:t>+1</m:t>
                      </m:r>
                    </m:oMath>
                  </m:oMathPara>
                </a14:m>
                <a:endParaRPr lang="en-US" altLang="zh-CN" sz="2400" dirty="0">
                  <a:latin typeface="+mj-lt"/>
                  <a:cs typeface="Times New Roman" panose="02020603050405020304" pitchFamily="18" charset="0"/>
                </a:endParaRPr>
              </a:p>
            </p:txBody>
          </p:sp>
        </mc:Choice>
        <mc:Fallback xmlns="">
          <p:sp>
            <p:nvSpPr>
              <p:cNvPr id="28" name="文本框 35">
                <a:extLst>
                  <a:ext uri="{FF2B5EF4-FFF2-40B4-BE49-F238E27FC236}">
                    <a16:creationId xmlns:a16="http://schemas.microsoft.com/office/drawing/2014/main" id="{793BD5E8-2110-493C-9230-04B0FCB33773}"/>
                  </a:ext>
                </a:extLst>
              </p:cNvPr>
              <p:cNvSpPr txBox="1">
                <a:spLocks noRot="1" noChangeAspect="1" noMove="1" noResize="1" noEditPoints="1" noAdjustHandles="1" noChangeArrowheads="1" noChangeShapeType="1" noTextEdit="1"/>
              </p:cNvSpPr>
              <p:nvPr/>
            </p:nvSpPr>
            <p:spPr>
              <a:xfrm>
                <a:off x="6338674" y="3124200"/>
                <a:ext cx="2325380" cy="461665"/>
              </a:xfrm>
              <a:prstGeom prst="rect">
                <a:avLst/>
              </a:prstGeom>
              <a:blipFill>
                <a:blip r:embed="rId9"/>
                <a:stretch>
                  <a:fillRect b="-16000"/>
                </a:stretch>
              </a:blipFill>
            </p:spPr>
            <p:txBody>
              <a:bodyPr/>
              <a:lstStyle/>
              <a:p>
                <a:r>
                  <a:rPr lang="en-US">
                    <a:noFill/>
                  </a:rPr>
                  <a:t> </a:t>
                </a:r>
              </a:p>
            </p:txBody>
          </p:sp>
        </mc:Fallback>
      </mc:AlternateContent>
    </p:spTree>
    <p:extLst>
      <p:ext uri="{BB962C8B-B14F-4D97-AF65-F5344CB8AC3E}">
        <p14:creationId xmlns:p14="http://schemas.microsoft.com/office/powerpoint/2010/main" val="106179227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172667-668E-4912-9B6E-811AF12801CA}"/>
              </a:ext>
            </a:extLst>
          </p:cNvPr>
          <p:cNvSpPr>
            <a:spLocks noGrp="1"/>
          </p:cNvSpPr>
          <p:nvPr>
            <p:ph type="title"/>
          </p:nvPr>
        </p:nvSpPr>
        <p:spPr/>
        <p:txBody>
          <a:bodyPr/>
          <a:lstStyle/>
          <a:p>
            <a:endParaRPr lang="zh-CN" altLang="en-US"/>
          </a:p>
        </p:txBody>
      </p:sp>
      <p:sp>
        <p:nvSpPr>
          <p:cNvPr id="4" name="Footer Placeholder 3">
            <a:extLst>
              <a:ext uri="{FF2B5EF4-FFF2-40B4-BE49-F238E27FC236}">
                <a16:creationId xmlns:a16="http://schemas.microsoft.com/office/drawing/2014/main" id="{1BA05B58-AA5D-4835-9F11-671370AD4E51}"/>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93C0B737-40D7-4FA1-B232-2B082952264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113</a:t>
            </a:fld>
            <a:endParaRPr lang="en-US" sz="1300" dirty="0"/>
          </a:p>
        </p:txBody>
      </p:sp>
      <mc:AlternateContent xmlns:mc="http://schemas.openxmlformats.org/markup-compatibility/2006" xmlns:a14="http://schemas.microsoft.com/office/drawing/2010/main">
        <mc:Choice Requires="a14">
          <p:graphicFrame>
            <p:nvGraphicFramePr>
              <p:cNvPr id="6" name="Table 6">
                <a:extLst>
                  <a:ext uri="{FF2B5EF4-FFF2-40B4-BE49-F238E27FC236}">
                    <a16:creationId xmlns:a16="http://schemas.microsoft.com/office/drawing/2014/main" id="{E7AA5CC6-B223-40E7-AD25-6B6EBE492DC6}"/>
                  </a:ext>
                </a:extLst>
              </p:cNvPr>
              <p:cNvGraphicFramePr>
                <a:graphicFrameLocks noGrp="1"/>
              </p:cNvGraphicFramePr>
              <p:nvPr>
                <p:ph idx="1"/>
                <p:extLst>
                  <p:ext uri="{D42A27DB-BD31-4B8C-83A1-F6EECF244321}">
                    <p14:modId xmlns:p14="http://schemas.microsoft.com/office/powerpoint/2010/main" val="730441124"/>
                  </p:ext>
                </p:extLst>
              </p:nvPr>
            </p:nvGraphicFramePr>
            <p:xfrm>
              <a:off x="0" y="25053"/>
              <a:ext cx="14637580" cy="5613747"/>
            </p:xfrm>
            <a:graphic>
              <a:graphicData uri="http://schemas.openxmlformats.org/drawingml/2006/table">
                <a:tbl>
                  <a:tblPr firstRow="1" bandRow="1">
                    <a:noFill/>
                    <a:tableStyleId>{2D5ABB26-0587-4C30-8999-92F81FD0307C}</a:tableStyleId>
                  </a:tblPr>
                  <a:tblGrid>
                    <a:gridCol w="1290002">
                      <a:extLst>
                        <a:ext uri="{9D8B030D-6E8A-4147-A177-3AD203B41FA5}">
                          <a16:colId xmlns:a16="http://schemas.microsoft.com/office/drawing/2014/main" val="3818985691"/>
                        </a:ext>
                      </a:extLst>
                    </a:gridCol>
                    <a:gridCol w="551815">
                      <a:extLst>
                        <a:ext uri="{9D8B030D-6E8A-4147-A177-3AD203B41FA5}">
                          <a16:colId xmlns:a16="http://schemas.microsoft.com/office/drawing/2014/main" val="405121118"/>
                        </a:ext>
                      </a:extLst>
                    </a:gridCol>
                    <a:gridCol w="845502">
                      <a:extLst>
                        <a:ext uri="{9D8B030D-6E8A-4147-A177-3AD203B41FA5}">
                          <a16:colId xmlns:a16="http://schemas.microsoft.com/office/drawing/2014/main" val="1373689557"/>
                        </a:ext>
                      </a:extLst>
                    </a:gridCol>
                    <a:gridCol w="398795">
                      <a:extLst>
                        <a:ext uri="{9D8B030D-6E8A-4147-A177-3AD203B41FA5}">
                          <a16:colId xmlns:a16="http://schemas.microsoft.com/office/drawing/2014/main" val="494780653"/>
                        </a:ext>
                      </a:extLst>
                    </a:gridCol>
                    <a:gridCol w="447577">
                      <a:extLst>
                        <a:ext uri="{9D8B030D-6E8A-4147-A177-3AD203B41FA5}">
                          <a16:colId xmlns:a16="http://schemas.microsoft.com/office/drawing/2014/main" val="3963847820"/>
                        </a:ext>
                      </a:extLst>
                    </a:gridCol>
                    <a:gridCol w="697865">
                      <a:extLst>
                        <a:ext uri="{9D8B030D-6E8A-4147-A177-3AD203B41FA5}">
                          <a16:colId xmlns:a16="http://schemas.microsoft.com/office/drawing/2014/main" val="1648390903"/>
                        </a:ext>
                      </a:extLst>
                    </a:gridCol>
                    <a:gridCol w="728075">
                      <a:extLst>
                        <a:ext uri="{9D8B030D-6E8A-4147-A177-3AD203B41FA5}">
                          <a16:colId xmlns:a16="http://schemas.microsoft.com/office/drawing/2014/main" val="3194693270"/>
                        </a:ext>
                      </a:extLst>
                    </a:gridCol>
                    <a:gridCol w="796290">
                      <a:extLst>
                        <a:ext uri="{9D8B030D-6E8A-4147-A177-3AD203B41FA5}">
                          <a16:colId xmlns:a16="http://schemas.microsoft.com/office/drawing/2014/main" val="242889075"/>
                        </a:ext>
                      </a:extLst>
                    </a:gridCol>
                    <a:gridCol w="917107">
                      <a:extLst>
                        <a:ext uri="{9D8B030D-6E8A-4147-A177-3AD203B41FA5}">
                          <a16:colId xmlns:a16="http://schemas.microsoft.com/office/drawing/2014/main" val="2707219124"/>
                        </a:ext>
                      </a:extLst>
                    </a:gridCol>
                    <a:gridCol w="1220216">
                      <a:extLst>
                        <a:ext uri="{9D8B030D-6E8A-4147-A177-3AD203B41FA5}">
                          <a16:colId xmlns:a16="http://schemas.microsoft.com/office/drawing/2014/main" val="856825672"/>
                        </a:ext>
                      </a:extLst>
                    </a:gridCol>
                    <a:gridCol w="894715">
                      <a:extLst>
                        <a:ext uri="{9D8B030D-6E8A-4147-A177-3AD203B41FA5}">
                          <a16:colId xmlns:a16="http://schemas.microsoft.com/office/drawing/2014/main" val="1791729796"/>
                        </a:ext>
                      </a:extLst>
                    </a:gridCol>
                    <a:gridCol w="613474">
                      <a:extLst>
                        <a:ext uri="{9D8B030D-6E8A-4147-A177-3AD203B41FA5}">
                          <a16:colId xmlns:a16="http://schemas.microsoft.com/office/drawing/2014/main" val="2626805607"/>
                        </a:ext>
                      </a:extLst>
                    </a:gridCol>
                    <a:gridCol w="759777">
                      <a:extLst>
                        <a:ext uri="{9D8B030D-6E8A-4147-A177-3AD203B41FA5}">
                          <a16:colId xmlns:a16="http://schemas.microsoft.com/office/drawing/2014/main" val="833940536"/>
                        </a:ext>
                      </a:extLst>
                    </a:gridCol>
                    <a:gridCol w="796290">
                      <a:extLst>
                        <a:ext uri="{9D8B030D-6E8A-4147-A177-3AD203B41FA5}">
                          <a16:colId xmlns:a16="http://schemas.microsoft.com/office/drawing/2014/main" val="3964173184"/>
                        </a:ext>
                      </a:extLst>
                    </a:gridCol>
                    <a:gridCol w="671005">
                      <a:extLst>
                        <a:ext uri="{9D8B030D-6E8A-4147-A177-3AD203B41FA5}">
                          <a16:colId xmlns:a16="http://schemas.microsoft.com/office/drawing/2014/main" val="3984051058"/>
                        </a:ext>
                      </a:extLst>
                    </a:gridCol>
                    <a:gridCol w="677355">
                      <a:extLst>
                        <a:ext uri="{9D8B030D-6E8A-4147-A177-3AD203B41FA5}">
                          <a16:colId xmlns:a16="http://schemas.microsoft.com/office/drawing/2014/main" val="976770751"/>
                        </a:ext>
                      </a:extLst>
                    </a:gridCol>
                    <a:gridCol w="767715">
                      <a:extLst>
                        <a:ext uri="{9D8B030D-6E8A-4147-A177-3AD203B41FA5}">
                          <a16:colId xmlns:a16="http://schemas.microsoft.com/office/drawing/2014/main" val="3598839768"/>
                        </a:ext>
                      </a:extLst>
                    </a:gridCol>
                    <a:gridCol w="796290">
                      <a:extLst>
                        <a:ext uri="{9D8B030D-6E8A-4147-A177-3AD203B41FA5}">
                          <a16:colId xmlns:a16="http://schemas.microsoft.com/office/drawing/2014/main" val="4262984429"/>
                        </a:ext>
                      </a:extLst>
                    </a:gridCol>
                    <a:gridCol w="767715">
                      <a:extLst>
                        <a:ext uri="{9D8B030D-6E8A-4147-A177-3AD203B41FA5}">
                          <a16:colId xmlns:a16="http://schemas.microsoft.com/office/drawing/2014/main" val="1586913508"/>
                        </a:ext>
                      </a:extLst>
                    </a:gridCol>
                  </a:tblGrid>
                  <a:tr h="147449">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0" dirty="0">
                              <a:latin typeface="Cambria" panose="02040503050406030204" pitchFamily="18" charset="0"/>
                              <a:ea typeface="Cambria" panose="02040503050406030204" pitchFamily="18" charset="0"/>
                            </a:rPr>
                            <a:t>Decay</a:t>
                          </a:r>
                          <a:endParaRPr lang="zh-CN" altLang="en-US" sz="1000" i="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0" dirty="0">
                              <a:latin typeface="Cambria" panose="02040503050406030204" pitchFamily="18" charset="0"/>
                              <a:ea typeface="Cambria" panose="02040503050406030204" pitchFamily="18" charset="0"/>
                            </a:rPr>
                            <a:t>Lab</a:t>
                          </a:r>
                          <a:endParaRPr lang="zh-CN" altLang="en-US" sz="1000" i="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dirty="0">
                              <a:latin typeface="Cambria" panose="02040503050406030204" pitchFamily="18" charset="0"/>
                              <a:ea typeface="Cambria" panose="02040503050406030204" pitchFamily="18" charset="0"/>
                            </a:rPr>
                            <a:t>E</a:t>
                          </a:r>
                          <a:r>
                            <a:rPr lang="en-US" altLang="zh-CN" sz="1000" i="1" baseline="-25000" dirty="0">
                              <a:latin typeface="Cambria" panose="02040503050406030204" pitchFamily="18" charset="0"/>
                              <a:ea typeface="Cambria" panose="02040503050406030204" pitchFamily="18" charset="0"/>
                            </a:rPr>
                            <a:t>x</a:t>
                          </a:r>
                          <a:r>
                            <a:rPr lang="en-US" altLang="zh-CN" sz="1000" dirty="0">
                              <a:latin typeface="Cambria" panose="02040503050406030204" pitchFamily="18" charset="0"/>
                              <a:ea typeface="Cambria" panose="02040503050406030204" pitchFamily="18" charset="0"/>
                            </a:rPr>
                            <a:t> (keV)</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dirty="0">
                              <a:latin typeface="Cambria" panose="02040503050406030204" pitchFamily="18" charset="0"/>
                              <a:ea typeface="Cambria" panose="02040503050406030204" pitchFamily="18" charset="0"/>
                            </a:rPr>
                            <a:t>T</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dirty="0">
                              <a:latin typeface="Cambria" panose="02040503050406030204" pitchFamily="18" charset="0"/>
                              <a:ea typeface="Cambria" panose="02040503050406030204" pitchFamily="18" charset="0"/>
                            </a:rPr>
                            <a:t>J</a:t>
                          </a:r>
                          <a:r>
                            <a:rPr lang="en-US" altLang="zh-CN" sz="1000" i="1" baseline="30000" dirty="0">
                              <a:latin typeface="Cambria" panose="02040503050406030204" pitchFamily="18" charset="0"/>
                              <a:ea typeface="Cambria" panose="02040503050406030204" pitchFamily="18" charset="0"/>
                            </a:rPr>
                            <a:t>π</a:t>
                          </a:r>
                          <a:endParaRPr lang="zh-CN" altLang="en-US" sz="1000" i="1"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dirty="0">
                              <a:latin typeface="Cambria" panose="02040503050406030204" pitchFamily="18" charset="0"/>
                              <a:ea typeface="Cambria" panose="02040503050406030204" pitchFamily="18" charset="0"/>
                            </a:rPr>
                            <a:t>B</a:t>
                          </a:r>
                          <a:endParaRPr lang="zh-CN" altLang="en-US" sz="1000" i="0" baseline="-25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dirty="0">
                              <a:latin typeface="Cambria" panose="02040503050406030204" pitchFamily="18" charset="0"/>
                              <a:ea typeface="Cambria" panose="02040503050406030204" pitchFamily="18" charset="0"/>
                            </a:rPr>
                            <a:t>B</a:t>
                          </a:r>
                          <a:r>
                            <a:rPr lang="en-US" altLang="zh-CN" sz="1000" dirty="0">
                              <a:latin typeface="Cambria" panose="02040503050406030204" pitchFamily="18" charset="0"/>
                              <a:ea typeface="Cambria" panose="02040503050406030204" pitchFamily="18" charset="0"/>
                            </a:rPr>
                            <a:t>(F)</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dirty="0">
                              <a:latin typeface="Cambria" panose="02040503050406030204" pitchFamily="18" charset="0"/>
                              <a:ea typeface="Cambria" panose="02040503050406030204" pitchFamily="18" charset="0"/>
                            </a:rPr>
                            <a:t>B</a:t>
                          </a:r>
                          <a:r>
                            <a:rPr lang="en-US" altLang="zh-CN" sz="1000" dirty="0">
                              <a:latin typeface="Cambria" panose="02040503050406030204" pitchFamily="18" charset="0"/>
                              <a:ea typeface="Cambria" panose="02040503050406030204" pitchFamily="18" charset="0"/>
                            </a:rPr>
                            <a:t>(GT)</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baseline="0" dirty="0">
                              <a:latin typeface="Cambria" panose="02040503050406030204" pitchFamily="18" charset="0"/>
                              <a:ea typeface="Cambria" panose="02040503050406030204" pitchFamily="18" charset="0"/>
                            </a:rPr>
                            <a:t>I</a:t>
                          </a:r>
                          <a:r>
                            <a:rPr lang="en-US" altLang="zh-CN" sz="1000" i="1" baseline="-25000" dirty="0">
                              <a:latin typeface="Cambria" panose="02040503050406030204" pitchFamily="18" charset="0"/>
                              <a:ea typeface="Cambria" panose="02040503050406030204" pitchFamily="18" charset="0"/>
                            </a:rPr>
                            <a:t>βγ</a:t>
                          </a:r>
                          <a:endParaRPr lang="zh-CN" altLang="en-US" sz="1000" i="0"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baseline="0" dirty="0">
                              <a:latin typeface="Cambria" panose="02040503050406030204" pitchFamily="18" charset="0"/>
                              <a:ea typeface="Cambria" panose="02040503050406030204" pitchFamily="18" charset="0"/>
                            </a:rPr>
                            <a:t>I</a:t>
                          </a:r>
                          <a:r>
                            <a:rPr lang="en-US" altLang="zh-CN" sz="1000" i="1" baseline="-25000" dirty="0">
                              <a:latin typeface="Cambria" panose="02040503050406030204" pitchFamily="18" charset="0"/>
                              <a:ea typeface="Cambria" panose="02040503050406030204" pitchFamily="18" charset="0"/>
                            </a:rPr>
                            <a:t>βp</a:t>
                          </a:r>
                          <a:endParaRPr lang="zh-CN" altLang="en-US" sz="1000" i="1" baseline="-25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0" baseline="0" dirty="0">
                              <a:latin typeface="Cambria" panose="02040503050406030204" pitchFamily="18" charset="0"/>
                              <a:ea typeface="Cambria" panose="02040503050406030204" pitchFamily="18" charset="0"/>
                            </a:rPr>
                            <a:t>log</a:t>
                          </a:r>
                          <a:r>
                            <a:rPr lang="en-US" altLang="zh-CN" sz="1000" i="1" baseline="0" dirty="0">
                              <a:latin typeface="Cambria" panose="02040503050406030204" pitchFamily="18" charset="0"/>
                              <a:ea typeface="Cambria" panose="02040503050406030204" pitchFamily="18" charset="0"/>
                            </a:rPr>
                            <a:t> ft</a:t>
                          </a:r>
                          <a:endParaRPr lang="zh-CN" altLang="en-US" sz="1000" i="1"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dirty="0" err="1">
                              <a:latin typeface="Cambria" panose="02040503050406030204" pitchFamily="18" charset="0"/>
                              <a:ea typeface="Cambria" panose="02040503050406030204" pitchFamily="18" charset="0"/>
                            </a:rPr>
                            <a:t>Γ</a:t>
                          </a:r>
                          <a:r>
                            <a:rPr lang="en-US" altLang="zh-CN" sz="1000" i="1" baseline="-25000" dirty="0" err="1">
                              <a:latin typeface="Cambria" panose="02040503050406030204" pitchFamily="18" charset="0"/>
                              <a:ea typeface="Cambria" panose="02040503050406030204" pitchFamily="18" charset="0"/>
                            </a:rPr>
                            <a:t>γ</a:t>
                          </a:r>
                          <a:r>
                            <a:rPr lang="en-US" altLang="zh-CN" sz="1000" i="0" baseline="-25000" dirty="0">
                              <a:latin typeface="Cambria" panose="02040503050406030204" pitchFamily="18" charset="0"/>
                              <a:ea typeface="Cambria" panose="02040503050406030204" pitchFamily="18" charset="0"/>
                            </a:rPr>
                            <a:t> </a:t>
                          </a:r>
                          <a:r>
                            <a:rPr lang="en-US" altLang="zh-CN" sz="1000" i="0" baseline="0" dirty="0">
                              <a:latin typeface="Cambria" panose="02040503050406030204" pitchFamily="18" charset="0"/>
                              <a:ea typeface="Cambria" panose="02040503050406030204" pitchFamily="18" charset="0"/>
                            </a:rPr>
                            <a:t>(eV)</a:t>
                          </a:r>
                          <a:endParaRPr lang="zh-CN" altLang="en-US" sz="1000" i="1" baseline="-25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dirty="0" err="1">
                              <a:latin typeface="Cambria" panose="02040503050406030204" pitchFamily="18" charset="0"/>
                              <a:ea typeface="Cambria" panose="02040503050406030204" pitchFamily="18" charset="0"/>
                            </a:rPr>
                            <a:t>Γ</a:t>
                          </a:r>
                          <a:r>
                            <a:rPr lang="en-US" altLang="zh-CN" sz="1000" i="1" baseline="-25000" dirty="0" err="1">
                              <a:latin typeface="Cambria" panose="02040503050406030204" pitchFamily="18" charset="0"/>
                              <a:ea typeface="Cambria" panose="02040503050406030204" pitchFamily="18" charset="0"/>
                            </a:rPr>
                            <a:t>p</a:t>
                          </a:r>
                          <a:r>
                            <a:rPr lang="en-US" altLang="zh-CN" sz="1000" i="0" baseline="-25000" dirty="0">
                              <a:latin typeface="Cambria" panose="02040503050406030204" pitchFamily="18" charset="0"/>
                              <a:ea typeface="Cambria" panose="02040503050406030204" pitchFamily="18" charset="0"/>
                            </a:rPr>
                            <a:t> </a:t>
                          </a:r>
                          <a:r>
                            <a:rPr lang="en-US" altLang="zh-CN" sz="1000" i="0" baseline="0" dirty="0">
                              <a:latin typeface="Cambria" panose="02040503050406030204" pitchFamily="18" charset="0"/>
                              <a:ea typeface="Cambria" panose="02040503050406030204" pitchFamily="18" charset="0"/>
                            </a:rPr>
                            <a:t>(eV)</a:t>
                          </a:r>
                          <a:endParaRPr lang="zh-CN" altLang="en-US" sz="1000" i="0"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baseline="0" dirty="0">
                              <a:latin typeface="Cambria" panose="02040503050406030204" pitchFamily="18" charset="0"/>
                              <a:ea typeface="Cambria" panose="02040503050406030204" pitchFamily="18" charset="0"/>
                            </a:rPr>
                            <a:t>E</a:t>
                          </a:r>
                          <a:r>
                            <a:rPr lang="en-US" altLang="zh-CN" sz="1000" i="0" baseline="0" dirty="0">
                              <a:latin typeface="Cambria" panose="02040503050406030204" pitchFamily="18" charset="0"/>
                              <a:ea typeface="Cambria" panose="02040503050406030204" pitchFamily="18" charset="0"/>
                            </a:rPr>
                            <a:t> (keV)</a:t>
                          </a:r>
                          <a:endParaRPr lang="zh-CN" altLang="en-US" sz="1000" i="0"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baseline="0" dirty="0">
                              <a:latin typeface="Cambria" panose="02040503050406030204" pitchFamily="18" charset="0"/>
                              <a:ea typeface="Cambria" panose="02040503050406030204" pitchFamily="18" charset="0"/>
                            </a:rPr>
                            <a:t>ε</a:t>
                          </a:r>
                          <a:r>
                            <a:rPr lang="en-US" altLang="zh-CN" sz="1000" i="0" baseline="0" dirty="0">
                              <a:latin typeface="Cambria" panose="02040503050406030204" pitchFamily="18" charset="0"/>
                              <a:ea typeface="Cambria" panose="02040503050406030204" pitchFamily="18" charset="0"/>
                            </a:rPr>
                            <a:t> (keV)</a:t>
                          </a:r>
                          <a:endParaRPr lang="zh-CN" altLang="en-US" sz="1000" i="0"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baseline="0" dirty="0">
                              <a:latin typeface="Cambria" panose="02040503050406030204" pitchFamily="18" charset="0"/>
                              <a:ea typeface="Cambria" panose="02040503050406030204" pitchFamily="18" charset="0"/>
                            </a:rPr>
                            <a:t>ν</a:t>
                          </a:r>
                          <a:r>
                            <a:rPr lang="en-US" altLang="zh-CN" sz="1000" i="0" baseline="0" dirty="0">
                              <a:latin typeface="Cambria" panose="02040503050406030204" pitchFamily="18" charset="0"/>
                              <a:ea typeface="Cambria" panose="02040503050406030204" pitchFamily="18" charset="0"/>
                            </a:rPr>
                            <a:t> (keV)</a:t>
                          </a:r>
                          <a:endParaRPr lang="zh-CN" altLang="en-US" sz="1000" i="0"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baseline="0" dirty="0">
                              <a:latin typeface="Cambria" panose="02040503050406030204" pitchFamily="18" charset="0"/>
                              <a:ea typeface="Cambria" panose="02040503050406030204" pitchFamily="18" charset="0"/>
                            </a:rPr>
                            <a:t>θ</a:t>
                          </a:r>
                          <a:r>
                            <a:rPr lang="en-US" altLang="zh-CN" sz="1000" i="0" baseline="0" dirty="0">
                              <a:latin typeface="Cambria" panose="02040503050406030204" pitchFamily="18" charset="0"/>
                              <a:ea typeface="Cambria" panose="02040503050406030204" pitchFamily="18" charset="0"/>
                            </a:rPr>
                            <a:t> (deg)</a:t>
                          </a:r>
                          <a:endParaRPr lang="zh-CN" altLang="en-US" sz="1000" i="0"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baseline="0" dirty="0">
                              <a:latin typeface="Cambria" panose="02040503050406030204" pitchFamily="18" charset="0"/>
                              <a:ea typeface="Cambria" panose="02040503050406030204" pitchFamily="18" charset="0"/>
                            </a:rPr>
                            <a:t>α</a:t>
                          </a:r>
                          <a:r>
                            <a:rPr lang="en-US" altLang="zh-CN" sz="1000" i="0" baseline="30000" dirty="0">
                              <a:latin typeface="Cambria" panose="02040503050406030204" pitchFamily="18" charset="0"/>
                              <a:ea typeface="Cambria" panose="02040503050406030204" pitchFamily="18" charset="0"/>
                            </a:rPr>
                            <a:t>2</a:t>
                          </a:r>
                          <a:r>
                            <a:rPr lang="en-US" altLang="zh-CN" sz="1000" i="0" baseline="0" dirty="0">
                              <a:latin typeface="Cambria" panose="02040503050406030204" pitchFamily="18" charset="0"/>
                              <a:ea typeface="Cambria" panose="02040503050406030204" pitchFamily="18" charset="0"/>
                            </a:rPr>
                            <a:t> (%)</a:t>
                          </a:r>
                          <a:endParaRPr lang="zh-CN" altLang="en-US" sz="1000" i="0"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baseline="0" dirty="0">
                              <a:latin typeface="Cambria" panose="02040503050406030204" pitchFamily="18" charset="0"/>
                              <a:ea typeface="Cambria" panose="02040503050406030204" pitchFamily="18" charset="0"/>
                            </a:rPr>
                            <a:t>δ</a:t>
                          </a:r>
                          <a:endParaRPr lang="zh-CN" altLang="en-US" sz="1000" i="1"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671785958"/>
                      </a:ext>
                    </a:extLst>
                  </a:tr>
                  <a:tr h="147449">
                    <a:tc rowSpan="2">
                      <a:txBody>
                        <a:bodyPr/>
                        <a:lstStyle/>
                        <a:p>
                          <a:pPr algn="ctr">
                            <a:lnSpc>
                              <a:spcPct val="100000"/>
                            </a:lnSpc>
                          </a:pPr>
                          <a:r>
                            <a:rPr lang="en-US" altLang="zh-CN" sz="1000" baseline="30000" dirty="0">
                              <a:solidFill>
                                <a:schemeClr val="tx1"/>
                              </a:solidFill>
                              <a:latin typeface="Cambria" panose="02040503050406030204" pitchFamily="18" charset="0"/>
                              <a:ea typeface="Cambria" panose="02040503050406030204" pitchFamily="18" charset="0"/>
                            </a:rPr>
                            <a:t>23</a:t>
                          </a:r>
                          <a:r>
                            <a:rPr lang="en-US" altLang="zh-CN" sz="1000" dirty="0">
                              <a:solidFill>
                                <a:schemeClr val="tx1"/>
                              </a:solidFill>
                              <a:latin typeface="Cambria" panose="02040503050406030204" pitchFamily="18" charset="0"/>
                              <a:ea typeface="Cambria" panose="02040503050406030204" pitchFamily="18" charset="0"/>
                            </a:rPr>
                            <a:t>Al → </a:t>
                          </a:r>
                          <a:r>
                            <a:rPr lang="en-US" altLang="zh-CN" sz="1000" baseline="30000" dirty="0">
                              <a:solidFill>
                                <a:schemeClr val="tx1"/>
                              </a:solidFill>
                              <a:latin typeface="Cambria" panose="02040503050406030204" pitchFamily="18" charset="0"/>
                              <a:ea typeface="Cambria" panose="02040503050406030204" pitchFamily="18" charset="0"/>
                            </a:rPr>
                            <a:t>23</a:t>
                          </a:r>
                          <a:r>
                            <a:rPr lang="en-US" altLang="zh-CN" sz="1000" dirty="0">
                              <a:solidFill>
                                <a:schemeClr val="tx1"/>
                              </a:solidFill>
                              <a:latin typeface="Cambria" panose="02040503050406030204" pitchFamily="18" charset="0"/>
                              <a:ea typeface="Cambria" panose="02040503050406030204" pitchFamily="18" charset="0"/>
                            </a:rPr>
                            <a:t>Mg</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solidFill>
                                <a:schemeClr val="tx1"/>
                              </a:solidFill>
                              <a:latin typeface="Cambria" panose="02040503050406030204" pitchFamily="18" charset="0"/>
                              <a:ea typeface="Cambria" panose="02040503050406030204" pitchFamily="18" charset="0"/>
                            </a:rPr>
                            <a:t>S</a:t>
                          </a:r>
                          <a:r>
                            <a:rPr lang="en-US" altLang="zh-CN" sz="1000" i="1" baseline="-25000" dirty="0">
                              <a:solidFill>
                                <a:schemeClr val="tx1"/>
                              </a:solidFill>
                              <a:latin typeface="Cambria" panose="02040503050406030204" pitchFamily="18" charset="0"/>
                              <a:ea typeface="Cambria" panose="02040503050406030204" pitchFamily="18" charset="0"/>
                            </a:rPr>
                            <a:t>p</a:t>
                          </a:r>
                          <a:r>
                            <a:rPr lang="en-US" altLang="zh-CN" sz="1000" dirty="0">
                              <a:solidFill>
                                <a:schemeClr val="tx1"/>
                              </a:solidFill>
                              <a:latin typeface="Cambria" panose="02040503050406030204" pitchFamily="18" charset="0"/>
                              <a:ea typeface="Cambria" panose="02040503050406030204" pitchFamily="18" charset="0"/>
                            </a:rPr>
                            <a:t> = 7580.97(23)</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solidFill>
                                <a:schemeClr val="tx1"/>
                              </a:solidFill>
                              <a:latin typeface="Cambria" panose="02040503050406030204" pitchFamily="18" charset="0"/>
                              <a:ea typeface="Cambria" panose="02040503050406030204" pitchFamily="18" charset="0"/>
                            </a:rPr>
                            <a:t>MARS</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b="1" dirty="0">
                              <a:solidFill>
                                <a:schemeClr val="tx1"/>
                              </a:solidFill>
                              <a:latin typeface="Cambria" panose="02040503050406030204" pitchFamily="18" charset="0"/>
                              <a:ea typeface="Cambria" panose="02040503050406030204" pitchFamily="18" charset="0"/>
                            </a:rPr>
                            <a:t>7803(1)</a:t>
                          </a:r>
                          <a:endParaRPr lang="zh-CN" altLang="en-US" sz="1000" b="1"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3/2</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5/2</a:t>
                          </a:r>
                          <a:r>
                            <a:rPr lang="en-US" altLang="zh-CN" sz="1000" baseline="30000" dirty="0">
                              <a:solidFill>
                                <a:schemeClr val="tx1"/>
                              </a:solidFill>
                              <a:latin typeface="Cambria" panose="02040503050406030204" pitchFamily="18" charset="0"/>
                              <a:ea typeface="Cambria" panose="02040503050406030204" pitchFamily="18" charset="0"/>
                            </a:rPr>
                            <a:t>+</a:t>
                          </a:r>
                          <a:endParaRPr lang="zh-CN" altLang="en-US" sz="1000" baseline="30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solidFill>
                                <a:schemeClr val="tx1"/>
                              </a:solidFill>
                              <a:latin typeface="Cambria" panose="02040503050406030204" pitchFamily="18" charset="0"/>
                              <a:ea typeface="Cambria" panose="02040503050406030204" pitchFamily="18" charset="0"/>
                            </a:rPr>
                            <a:t>3.0(2)</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3.0</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13.4(7)</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3.31(2)</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16</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7.6</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7.0</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30.8</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26</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4.2</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3923513992"/>
                      </a:ext>
                    </a:extLst>
                  </a:tr>
                  <a:tr h="147449">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ltLang="en-US"/>
                        </a:p>
                      </a:txBody>
                      <a:tcPr/>
                    </a:tc>
                    <a:tc>
                      <a:txBody>
                        <a:bodyPr/>
                        <a:lstStyle/>
                        <a:p>
                          <a:pPr algn="ctr">
                            <a:lnSpc>
                              <a:spcPct val="100000"/>
                            </a:lnSpc>
                          </a:pPr>
                          <a:r>
                            <a:rPr lang="en-US" altLang="zh-CN" sz="1000" b="0" dirty="0">
                              <a:solidFill>
                                <a:schemeClr val="tx1"/>
                              </a:solidFill>
                              <a:latin typeface="Cambria" panose="02040503050406030204" pitchFamily="18" charset="0"/>
                              <a:ea typeface="Cambria" panose="02040503050406030204" pitchFamily="18" charset="0"/>
                            </a:rPr>
                            <a:t>7788(1)</a:t>
                          </a:r>
                          <a:endParaRPr lang="zh-CN" altLang="en-US" sz="1000" b="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1/2</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a:t>
                          </a:r>
                          <a:endParaRPr lang="zh-CN" altLang="en-US" sz="1000" baseline="30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solidFill>
                                <a:schemeClr val="tx1"/>
                              </a:solidFill>
                              <a:latin typeface="Cambria" panose="02040503050406030204" pitchFamily="18" charset="0"/>
                              <a:ea typeface="Cambria" panose="02040503050406030204" pitchFamily="18" charset="0"/>
                            </a:rPr>
                            <a:t>1.1</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solidFill>
                                <a:schemeClr val="tx1"/>
                              </a:solidFill>
                              <a:latin typeface="Cambria" panose="02040503050406030204" pitchFamily="18" charset="0"/>
                              <a:ea typeface="Cambria" panose="02040503050406030204" pitchFamily="18" charset="0"/>
                            </a:rPr>
                            <a:t>or 0.66?</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4.89(25)</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0.0257(17)</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3.76(2)</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vMerge="1">
                      <a:txBody>
                        <a:bodyPr/>
                        <a:lstStyle/>
                        <a:p>
                          <a:endParaRPr lang="zh-CN" altLang="en-US"/>
                        </a:p>
                      </a:txBody>
                      <a:tcPr/>
                    </a:tc>
                    <a:tc vMerge="1">
                      <a:txBody>
                        <a:bodyPr/>
                        <a:lstStyle/>
                        <a:p>
                          <a:endParaRPr lang="zh-CN" altLang="en-US"/>
                        </a:p>
                      </a:txBody>
                      <a:tcPr/>
                    </a:tc>
                    <a:tc vMerge="1">
                      <a:txBody>
                        <a:bodyPr/>
                        <a:lstStyle/>
                        <a:p>
                          <a:pPr algn="ct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ltLang="en-US"/>
                        </a:p>
                      </a:txBody>
                      <a:tcPr/>
                    </a:tc>
                    <a:tc vMerge="1">
                      <a:txBody>
                        <a:bodyPr/>
                        <a:lstStyle/>
                        <a:p>
                          <a:endParaRPr lang="zh-CN" alt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ltLang="en-US"/>
                        </a:p>
                      </a:txBody>
                      <a:tcPr/>
                    </a:tc>
                    <a:extLst>
                      <a:ext uri="{0D108BD9-81ED-4DB2-BD59-A6C34878D82A}">
                        <a16:rowId xmlns:a16="http://schemas.microsoft.com/office/drawing/2014/main" val="587247009"/>
                      </a:ext>
                    </a:extLst>
                  </a:tr>
                  <a:tr h="147449">
                    <a:tc rowSpan="2">
                      <a:txBody>
                        <a:bodyPr/>
                        <a:lstStyle/>
                        <a:p>
                          <a:pPr algn="ctr">
                            <a:lnSpc>
                              <a:spcPct val="100000"/>
                            </a:lnSpc>
                          </a:pPr>
                          <a:r>
                            <a:rPr lang="en-US" altLang="zh-CN" sz="1000" baseline="30000" dirty="0">
                              <a:latin typeface="Cambria" panose="02040503050406030204" pitchFamily="18" charset="0"/>
                              <a:ea typeface="Cambria" panose="02040503050406030204" pitchFamily="18" charset="0"/>
                            </a:rPr>
                            <a:t>25</a:t>
                          </a:r>
                          <a:r>
                            <a:rPr lang="en-US" altLang="zh-CN" sz="1000" dirty="0">
                              <a:latin typeface="Cambria" panose="02040503050406030204" pitchFamily="18" charset="0"/>
                              <a:ea typeface="Cambria" panose="02040503050406030204" pitchFamily="18" charset="0"/>
                            </a:rPr>
                            <a:t>Si → </a:t>
                          </a:r>
                          <a:r>
                            <a:rPr lang="en-US" altLang="zh-CN" sz="1000" baseline="30000" dirty="0">
                              <a:latin typeface="Cambria" panose="02040503050406030204" pitchFamily="18" charset="0"/>
                              <a:ea typeface="Cambria" panose="02040503050406030204" pitchFamily="18" charset="0"/>
                            </a:rPr>
                            <a:t>25</a:t>
                          </a:r>
                          <a:r>
                            <a:rPr lang="en-US" altLang="zh-CN" sz="1000" dirty="0">
                              <a:latin typeface="Cambria" panose="02040503050406030204" pitchFamily="18" charset="0"/>
                              <a:ea typeface="Cambria" panose="02040503050406030204" pitchFamily="18" charset="0"/>
                            </a:rPr>
                            <a:t>Al</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latin typeface="Cambria" panose="02040503050406030204" pitchFamily="18" charset="0"/>
                              <a:ea typeface="Cambria" panose="02040503050406030204" pitchFamily="18" charset="0"/>
                            </a:rPr>
                            <a:t>S</a:t>
                          </a:r>
                          <a:r>
                            <a:rPr lang="en-US" altLang="zh-CN" sz="1000" i="1" baseline="-25000" dirty="0">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2271.38(7)</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NSCL</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7971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5/2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0.009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0.003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69</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latin typeface="Cambria" panose="02040503050406030204" pitchFamily="18" charset="0"/>
                              <a:ea typeface="Cambria" panose="02040503050406030204" pitchFamily="18" charset="0"/>
                            </a:rPr>
                            <a:t>69</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3.9</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3.2</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0.32</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0.2</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87624269"/>
                      </a:ext>
                    </a:extLst>
                  </a:tr>
                  <a:tr h="147449">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vMerge="1">
                      <a:txBody>
                        <a:bodyPr/>
                        <a:lstStyle/>
                        <a:p>
                          <a:endParaRPr lang="zh-CN" alt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7902.0(14)</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5/2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3.6(5)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2.964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0.119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0.24(3)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13.1(16)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3.23(6)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2.1(5)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111(17)</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vMerge="1">
                      <a:txBody>
                        <a:bodyPr/>
                        <a:lstStyle/>
                        <a:p>
                          <a:endParaRPr lang="zh-CN" alt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vMerge="1">
                      <a:txBody>
                        <a:bodyPr/>
                        <a:lstStyle/>
                        <a:p>
                          <a:endParaRPr lang="zh-CN" alt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vMerge="1">
                      <a:txBody>
                        <a:bodyPr/>
                        <a:lstStyle/>
                        <a:p>
                          <a:pPr algn="ct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vMerge="1">
                      <a:txBody>
                        <a:bodyPr/>
                        <a:lstStyle/>
                        <a:p>
                          <a:endParaRPr lang="zh-CN" alt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vMerge="1">
                      <a:txBody>
                        <a:bodyPr/>
                        <a:lstStyle/>
                        <a:p>
                          <a:endParaRPr lang="zh-CN" alt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vMerge="1">
                      <a:txBody>
                        <a:bodyPr/>
                        <a:lstStyle/>
                        <a:p>
                          <a:endParaRPr lang="zh-CN" alt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451004850"/>
                      </a:ext>
                    </a:extLst>
                  </a:tr>
                  <a:tr h="147449">
                    <a:tc rowSpan="2">
                      <a:txBody>
                        <a:bodyPr/>
                        <a:lstStyle/>
                        <a:p>
                          <a:pPr algn="ctr">
                            <a:lnSpc>
                              <a:spcPct val="100000"/>
                            </a:lnSpc>
                          </a:pPr>
                          <a:r>
                            <a:rPr lang="en-US" altLang="zh-CN" sz="1000" baseline="30000" dirty="0">
                              <a:latin typeface="Cambria" panose="02040503050406030204" pitchFamily="18" charset="0"/>
                              <a:ea typeface="Cambria" panose="02040503050406030204" pitchFamily="18" charset="0"/>
                            </a:rPr>
                            <a:t>25</a:t>
                          </a:r>
                          <a:r>
                            <a:rPr lang="en-US" altLang="zh-CN" sz="1000" dirty="0">
                              <a:latin typeface="Cambria" panose="02040503050406030204" pitchFamily="18" charset="0"/>
                              <a:ea typeface="Cambria" panose="02040503050406030204" pitchFamily="18" charset="0"/>
                            </a:rPr>
                            <a:t>Si → </a:t>
                          </a:r>
                          <a:r>
                            <a:rPr lang="en-US" altLang="zh-CN" sz="1000" baseline="30000" dirty="0">
                              <a:latin typeface="Cambria" panose="02040503050406030204" pitchFamily="18" charset="0"/>
                              <a:ea typeface="Cambria" panose="02040503050406030204" pitchFamily="18" charset="0"/>
                            </a:rPr>
                            <a:t>25</a:t>
                          </a:r>
                          <a:r>
                            <a:rPr lang="en-US" altLang="zh-CN" sz="1000" dirty="0">
                              <a:latin typeface="Cambria" panose="02040503050406030204" pitchFamily="18" charset="0"/>
                              <a:ea typeface="Cambria" panose="02040503050406030204" pitchFamily="18" charset="0"/>
                            </a:rPr>
                            <a:t>Al</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latin typeface="Cambria" panose="02040503050406030204" pitchFamily="18" charset="0"/>
                              <a:ea typeface="Cambria" panose="02040503050406030204" pitchFamily="18" charset="0"/>
                            </a:rPr>
                            <a:t>S</a:t>
                          </a:r>
                          <a:r>
                            <a:rPr lang="en-US" altLang="zh-CN" sz="1000" i="1" baseline="-25000" dirty="0">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2271.38(7)</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NSCL</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7925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5/2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0.090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0.008</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23</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latin typeface="Cambria" panose="02040503050406030204" pitchFamily="18" charset="0"/>
                              <a:ea typeface="Cambria" panose="02040503050406030204" pitchFamily="18" charset="0"/>
                            </a:rPr>
                            <a:t>22</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3.9</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10.0</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3.0</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0.7</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932092183"/>
                      </a:ext>
                    </a:extLst>
                  </a:tr>
                  <a:tr h="147449">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tc>
                    <a:tc vMerge="1">
                      <a:txBody>
                        <a:bodyPr/>
                        <a:lstStyle/>
                        <a:p>
                          <a:endParaRPr lang="zh-CN" altLang="en-US"/>
                        </a:p>
                      </a:txBody>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7902.0(14)</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5/2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3.6(5)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2.886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0.093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0.24(3)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13.1(16)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3.23(6)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2.1(5)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111(17)</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vMerge="1">
                      <a:txBody>
                        <a:bodyPr/>
                        <a:lstStyle/>
                        <a:p>
                          <a:endParaRPr lang="zh-CN" altLang="en-US"/>
                        </a:p>
                      </a:txBody>
                      <a:tcPr/>
                    </a:tc>
                    <a:tc vMerge="1">
                      <a:txBody>
                        <a:bodyPr/>
                        <a:lstStyle/>
                        <a:p>
                          <a:endParaRPr lang="zh-CN" altLang="en-US"/>
                        </a:p>
                      </a:txBody>
                      <a:tcPr/>
                    </a:tc>
                    <a:tc vMerge="1">
                      <a:txBody>
                        <a:bodyPr/>
                        <a:lstStyle/>
                        <a:p>
                          <a:pPr algn="ctr"/>
                          <a:endParaRPr lang="zh-CN" altLang="en-US" sz="1400" dirty="0"/>
                        </a:p>
                      </a:txBody>
                      <a:tcPr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151503293"/>
                      </a:ext>
                    </a:extLst>
                  </a:tr>
                  <a:tr h="147449">
                    <a:tc rowSpan="2">
                      <a:txBody>
                        <a:bodyPr/>
                        <a:lstStyle/>
                        <a:p>
                          <a:pPr algn="ctr">
                            <a:lnSpc>
                              <a:spcPct val="100000"/>
                            </a:lnSpc>
                          </a:pPr>
                          <a:r>
                            <a:rPr lang="en-US" altLang="zh-CN" sz="1000" baseline="30000" dirty="0">
                              <a:latin typeface="Cambria" panose="02040503050406030204" pitchFamily="18" charset="0"/>
                              <a:ea typeface="Cambria" panose="02040503050406030204" pitchFamily="18" charset="0"/>
                            </a:rPr>
                            <a:t>26</a:t>
                          </a:r>
                          <a:r>
                            <a:rPr lang="en-US" altLang="zh-CN" sz="1000" dirty="0">
                              <a:latin typeface="Cambria" panose="02040503050406030204" pitchFamily="18" charset="0"/>
                              <a:ea typeface="Cambria" panose="02040503050406030204" pitchFamily="18" charset="0"/>
                            </a:rPr>
                            <a:t>P → </a:t>
                          </a:r>
                          <a:r>
                            <a:rPr lang="en-US" altLang="zh-CN" sz="1000" baseline="30000" dirty="0">
                              <a:latin typeface="Cambria" panose="02040503050406030204" pitchFamily="18" charset="0"/>
                              <a:ea typeface="Cambria" panose="02040503050406030204" pitchFamily="18" charset="0"/>
                            </a:rPr>
                            <a:t>26</a:t>
                          </a:r>
                          <a:r>
                            <a:rPr lang="en-US" altLang="zh-CN" sz="1000" dirty="0">
                              <a:latin typeface="Cambria" panose="02040503050406030204" pitchFamily="18" charset="0"/>
                              <a:ea typeface="Cambria" panose="02040503050406030204" pitchFamily="18" charset="0"/>
                            </a:rPr>
                            <a:t>Si</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latin typeface="Cambria" panose="02040503050406030204" pitchFamily="18" charset="0"/>
                              <a:ea typeface="Cambria" panose="02040503050406030204" pitchFamily="18" charset="0"/>
                            </a:rPr>
                            <a:t>S</a:t>
                          </a:r>
                          <a:r>
                            <a:rPr lang="en-US" altLang="zh-CN" sz="1000" i="1" baseline="-25000" dirty="0">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5513.8(5)</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RIBLL</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b="0" dirty="0">
                              <a:latin typeface="Cambria" panose="02040503050406030204" pitchFamily="18" charset="0"/>
                              <a:ea typeface="Cambria" panose="02040503050406030204" pitchFamily="18" charset="0"/>
                            </a:rPr>
                            <a:t>13380</a:t>
                          </a:r>
                          <a:endParaRPr lang="zh-CN" altLang="en-US" sz="1000" b="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baseline="0" dirty="0">
                              <a:latin typeface="Cambria" panose="02040503050406030204" pitchFamily="18" charset="0"/>
                              <a:ea typeface="Cambria" panose="02040503050406030204" pitchFamily="18" charset="0"/>
                            </a:rPr>
                            <a:t>3</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1.3(3)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0.8(4)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0.29(13)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0.98(21)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3.69(10)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325(13)</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latin typeface="Cambria" panose="02040503050406030204" pitchFamily="18" charset="0"/>
                              <a:ea typeface="Cambria" panose="02040503050406030204" pitchFamily="18" charset="0"/>
                            </a:rPr>
                            <a:t>195(54)</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130(20)</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27(6)</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20(8)</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65</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extLst>
                      <a:ext uri="{0D108BD9-81ED-4DB2-BD59-A6C34878D82A}">
                        <a16:rowId xmlns:a16="http://schemas.microsoft.com/office/drawing/2014/main" val="2054383194"/>
                      </a:ext>
                    </a:extLst>
                  </a:tr>
                  <a:tr h="147449">
                    <a:tc vMerge="1">
                      <a:txBody>
                        <a:bodyPr/>
                        <a:lstStyle/>
                        <a:p>
                          <a:endParaRPr lang="zh-CN" altLang="en-US"/>
                        </a:p>
                      </a:txBody>
                      <a:tcPr/>
                    </a:tc>
                    <a:tc vMerge="1">
                      <a:txBody>
                        <a:bodyPr/>
                        <a:lstStyle/>
                        <a:p>
                          <a:endParaRPr lang="zh-CN" altLang="en-US"/>
                        </a:p>
                      </a:txBody>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13055</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baseline="0" dirty="0">
                              <a:latin typeface="Cambria" panose="02040503050406030204" pitchFamily="18" charset="0"/>
                              <a:ea typeface="Cambria" panose="02040503050406030204" pitchFamily="18" charset="0"/>
                            </a:rPr>
                            <a:t>3</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3.2(4)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3.2(4)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3.6(4)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3.28(5)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961637889"/>
                      </a:ext>
                    </a:extLst>
                  </a:tr>
                  <a:tr h="149798">
                    <a:tc rowSpan="2">
                      <a:txBody>
                        <a:bodyPr/>
                        <a:lstStyle/>
                        <a:p>
                          <a:pPr algn="ctr">
                            <a:lnSpc>
                              <a:spcPct val="100000"/>
                            </a:lnSpc>
                          </a:pPr>
                          <a:r>
                            <a:rPr lang="en-US" altLang="zh-CN" sz="1000" baseline="30000" dirty="0">
                              <a:latin typeface="Cambria" panose="02040503050406030204" pitchFamily="18" charset="0"/>
                              <a:ea typeface="Cambria" panose="02040503050406030204" pitchFamily="18" charset="0"/>
                            </a:rPr>
                            <a:t>31</a:t>
                          </a:r>
                          <a:r>
                            <a:rPr lang="en-US" altLang="zh-CN" sz="1000" dirty="0">
                              <a:latin typeface="Cambria" panose="02040503050406030204" pitchFamily="18" charset="0"/>
                              <a:ea typeface="Cambria" panose="02040503050406030204" pitchFamily="18" charset="0"/>
                            </a:rPr>
                            <a:t>Cl → </a:t>
                          </a:r>
                          <a:r>
                            <a:rPr lang="en-US" altLang="zh-CN" sz="1000" baseline="30000" dirty="0">
                              <a:latin typeface="Cambria" panose="02040503050406030204" pitchFamily="18" charset="0"/>
                              <a:ea typeface="Cambria" panose="02040503050406030204" pitchFamily="18" charset="0"/>
                            </a:rPr>
                            <a:t>31</a:t>
                          </a:r>
                          <a:r>
                            <a:rPr lang="en-US" altLang="zh-CN" sz="1000" dirty="0">
                              <a:latin typeface="Cambria" panose="02040503050406030204" pitchFamily="18" charset="0"/>
                              <a:ea typeface="Cambria" panose="02040503050406030204" pitchFamily="18" charset="0"/>
                            </a:rPr>
                            <a:t>S</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err="1">
                              <a:latin typeface="Cambria" panose="02040503050406030204" pitchFamily="18" charset="0"/>
                              <a:ea typeface="Cambria" panose="02040503050406030204" pitchFamily="18" charset="0"/>
                            </a:rPr>
                            <a:t>S</a:t>
                          </a:r>
                          <a:r>
                            <a:rPr lang="en-US" altLang="zh-CN" sz="1000" i="1" baseline="-25000" dirty="0" err="1">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6130.64(24)</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NSCL</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6390.2(7)</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0.48(3)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3.38(18)%</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14:m>
                            <m:oMathPara xmlns:m="http://schemas.openxmlformats.org/officeDocument/2006/math">
                              <m:oMathParaPr>
                                <m:jc m:val="centerGroup"/>
                              </m:oMathParaPr>
                              <m:oMath xmlns:m="http://schemas.openxmlformats.org/officeDocument/2006/math">
                                <m:sSubSup>
                                  <m:sSubSupPr>
                                    <m:ctrlPr>
                                      <a:rPr lang="en-US" altLang="zh-CN" sz="1000" i="1" smtClean="0">
                                        <a:latin typeface="Cambria Math" panose="02040503050406030204" pitchFamily="18" charset="0"/>
                                      </a:rPr>
                                    </m:ctrlPr>
                                  </m:sSubSupPr>
                                  <m:e>
                                    <m:r>
                                      <a:rPr lang="en-US" altLang="zh-CN" sz="1000" b="0" i="1" smtClean="0">
                                        <a:latin typeface="Cambria Math" panose="02040503050406030204" pitchFamily="18" charset="0"/>
                                      </a:rPr>
                                      <m:t>8.3</m:t>
                                    </m:r>
                                  </m:e>
                                  <m:sub>
                                    <m:r>
                                      <a:rPr lang="en-US" altLang="zh-CN" sz="1000" i="1" smtClean="0">
                                        <a:latin typeface="Cambria Math" panose="02040503050406030204" pitchFamily="18" charset="0"/>
                                      </a:rPr>
                                      <m:t>−</m:t>
                                    </m:r>
                                    <m:r>
                                      <a:rPr lang="en-US" altLang="zh-CN" sz="1000" b="0" i="1" smtClean="0">
                                        <a:latin typeface="Cambria Math" panose="02040503050406030204" pitchFamily="18" charset="0"/>
                                      </a:rPr>
                                      <m:t>0.9</m:t>
                                    </m:r>
                                  </m:sub>
                                  <m:sup>
                                    <m:r>
                                      <a:rPr lang="en-US" altLang="zh-CN" sz="1000" i="1" smtClean="0">
                                        <a:latin typeface="Cambria Math" panose="02040503050406030204" pitchFamily="18" charset="0"/>
                                      </a:rPr>
                                      <m:t>+</m:t>
                                    </m:r>
                                    <m:r>
                                      <a:rPr lang="en-US" altLang="zh-CN" sz="1000" b="0" i="1" smtClean="0">
                                        <a:latin typeface="Cambria Math" panose="02040503050406030204" pitchFamily="18" charset="0"/>
                                      </a:rPr>
                                      <m:t>1.2</m:t>
                                    </m:r>
                                  </m:sup>
                                </m:sSubSup>
                                <m:r>
                                  <a:rPr lang="en-US" altLang="zh-CN" sz="1000" i="1" smtClean="0">
                                    <a:latin typeface="Cambria Math" panose="02040503050406030204" pitchFamily="18" charset="0"/>
                                    <a:ea typeface="Cambria Math" panose="02040503050406030204" pitchFamily="18" charset="0"/>
                                  </a:rPr>
                                  <m:t>×</m:t>
                                </m:r>
                                <m:sSup>
                                  <m:sSupPr>
                                    <m:ctrlPr>
                                      <a:rPr lang="en-US" altLang="zh-CN" sz="1000" i="1" smtClean="0">
                                        <a:latin typeface="Cambria Math" panose="02040503050406030204" pitchFamily="18" charset="0"/>
                                      </a:rPr>
                                    </m:ctrlPr>
                                  </m:sSupPr>
                                  <m:e>
                                    <m:r>
                                      <a:rPr lang="en-US" altLang="zh-CN" sz="1000" b="0" i="1" smtClean="0">
                                        <a:latin typeface="Cambria Math" panose="02040503050406030204" pitchFamily="18" charset="0"/>
                                      </a:rPr>
                                      <m:t>10</m:t>
                                    </m:r>
                                  </m:e>
                                  <m:sup>
                                    <m:r>
                                      <a:rPr lang="en-US" altLang="zh-CN" sz="1000" i="1" smtClean="0">
                                        <a:latin typeface="Cambria Math" panose="02040503050406030204" pitchFamily="18" charset="0"/>
                                      </a:rPr>
                                      <m:t>−</m:t>
                                    </m:r>
                                    <m:r>
                                      <a:rPr lang="en-US" altLang="zh-CN" sz="1000" b="0" i="1" smtClean="0">
                                        <a:latin typeface="Cambria Math" panose="02040503050406030204" pitchFamily="18" charset="0"/>
                                      </a:rPr>
                                      <m:t>6</m:t>
                                    </m:r>
                                  </m:sup>
                                </m:sSup>
                              </m:oMath>
                            </m:oMathPara>
                          </a14:m>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4.112(33)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111.2(9)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solidFill>
                                <a:schemeClr val="tx1"/>
                              </a:solidFill>
                              <a:latin typeface="Cambria" panose="02040503050406030204" pitchFamily="18" charset="0"/>
                              <a:ea typeface="Cambria" panose="02040503050406030204" pitchFamily="18" charset="0"/>
                            </a:rPr>
                            <a:t>74(2)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41(1)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24.1(8)</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16.7(10)</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19(3)</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880917492"/>
                      </a:ext>
                    </a:extLst>
                  </a:tr>
                  <a:tr h="147449">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6279.0(6)</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2.4(1)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18.7(11)%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3.42(3)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ltLang="en-US"/>
                        </a:p>
                      </a:txBody>
                      <a:tcPr/>
                    </a:tc>
                    <a:tc vMerge="1">
                      <a:txBody>
                        <a:bodyPr/>
                        <a:lstStyle/>
                        <a:p>
                          <a:endParaRPr lang="zh-CN" altLang="en-US"/>
                        </a:p>
                      </a:txBody>
                      <a:tcPr/>
                    </a:tc>
                    <a:tc vMerge="1">
                      <a:txBody>
                        <a:bodyPr/>
                        <a:lstStyle/>
                        <a:p>
                          <a:pPr algn="ct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596884166"/>
                      </a:ext>
                    </a:extLst>
                  </a:tr>
                  <a:tr h="147449">
                    <a:tc rowSpan="2">
                      <a:txBody>
                        <a:bodyPr/>
                        <a:lstStyle/>
                        <a:p>
                          <a:pPr algn="ctr">
                            <a:lnSpc>
                              <a:spcPct val="100000"/>
                            </a:lnSpc>
                          </a:pPr>
                          <a:r>
                            <a:rPr lang="en-US" altLang="zh-CN" sz="1000" b="0" baseline="30000" dirty="0">
                              <a:solidFill>
                                <a:schemeClr val="tx1"/>
                              </a:solidFill>
                              <a:latin typeface="Cambria" panose="02040503050406030204" pitchFamily="18" charset="0"/>
                              <a:ea typeface="Cambria" panose="02040503050406030204" pitchFamily="18" charset="0"/>
                            </a:rPr>
                            <a:t>32</a:t>
                          </a:r>
                          <a:r>
                            <a:rPr lang="en-US" altLang="zh-CN" sz="1000" b="0" dirty="0">
                              <a:solidFill>
                                <a:schemeClr val="tx1"/>
                              </a:solidFill>
                              <a:latin typeface="Cambria" panose="02040503050406030204" pitchFamily="18" charset="0"/>
                              <a:ea typeface="Cambria" panose="02040503050406030204" pitchFamily="18" charset="0"/>
                            </a:rPr>
                            <a:t>Cl → </a:t>
                          </a:r>
                          <a:r>
                            <a:rPr lang="en-US" altLang="zh-CN" sz="1000" b="0" baseline="30000" dirty="0">
                              <a:solidFill>
                                <a:schemeClr val="tx1"/>
                              </a:solidFill>
                              <a:latin typeface="Cambria" panose="02040503050406030204" pitchFamily="18" charset="0"/>
                              <a:ea typeface="Cambria" panose="02040503050406030204" pitchFamily="18" charset="0"/>
                            </a:rPr>
                            <a:t>32</a:t>
                          </a:r>
                          <a:r>
                            <a:rPr lang="en-US" altLang="zh-CN" sz="1000" b="0" dirty="0">
                              <a:solidFill>
                                <a:schemeClr val="tx1"/>
                              </a:solidFill>
                              <a:latin typeface="Cambria" panose="02040503050406030204" pitchFamily="18" charset="0"/>
                              <a:ea typeface="Cambria" panose="02040503050406030204" pitchFamily="18" charset="0"/>
                            </a:rPr>
                            <a:t>S</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b="0" i="1" dirty="0" err="1">
                              <a:solidFill>
                                <a:schemeClr val="tx1"/>
                              </a:solidFill>
                              <a:latin typeface="Cambria" panose="02040503050406030204" pitchFamily="18" charset="0"/>
                              <a:ea typeface="Cambria" panose="02040503050406030204" pitchFamily="18" charset="0"/>
                            </a:rPr>
                            <a:t>S</a:t>
                          </a:r>
                          <a:r>
                            <a:rPr lang="en-US" altLang="zh-CN" sz="1000" b="0" i="1" baseline="-25000" dirty="0" err="1">
                              <a:solidFill>
                                <a:schemeClr val="tx1"/>
                              </a:solidFill>
                              <a:latin typeface="Cambria" panose="02040503050406030204" pitchFamily="18" charset="0"/>
                              <a:ea typeface="Cambria" panose="02040503050406030204" pitchFamily="18" charset="0"/>
                            </a:rPr>
                            <a:t>p</a:t>
                          </a:r>
                          <a:r>
                            <a:rPr lang="en-US" altLang="zh-CN" sz="1000" b="0" dirty="0">
                              <a:solidFill>
                                <a:schemeClr val="tx1"/>
                              </a:solidFill>
                              <a:latin typeface="Cambria" panose="02040503050406030204" pitchFamily="18" charset="0"/>
                              <a:ea typeface="Cambria" panose="02040503050406030204" pitchFamily="18" charset="0"/>
                            </a:rPr>
                            <a:t> = 8863.9638(14)</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b="0" dirty="0">
                              <a:solidFill>
                                <a:schemeClr val="tx1"/>
                              </a:solidFill>
                              <a:latin typeface="Cambria" panose="02040503050406030204" pitchFamily="18" charset="0"/>
                              <a:ea typeface="Cambria" panose="02040503050406030204" pitchFamily="18" charset="0"/>
                            </a:rPr>
                            <a:t>MARS</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000" b="0" i="0" u="none" strike="noStrike" dirty="0">
                              <a:solidFill>
                                <a:schemeClr val="tx1"/>
                              </a:solidFill>
                              <a:effectLst/>
                              <a:latin typeface="Cambria" panose="02040503050406030204" pitchFamily="18" charset="0"/>
                              <a:ea typeface="Cambria" panose="02040503050406030204" pitchFamily="18" charset="0"/>
                            </a:rPr>
                            <a:t>7190.3(11)</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r>
                            <a:rPr lang="en-US" altLang="zh-CN" sz="1000" b="0" dirty="0">
                              <a:solidFill>
                                <a:schemeClr val="tx1"/>
                              </a:solidFill>
                              <a:latin typeface="Cambria" panose="02040503050406030204" pitchFamily="18" charset="0"/>
                              <a:ea typeface="Cambria" panose="02040503050406030204" pitchFamily="18" charset="0"/>
                            </a:rPr>
                            <a:t>0</a:t>
                          </a:r>
                          <a:endParaRPr lang="zh-CN" altLang="en-US" sz="1000" b="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r>
                            <a:rPr lang="en-US" altLang="zh-CN" sz="1000" b="0" dirty="0">
                              <a:solidFill>
                                <a:schemeClr val="tx1"/>
                              </a:solidFill>
                              <a:latin typeface="Cambria" panose="02040503050406030204" pitchFamily="18" charset="0"/>
                              <a:ea typeface="Cambria" panose="02040503050406030204" pitchFamily="18" charset="0"/>
                            </a:rPr>
                            <a:t>1</a:t>
                          </a:r>
                          <a:r>
                            <a:rPr lang="en-US" altLang="zh-CN" sz="1000" b="0" baseline="30000" dirty="0">
                              <a:solidFill>
                                <a:schemeClr val="tx1"/>
                              </a:solidFill>
                              <a:latin typeface="Cambria" panose="02040503050406030204" pitchFamily="18" charset="0"/>
                              <a:ea typeface="Cambria" panose="02040503050406030204" pitchFamily="18" charset="0"/>
                            </a:rPr>
                            <a:t>+</a:t>
                          </a:r>
                          <a:endParaRPr lang="zh-CN" altLang="en-US" sz="1000" b="0" baseline="30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b="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r>
                            <a:rPr lang="en-US" altLang="zh-CN" sz="1000" b="0" dirty="0">
                              <a:solidFill>
                                <a:schemeClr val="tx1"/>
                              </a:solidFill>
                              <a:latin typeface="Cambria" panose="02040503050406030204" pitchFamily="18" charset="0"/>
                              <a:ea typeface="Cambria" panose="02040503050406030204" pitchFamily="18" charset="0"/>
                            </a:rPr>
                            <a:t>0.042(8)</a:t>
                          </a:r>
                          <a:endParaRPr lang="zh-CN" altLang="en-US" sz="1000" b="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0.62(6)%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000" b="1" i="0" u="none" strike="noStrike" dirty="0">
                              <a:solidFill>
                                <a:srgbClr val="000000"/>
                              </a:solidFill>
                              <a:effectLst/>
                              <a:latin typeface="Cambria" panose="02040503050406030204" pitchFamily="18" charset="0"/>
                              <a:ea typeface="Cambria" panose="02040503050406030204" pitchFamily="18" charset="0"/>
                            </a:rPr>
                            <a:t>4.98(4)</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188.9(12)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latin typeface="Cambria" panose="02040503050406030204" pitchFamily="18" charset="0"/>
                              <a:ea typeface="Cambria" panose="02040503050406030204" pitchFamily="18" charset="0"/>
                            </a:rPr>
                            <a:t>180.9(19)</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27.2(25)</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8.4(8)</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2.1(4)</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4.0(22)</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extLst>
                      <a:ext uri="{0D108BD9-81ED-4DB2-BD59-A6C34878D82A}">
                        <a16:rowId xmlns:a16="http://schemas.microsoft.com/office/drawing/2014/main" val="1361159354"/>
                      </a:ext>
                    </a:extLst>
                  </a:tr>
                  <a:tr h="147449">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tc>
                    <a:tc vMerge="1">
                      <a:txBody>
                        <a:bodyPr/>
                        <a:lstStyle/>
                        <a:p>
                          <a:endParaRPr lang="zh-CN" altLang="en-US"/>
                        </a:p>
                      </a:txBody>
                      <a:tcPr/>
                    </a:tc>
                    <a:tc>
                      <a:txBody>
                        <a:bodyPr/>
                        <a:lstStyle/>
                        <a:p>
                          <a:pPr algn="ctr" fontAlgn="ctr"/>
                          <a:r>
                            <a:rPr lang="en-US" altLang="zh-CN" sz="1000" b="1" i="0" u="none" strike="noStrike" dirty="0">
                              <a:solidFill>
                                <a:schemeClr val="tx1"/>
                              </a:solidFill>
                              <a:effectLst/>
                              <a:latin typeface="Cambria" panose="02040503050406030204" pitchFamily="18" charset="0"/>
                              <a:ea typeface="Cambria" panose="02040503050406030204" pitchFamily="18" charset="0"/>
                            </a:rPr>
                            <a:t>7001.4(4)</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r>
                            <a:rPr lang="en-US" altLang="zh-CN" sz="1000" b="0" dirty="0">
                              <a:solidFill>
                                <a:schemeClr val="tx1"/>
                              </a:solidFill>
                              <a:latin typeface="Cambria" panose="02040503050406030204" pitchFamily="18" charset="0"/>
                              <a:ea typeface="Cambria" panose="02040503050406030204" pitchFamily="18" charset="0"/>
                            </a:rPr>
                            <a:t>1</a:t>
                          </a:r>
                          <a:endParaRPr lang="zh-CN" altLang="en-US" sz="1000" b="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r>
                            <a:rPr lang="en-US" altLang="zh-CN" sz="1000" b="0" dirty="0">
                              <a:solidFill>
                                <a:schemeClr val="tx1"/>
                              </a:solidFill>
                              <a:latin typeface="Cambria" panose="02040503050406030204" pitchFamily="18" charset="0"/>
                              <a:ea typeface="Cambria" panose="02040503050406030204" pitchFamily="18" charset="0"/>
                            </a:rPr>
                            <a:t>1</a:t>
                          </a:r>
                          <a:r>
                            <a:rPr lang="en-US" altLang="zh-CN" sz="1000" b="0" baseline="30000" dirty="0">
                              <a:solidFill>
                                <a:schemeClr val="tx1"/>
                              </a:solidFill>
                              <a:latin typeface="Cambria" panose="02040503050406030204" pitchFamily="18" charset="0"/>
                              <a:ea typeface="Cambria" panose="02040503050406030204" pitchFamily="18" charset="0"/>
                            </a:rPr>
                            <a:t>+</a:t>
                          </a:r>
                          <a:endParaRPr lang="zh-CN" altLang="en-US" sz="1000" b="0" baseline="30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endParaRPr lang="zh-CN" altLang="en-US" sz="1000" b="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b="0" dirty="0">
                              <a:solidFill>
                                <a:schemeClr val="tx1"/>
                              </a:solidFill>
                              <a:latin typeface="Cambria" panose="02040503050406030204" pitchFamily="18" charset="0"/>
                              <a:ea typeface="Cambria" panose="02040503050406030204" pitchFamily="18" charset="0"/>
                            </a:rPr>
                            <a:t>1.94(2)</a:t>
                          </a:r>
                          <a:endParaRPr lang="zh-CN" altLang="en-US" sz="1000" b="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22.47(21)%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000" b="1" i="0" u="none" strike="noStrike" dirty="0">
                              <a:solidFill>
                                <a:srgbClr val="000000"/>
                              </a:solidFill>
                              <a:effectLst/>
                              <a:latin typeface="Cambria" panose="02040503050406030204" pitchFamily="18" charset="0"/>
                              <a:ea typeface="Cambria" panose="02040503050406030204" pitchFamily="18" charset="0"/>
                            </a:rPr>
                            <a:t>3.500(4)</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139771951"/>
                      </a:ext>
                    </a:extLst>
                  </a:tr>
                  <a:tr h="208163">
                    <a:tc rowSpan="2">
                      <a:txBody>
                        <a:bodyPr/>
                        <a:lstStyle/>
                        <a:p>
                          <a:pPr algn="ctr">
                            <a:lnSpc>
                              <a:spcPct val="100000"/>
                            </a:lnSpc>
                          </a:pPr>
                          <a:r>
                            <a:rPr lang="en-US" altLang="zh-CN" sz="1000" baseline="30000" dirty="0">
                              <a:latin typeface="Cambria" panose="02040503050406030204" pitchFamily="18" charset="0"/>
                              <a:ea typeface="Cambria" panose="02040503050406030204" pitchFamily="18" charset="0"/>
                            </a:rPr>
                            <a:t>32</a:t>
                          </a:r>
                          <a:r>
                            <a:rPr lang="en-US" altLang="zh-CN" sz="1000" dirty="0">
                              <a:latin typeface="Cambria" panose="02040503050406030204" pitchFamily="18" charset="0"/>
                              <a:ea typeface="Cambria" panose="02040503050406030204" pitchFamily="18" charset="0"/>
                            </a:rPr>
                            <a:t>Ar → </a:t>
                          </a:r>
                          <a:r>
                            <a:rPr lang="en-US" altLang="zh-CN" sz="1000" baseline="30000" dirty="0">
                              <a:latin typeface="Cambria" panose="02040503050406030204" pitchFamily="18" charset="0"/>
                              <a:ea typeface="Cambria" panose="02040503050406030204" pitchFamily="18" charset="0"/>
                            </a:rPr>
                            <a:t>32</a:t>
                          </a:r>
                          <a:r>
                            <a:rPr lang="en-US" altLang="zh-CN" sz="1000" dirty="0">
                              <a:latin typeface="Cambria" panose="02040503050406030204" pitchFamily="18" charset="0"/>
                              <a:ea typeface="Cambria" panose="02040503050406030204" pitchFamily="18" charset="0"/>
                            </a:rPr>
                            <a:t>Cl</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err="1">
                              <a:latin typeface="Cambria" panose="02040503050406030204" pitchFamily="18" charset="0"/>
                              <a:ea typeface="Cambria" panose="02040503050406030204" pitchFamily="18" charset="0"/>
                            </a:rPr>
                            <a:t>S</a:t>
                          </a:r>
                          <a:r>
                            <a:rPr lang="en-US" altLang="zh-CN" sz="1000" i="1" baseline="-25000" dirty="0" err="1">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1581.1(5)</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NSCL</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5046.1(3)</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3.991(93)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zh-CN" altLang="en-US" sz="1000"/>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rPr>
                            <a:t>22.63(25)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rPr>
                            <a:t>3.19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dirty="0">
                              <a:latin typeface="Cambria" panose="02040503050406030204" pitchFamily="18" charset="0"/>
                            </a:rPr>
                            <a:t>247.1(43)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latin typeface="Cambria" panose="02040503050406030204" pitchFamily="18" charset="0"/>
                            </a:rPr>
                            <a:t>246(4)</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i="1" dirty="0">
                              <a:latin typeface="Cambria" panose="02040503050406030204" pitchFamily="18" charset="0"/>
                            </a:rPr>
                            <a:t>11.7(2)</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i="1" dirty="0">
                              <a:latin typeface="Cambria" panose="02040503050406030204" pitchFamily="18" charset="0"/>
                            </a:rPr>
                            <a:t>2.7</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i="1" dirty="0">
                              <a:latin typeface="Cambria" panose="02040503050406030204" pitchFamily="18" charset="0"/>
                            </a:rPr>
                            <a:t>0.23(1)</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i="1" dirty="0">
                              <a:latin typeface="Cambria" panose="02040503050406030204" pitchFamily="18" charset="0"/>
                            </a:rPr>
                            <a:t>0.6</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923055084"/>
                      </a:ext>
                    </a:extLst>
                  </a:tr>
                  <a:tr h="208163">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tc>
                    <a:tc vMerge="1">
                      <a:txBody>
                        <a:bodyPr/>
                        <a:lstStyle/>
                        <a:p>
                          <a:endParaRPr lang="zh-CN" altLang="en-US"/>
                        </a:p>
                      </a:txBody>
                      <a:tcPr/>
                    </a:tc>
                    <a:tc>
                      <a:txBody>
                        <a:bodyPr/>
                        <a:lstStyle/>
                        <a:p>
                          <a:pPr algn="ctr">
                            <a:lnSpc>
                              <a:spcPct val="100000"/>
                            </a:lnSpc>
                          </a:pPr>
                          <a:r>
                            <a:rPr lang="en-US" altLang="zh-CN" sz="1000" b="0" dirty="0">
                              <a:latin typeface="Cambria" panose="02040503050406030204" pitchFamily="18" charset="0"/>
                              <a:ea typeface="Cambria" panose="02040503050406030204" pitchFamily="18" charset="0"/>
                            </a:rPr>
                            <a:t>4799.0(43)</a:t>
                          </a:r>
                          <a:endParaRPr lang="zh-CN" altLang="en-US" sz="1000" b="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0.009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rPr>
                            <a:t>0.0024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zh-CN" altLang="en-US" sz="1000" dirty="0"/>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rPr>
                            <a:t>0.028(2)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rPr>
                            <a:t>6.19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4176225516"/>
                      </a:ext>
                    </a:extLst>
                  </a:tr>
                  <a:tr h="147449">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baseline="30000" dirty="0">
                              <a:latin typeface="Cambria" panose="02040503050406030204" pitchFamily="18" charset="0"/>
                              <a:ea typeface="Cambria" panose="02040503050406030204" pitchFamily="18" charset="0"/>
                            </a:rPr>
                            <a:t>53</a:t>
                          </a:r>
                          <a:r>
                            <a:rPr lang="en-US" altLang="zh-CN" sz="1000" dirty="0">
                              <a:latin typeface="Cambria" panose="02040503050406030204" pitchFamily="18" charset="0"/>
                              <a:ea typeface="Cambria" panose="02040503050406030204" pitchFamily="18" charset="0"/>
                            </a:rPr>
                            <a:t>Ni </a:t>
                          </a:r>
                          <a:r>
                            <a:rPr lang="zh-CN" altLang="en-US" sz="1000" dirty="0">
                              <a:latin typeface="Cambria" panose="02040503050406030204" pitchFamily="18" charset="0"/>
                            </a:rPr>
                            <a:t>→ </a:t>
                          </a:r>
                          <a:r>
                            <a:rPr lang="en-US" altLang="zh-CN" sz="1000" baseline="30000" dirty="0">
                              <a:latin typeface="Cambria" panose="02040503050406030204" pitchFamily="18" charset="0"/>
                              <a:ea typeface="Cambria" panose="02040503050406030204" pitchFamily="18" charset="0"/>
                            </a:rPr>
                            <a:t>53</a:t>
                          </a:r>
                          <a:r>
                            <a:rPr lang="en-US" altLang="zh-CN" sz="1000" dirty="0">
                              <a:latin typeface="Cambria" panose="02040503050406030204" pitchFamily="18" charset="0"/>
                              <a:ea typeface="Cambria" panose="02040503050406030204" pitchFamily="18" charset="0"/>
                            </a:rPr>
                            <a:t>Co</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err="1">
                              <a:latin typeface="Cambria" panose="02040503050406030204" pitchFamily="18" charset="0"/>
                              <a:ea typeface="Cambria" panose="02040503050406030204" pitchFamily="18" charset="0"/>
                            </a:rPr>
                            <a:t>S</a:t>
                          </a:r>
                          <a:r>
                            <a:rPr lang="en-US" altLang="zh-CN" sz="1000" i="1" baseline="-25000" dirty="0" err="1">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1615(7)</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Theory</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4385(11)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7/2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0.00765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en-US" altLang="zh-CN" sz="1000" dirty="0">
                            <a:latin typeface="Cambria" panose="02040503050406030204" pitchFamily="18" charset="0"/>
                            <a:ea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60(11)</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60(11)</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3.0(6)</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2.9</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0.26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0.2(160)</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246560462"/>
                      </a:ext>
                    </a:extLst>
                  </a:tr>
                  <a:tr h="147449">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4325(2)</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7/2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2.7(6)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2.98</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52.7</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4.8</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3.30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0.36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0.033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endParaRPr lang="zh-CN" altLang="en-US"/>
                        </a:p>
                      </a:txBody>
                      <a:tcPr/>
                    </a:tc>
                    <a:tc vMerge="1">
                      <a:txBody>
                        <a:bodyPr/>
                        <a:lstStyle/>
                        <a:p>
                          <a:endParaRPr lang="zh-CN" altLang="en-US"/>
                        </a:p>
                      </a:txBody>
                      <a:tcPr/>
                    </a:tc>
                    <a:tc vMerge="1">
                      <a:txBody>
                        <a:bodyPr/>
                        <a:lstStyle/>
                        <a:p>
                          <a:pPr algn="ct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256777939"/>
                      </a:ext>
                    </a:extLst>
                  </a:tr>
                  <a:tr h="147449">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baseline="30000" dirty="0">
                              <a:latin typeface="Cambria" panose="02040503050406030204" pitchFamily="18" charset="0"/>
                              <a:ea typeface="Cambria" panose="02040503050406030204" pitchFamily="18" charset="0"/>
                            </a:rPr>
                            <a:t>53</a:t>
                          </a:r>
                          <a:r>
                            <a:rPr lang="en-US" altLang="zh-CN" sz="1000" dirty="0">
                              <a:latin typeface="Cambria" panose="02040503050406030204" pitchFamily="18" charset="0"/>
                              <a:ea typeface="Cambria" panose="02040503050406030204" pitchFamily="18" charset="0"/>
                            </a:rPr>
                            <a:t>Ni </a:t>
                          </a:r>
                          <a:r>
                            <a:rPr lang="zh-CN" altLang="en-US" sz="1000" dirty="0">
                              <a:latin typeface="Cambria" panose="02040503050406030204" pitchFamily="18" charset="0"/>
                            </a:rPr>
                            <a:t>→ </a:t>
                          </a:r>
                          <a:r>
                            <a:rPr lang="en-US" altLang="zh-CN" sz="1000" baseline="30000" dirty="0">
                              <a:latin typeface="Cambria" panose="02040503050406030204" pitchFamily="18" charset="0"/>
                              <a:ea typeface="Cambria" panose="02040503050406030204" pitchFamily="18" charset="0"/>
                            </a:rPr>
                            <a:t>53</a:t>
                          </a:r>
                          <a:r>
                            <a:rPr lang="en-US" altLang="zh-CN" sz="1000" dirty="0">
                              <a:latin typeface="Cambria" panose="02040503050406030204" pitchFamily="18" charset="0"/>
                              <a:ea typeface="Cambria" panose="02040503050406030204" pitchFamily="18" charset="0"/>
                            </a:rPr>
                            <a:t>Co</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err="1">
                              <a:latin typeface="Cambria" panose="02040503050406030204" pitchFamily="18" charset="0"/>
                              <a:ea typeface="Cambria" panose="02040503050406030204" pitchFamily="18" charset="0"/>
                            </a:rPr>
                            <a:t>S</a:t>
                          </a:r>
                          <a:r>
                            <a:rPr lang="en-US" altLang="zh-CN" sz="1000" i="1" baseline="-25000" dirty="0" err="1">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1615(7)</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RIBLL</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4385(11)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7/2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0.32(4)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5.8(7)</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4.28(6)</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60(11)</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47(9)</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19(4)</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19.1(24)</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11(3)</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6(15)</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944827436"/>
                      </a:ext>
                    </a:extLst>
                  </a:tr>
                  <a:tr h="147449">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endParaRPr lang="zh-CN" alt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4325(2)</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7/2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2.7(6)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2.68(62)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50(11)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&lt;0.9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3.36(10)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pPr algn="ctr">
                            <a:lnSpc>
                              <a:spcPct val="100000"/>
                            </a:lnSpc>
                          </a:pPr>
                          <a:endParaRPr lang="zh-CN" altLang="en-US" sz="1400" dirty="0">
                            <a:latin typeface="Cambria" panose="020405030504060302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pPr algn="ctr">
                            <a:lnSpc>
                              <a:spcPct val="100000"/>
                            </a:lnSpc>
                          </a:pPr>
                          <a:endParaRPr lang="zh-CN" altLang="en-US" sz="1400" dirty="0">
                            <a:latin typeface="Cambria" panose="020405030504060302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pPr algn="ctr">
                            <a:lnSpc>
                              <a:spcPct val="100000"/>
                            </a:lnSpc>
                          </a:pPr>
                          <a:endParaRPr lang="zh-CN" altLang="en-US" sz="1400" dirty="0">
                            <a:latin typeface="Cambria" panose="020405030504060302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pPr algn="ctr">
                            <a:lnSpc>
                              <a:spcPct val="100000"/>
                            </a:lnSpc>
                          </a:pPr>
                          <a:endParaRPr lang="zh-CN" altLang="en-US" sz="1400" dirty="0">
                            <a:latin typeface="Cambria" panose="020405030504060302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pPr algn="ctr">
                            <a:lnSpc>
                              <a:spcPct val="100000"/>
                            </a:lnSpc>
                          </a:pPr>
                          <a:endParaRPr lang="zh-CN" altLang="en-US" sz="1400" dirty="0">
                            <a:latin typeface="Cambria" panose="020405030504060302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pPr algn="ctr">
                            <a:lnSpc>
                              <a:spcPct val="100000"/>
                            </a:lnSpc>
                          </a:pPr>
                          <a:endParaRPr lang="zh-CN" altLang="en-US" sz="1400" dirty="0">
                            <a:latin typeface="Cambria" panose="020405030504060302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92539852"/>
                      </a:ext>
                    </a:extLst>
                  </a:tr>
                  <a:tr h="147449">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baseline="30000" dirty="0">
                              <a:latin typeface="Cambria" panose="02040503050406030204" pitchFamily="18" charset="0"/>
                              <a:ea typeface="Cambria" panose="02040503050406030204" pitchFamily="18" charset="0"/>
                            </a:rPr>
                            <a:t>55</a:t>
                          </a:r>
                          <a:r>
                            <a:rPr lang="en-US" altLang="zh-CN" sz="1000" baseline="0" dirty="0">
                              <a:latin typeface="Cambria" panose="02040503050406030204" pitchFamily="18" charset="0"/>
                              <a:ea typeface="Cambria" panose="02040503050406030204" pitchFamily="18" charset="0"/>
                            </a:rPr>
                            <a:t>Cu</a:t>
                          </a:r>
                          <a:r>
                            <a:rPr lang="en-US" altLang="zh-CN" sz="1000" dirty="0">
                              <a:latin typeface="Cambria" panose="02040503050406030204" pitchFamily="18" charset="0"/>
                              <a:ea typeface="Cambria" panose="02040503050406030204" pitchFamily="18" charset="0"/>
                            </a:rPr>
                            <a:t> </a:t>
                          </a:r>
                          <a:r>
                            <a:rPr lang="zh-CN" altLang="en-US" sz="1000" dirty="0">
                              <a:latin typeface="Cambria" panose="02040503050406030204" pitchFamily="18" charset="0"/>
                            </a:rPr>
                            <a:t>→ </a:t>
                          </a:r>
                          <a:r>
                            <a:rPr lang="en-US" altLang="zh-CN" sz="1000" baseline="30000" dirty="0">
                              <a:latin typeface="Cambria" panose="02040503050406030204" pitchFamily="18" charset="0"/>
                              <a:ea typeface="Cambria" panose="02040503050406030204" pitchFamily="18" charset="0"/>
                            </a:rPr>
                            <a:t>55</a:t>
                          </a:r>
                          <a:r>
                            <a:rPr lang="en-US" altLang="zh-CN" sz="1000" baseline="0" dirty="0">
                              <a:latin typeface="Cambria" panose="02040503050406030204" pitchFamily="18" charset="0"/>
                              <a:ea typeface="Cambria" panose="02040503050406030204" pitchFamily="18" charset="0"/>
                            </a:rPr>
                            <a:t>Ni</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err="1">
                              <a:latin typeface="Cambria" panose="02040503050406030204" pitchFamily="18" charset="0"/>
                              <a:ea typeface="Cambria" panose="02040503050406030204" pitchFamily="18" charset="0"/>
                            </a:rPr>
                            <a:t>S</a:t>
                          </a:r>
                          <a:r>
                            <a:rPr lang="en-US" altLang="zh-CN" sz="1000" i="1" baseline="-25000" dirty="0" err="1">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4614.9(7)</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NSCL</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4599</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2.0(4)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rPr>
                            <a:t>0.3(1)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48(8)</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3.49(11)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20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9(1)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9(1)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31(2)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29(7)</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6(3)</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405408473"/>
                      </a:ext>
                    </a:extLst>
                  </a:tr>
                  <a:tr h="147449">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4579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0.8(2)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rPr>
                            <a:t>0-0.2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19(4)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3.9(1)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lang="zh-CN" altLang="en-US"/>
                        </a:p>
                      </a:txBody>
                      <a:tcPr/>
                    </a:tc>
                    <a:tc vMerge="1">
                      <a:txBody>
                        <a:bodyPr/>
                        <a:lstStyle/>
                        <a:p>
                          <a:endParaRPr lang="zh-CN" altLang="en-US"/>
                        </a:p>
                      </a:txBody>
                      <a:tcPr/>
                    </a:tc>
                    <a:tc vMerge="1">
                      <a:txBody>
                        <a:bodyPr/>
                        <a:lstStyle/>
                        <a:p>
                          <a:pPr algn="ct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054711121"/>
                      </a:ext>
                    </a:extLst>
                  </a:tr>
                  <a:tr h="147449">
                    <a:tc rowSpan="2">
                      <a:txBody>
                        <a:bodyPr/>
                        <a:lstStyle/>
                        <a:p>
                          <a:pPr algn="ctr">
                            <a:lnSpc>
                              <a:spcPct val="100000"/>
                            </a:lnSpc>
                          </a:pPr>
                          <a:r>
                            <a:rPr lang="en-US" altLang="zh-CN" sz="1000" baseline="30000" dirty="0">
                              <a:latin typeface="Cambria" panose="02040503050406030204" pitchFamily="18" charset="0"/>
                              <a:ea typeface="Cambria" panose="02040503050406030204" pitchFamily="18" charset="0"/>
                            </a:rPr>
                            <a:t>56</a:t>
                          </a:r>
                          <a:r>
                            <a:rPr lang="en-US" altLang="zh-CN" sz="1000" dirty="0">
                              <a:latin typeface="Cambria" panose="02040503050406030204" pitchFamily="18" charset="0"/>
                              <a:ea typeface="Cambria" panose="02040503050406030204" pitchFamily="18" charset="0"/>
                            </a:rPr>
                            <a:t>Zn → </a:t>
                          </a:r>
                          <a:r>
                            <a:rPr lang="en-US" altLang="zh-CN" sz="1000" baseline="30000" dirty="0">
                              <a:latin typeface="Cambria" panose="02040503050406030204" pitchFamily="18" charset="0"/>
                              <a:ea typeface="Cambria" panose="02040503050406030204" pitchFamily="18" charset="0"/>
                            </a:rPr>
                            <a:t>56</a:t>
                          </a:r>
                          <a:r>
                            <a:rPr lang="en-US" altLang="zh-CN" sz="1000" dirty="0">
                              <a:latin typeface="Cambria" panose="02040503050406030204" pitchFamily="18" charset="0"/>
                              <a:ea typeface="Cambria" panose="02040503050406030204" pitchFamily="18" charset="0"/>
                            </a:rPr>
                            <a:t>Cu</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err="1">
                              <a:latin typeface="Cambria" panose="02040503050406030204" pitchFamily="18" charset="0"/>
                              <a:ea typeface="Cambria" panose="02040503050406030204" pitchFamily="18" charset="0"/>
                            </a:rPr>
                            <a:t>S</a:t>
                          </a:r>
                          <a:r>
                            <a:rPr lang="en-US" altLang="zh-CN" sz="1000" i="1" baseline="-25000" dirty="0" err="1">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560(140)</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GANIL</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3508(140)</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baseline="0" dirty="0">
                              <a:latin typeface="Cambria" panose="02040503050406030204" pitchFamily="18" charset="0"/>
                              <a:ea typeface="Cambria" panose="02040503050406030204" pitchFamily="18" charset="0"/>
                            </a:rPr>
                            <a:t>0</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2.7(5)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rPr>
                            <a:t>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19.2(50)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18.8(10)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3.37(10)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85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30(23)</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40(23)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35(6)</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33(10)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28(53)</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732729757"/>
                      </a:ext>
                    </a:extLst>
                  </a:tr>
                  <a:tr h="147449">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lang="zh-CN" altLang="en-US"/>
                        </a:p>
                      </a:txBody>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3423(140)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kern="1200" baseline="0" dirty="0">
                              <a:solidFill>
                                <a:schemeClr val="tx1"/>
                              </a:solidFill>
                              <a:latin typeface="Cambria" panose="02040503050406030204" pitchFamily="18" charset="0"/>
                              <a:ea typeface="Cambria" panose="02040503050406030204" pitchFamily="18" charset="0"/>
                              <a:cs typeface="+mn-cs"/>
                            </a:rPr>
                            <a:t>0</a:t>
                          </a:r>
                          <a:r>
                            <a:rPr lang="en-US" altLang="zh-CN" sz="1000" kern="1200" baseline="30000" dirty="0">
                              <a:solidFill>
                                <a:schemeClr val="tx1"/>
                              </a:solidFill>
                              <a:latin typeface="Cambria" panose="02040503050406030204" pitchFamily="18" charset="0"/>
                              <a:ea typeface="Cambria" panose="02040503050406030204" pitchFamily="18" charset="0"/>
                              <a:cs typeface="+mn-cs"/>
                            </a:rPr>
                            <a:t>+</a:t>
                          </a:r>
                          <a:endParaRPr lang="zh-CN" altLang="en-US" sz="1000" kern="1200" baseline="30000" dirty="0">
                            <a:solidFill>
                              <a:schemeClr val="tx1"/>
                            </a:solidFill>
                            <a:latin typeface="Cambria" panose="02040503050406030204" pitchFamily="18" charset="0"/>
                            <a:ea typeface="+mn-ea"/>
                            <a:cs typeface="+mn-cs"/>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1.3(5)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&lt;0.32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21.2(10)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3.69(9)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vMerge="1">
                      <a:txBody>
                        <a:bodyPr/>
                        <a:lstStyle/>
                        <a:p>
                          <a:endParaRPr lang="zh-CN" altLang="en-US"/>
                        </a:p>
                      </a:txBody>
                      <a:tcPr/>
                    </a:tc>
                    <a:tc vMerge="1">
                      <a:txBody>
                        <a:bodyPr/>
                        <a:lstStyle/>
                        <a:p>
                          <a:endParaRPr lang="zh-CN" altLang="en-US"/>
                        </a:p>
                      </a:txBody>
                      <a:tcPr/>
                    </a:tc>
                    <a:tc vMerge="1">
                      <a:txBody>
                        <a:bodyPr/>
                        <a:lstStyle/>
                        <a:p>
                          <a:pPr algn="ct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813636999"/>
                      </a:ext>
                    </a:extLst>
                  </a:tr>
                  <a:tr h="147449">
                    <a:tc rowSpan="2">
                      <a:txBody>
                        <a:bodyPr/>
                        <a:lstStyle/>
                        <a:p>
                          <a:pPr algn="ctr">
                            <a:lnSpc>
                              <a:spcPct val="100000"/>
                            </a:lnSpc>
                          </a:pPr>
                          <a:r>
                            <a:rPr lang="en-US" altLang="zh-CN" sz="1000" baseline="30000" dirty="0">
                              <a:latin typeface="Cambria" panose="02040503050406030204" pitchFamily="18" charset="0"/>
                              <a:ea typeface="Cambria" panose="02040503050406030204" pitchFamily="18" charset="0"/>
                            </a:rPr>
                            <a:t>56</a:t>
                          </a:r>
                          <a:r>
                            <a:rPr lang="en-US" altLang="zh-CN" sz="1000" dirty="0">
                              <a:latin typeface="Cambria" panose="02040503050406030204" pitchFamily="18" charset="0"/>
                              <a:ea typeface="Cambria" panose="02040503050406030204" pitchFamily="18" charset="0"/>
                            </a:rPr>
                            <a:t>Fe(</a:t>
                          </a:r>
                          <a:r>
                            <a:rPr lang="en-US" altLang="zh-CN" sz="1000" baseline="30000" dirty="0">
                              <a:latin typeface="Cambria" panose="02040503050406030204" pitchFamily="18" charset="0"/>
                              <a:ea typeface="Cambria" panose="02040503050406030204" pitchFamily="18" charset="0"/>
                            </a:rPr>
                            <a:t>3</a:t>
                          </a:r>
                          <a:r>
                            <a:rPr lang="en-US" altLang="zh-CN" sz="1000" dirty="0">
                              <a:latin typeface="Cambria" panose="02040503050406030204" pitchFamily="18" charset="0"/>
                              <a:ea typeface="Cambria" panose="02040503050406030204" pitchFamily="18" charset="0"/>
                            </a:rPr>
                            <a:t>He,</a:t>
                          </a:r>
                          <a:r>
                            <a:rPr lang="en-US" altLang="zh-CN" sz="1000" i="1" dirty="0">
                              <a:latin typeface="Cambria" panose="02040503050406030204" pitchFamily="18" charset="0"/>
                              <a:ea typeface="Cambria" panose="02040503050406030204" pitchFamily="18" charset="0"/>
                            </a:rPr>
                            <a:t>t</a:t>
                          </a:r>
                          <a:r>
                            <a:rPr lang="en-US" altLang="zh-CN" sz="1000" dirty="0">
                              <a:latin typeface="Cambria" panose="02040503050406030204" pitchFamily="18" charset="0"/>
                              <a:ea typeface="Cambria" panose="02040503050406030204" pitchFamily="18" charset="0"/>
                            </a:rPr>
                            <a:t>)</a:t>
                          </a:r>
                          <a:r>
                            <a:rPr lang="en-US" altLang="zh-CN" sz="1000" baseline="30000" dirty="0">
                              <a:latin typeface="Cambria" panose="02040503050406030204" pitchFamily="18" charset="0"/>
                              <a:ea typeface="Cambria" panose="02040503050406030204" pitchFamily="18" charset="0"/>
                            </a:rPr>
                            <a:t>56</a:t>
                          </a:r>
                          <a:r>
                            <a:rPr lang="en-US" altLang="zh-CN" sz="1000" dirty="0">
                              <a:latin typeface="Cambria" panose="02040503050406030204" pitchFamily="18" charset="0"/>
                              <a:ea typeface="Cambria" panose="02040503050406030204" pitchFamily="18" charset="0"/>
                            </a:rPr>
                            <a:t>Co</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RCNP</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3599</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r>
                            <a:rPr lang="en-US" altLang="zh-CN" sz="1000" baseline="0" dirty="0">
                              <a:latin typeface="Cambria" panose="02040503050406030204" pitchFamily="18" charset="0"/>
                              <a:ea typeface="Cambria" panose="02040503050406030204" pitchFamily="18" charset="0"/>
                            </a:rPr>
                            <a:t>0</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2.89(12)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72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rowSpan="2">
                      <a:txBody>
                        <a:bodyPr/>
                        <a:lstStyle/>
                        <a:p>
                          <a:pPr algn="ctr">
                            <a:lnSpc>
                              <a:spcPct val="100000"/>
                            </a:lnSpc>
                          </a:pPr>
                          <a:r>
                            <a:rPr lang="en-US" altLang="zh-CN" sz="1000" i="1">
                              <a:latin typeface="Cambria" panose="02040503050406030204" pitchFamily="18" charset="0"/>
                              <a:ea typeface="Cambria" panose="02040503050406030204" pitchFamily="18" charset="0"/>
                            </a:rPr>
                            <a:t>32(2)</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32.3(5)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32(1)</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28(1)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20(2)</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extLst>
                      <a:ext uri="{0D108BD9-81ED-4DB2-BD59-A6C34878D82A}">
                        <a16:rowId xmlns:a16="http://schemas.microsoft.com/office/drawing/2014/main" val="3691232468"/>
                      </a:ext>
                    </a:extLst>
                  </a:tr>
                  <a:tr h="147449">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tc>
                    <a:tc vMerge="1">
                      <a:txBody>
                        <a:bodyPr/>
                        <a:lstStyle/>
                        <a:p>
                          <a:endParaRPr lang="zh-CN" altLang="en-US"/>
                        </a:p>
                      </a:txBody>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3527</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kern="1200" baseline="0" dirty="0">
                              <a:solidFill>
                                <a:schemeClr val="tx1"/>
                              </a:solidFill>
                              <a:latin typeface="Cambria" panose="02040503050406030204" pitchFamily="18" charset="0"/>
                              <a:ea typeface="Cambria" panose="02040503050406030204" pitchFamily="18" charset="0"/>
                              <a:cs typeface="+mn-cs"/>
                            </a:rPr>
                            <a:t>0</a:t>
                          </a:r>
                          <a:r>
                            <a:rPr lang="en-US" altLang="zh-CN" sz="1000" kern="1200" baseline="30000" dirty="0">
                              <a:solidFill>
                                <a:schemeClr val="tx1"/>
                              </a:solidFill>
                              <a:latin typeface="Cambria" panose="02040503050406030204" pitchFamily="18" charset="0"/>
                              <a:ea typeface="Cambria" panose="02040503050406030204" pitchFamily="18" charset="0"/>
                              <a:cs typeface="+mn-cs"/>
                            </a:rPr>
                            <a:t>+</a:t>
                          </a:r>
                          <a:endParaRPr lang="zh-CN" altLang="en-US" sz="1000" kern="1200" baseline="30000" dirty="0">
                            <a:solidFill>
                              <a:schemeClr val="tx1"/>
                            </a:solidFill>
                            <a:latin typeface="Cambria" panose="02040503050406030204" pitchFamily="18" charset="0"/>
                            <a:ea typeface="+mn-ea"/>
                            <a:cs typeface="+mn-cs"/>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1.11(6)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511325194"/>
                      </a:ext>
                    </a:extLst>
                  </a:tr>
                </a:tbl>
              </a:graphicData>
            </a:graphic>
          </p:graphicFrame>
        </mc:Choice>
        <mc:Fallback xmlns="">
          <p:graphicFrame>
            <p:nvGraphicFramePr>
              <p:cNvPr id="6" name="Table 6">
                <a:extLst>
                  <a:ext uri="{FF2B5EF4-FFF2-40B4-BE49-F238E27FC236}">
                    <a16:creationId xmlns:a16="http://schemas.microsoft.com/office/drawing/2014/main" id="{E7AA5CC6-B223-40E7-AD25-6B6EBE492DC6}"/>
                  </a:ext>
                </a:extLst>
              </p:cNvPr>
              <p:cNvGraphicFramePr>
                <a:graphicFrameLocks noGrp="1"/>
              </p:cNvGraphicFramePr>
              <p:nvPr>
                <p:ph idx="1"/>
                <p:extLst>
                  <p:ext uri="{D42A27DB-BD31-4B8C-83A1-F6EECF244321}">
                    <p14:modId xmlns:p14="http://schemas.microsoft.com/office/powerpoint/2010/main" val="730441124"/>
                  </p:ext>
                </p:extLst>
              </p:nvPr>
            </p:nvGraphicFramePr>
            <p:xfrm>
              <a:off x="0" y="25053"/>
              <a:ext cx="14637580" cy="5613747"/>
            </p:xfrm>
            <a:graphic>
              <a:graphicData uri="http://schemas.openxmlformats.org/drawingml/2006/table">
                <a:tbl>
                  <a:tblPr firstRow="1" bandRow="1">
                    <a:noFill/>
                    <a:tableStyleId>{2D5ABB26-0587-4C30-8999-92F81FD0307C}</a:tableStyleId>
                  </a:tblPr>
                  <a:tblGrid>
                    <a:gridCol w="1290002">
                      <a:extLst>
                        <a:ext uri="{9D8B030D-6E8A-4147-A177-3AD203B41FA5}">
                          <a16:colId xmlns:a16="http://schemas.microsoft.com/office/drawing/2014/main" val="3818985691"/>
                        </a:ext>
                      </a:extLst>
                    </a:gridCol>
                    <a:gridCol w="551815">
                      <a:extLst>
                        <a:ext uri="{9D8B030D-6E8A-4147-A177-3AD203B41FA5}">
                          <a16:colId xmlns:a16="http://schemas.microsoft.com/office/drawing/2014/main" val="405121118"/>
                        </a:ext>
                      </a:extLst>
                    </a:gridCol>
                    <a:gridCol w="845502">
                      <a:extLst>
                        <a:ext uri="{9D8B030D-6E8A-4147-A177-3AD203B41FA5}">
                          <a16:colId xmlns:a16="http://schemas.microsoft.com/office/drawing/2014/main" val="1373689557"/>
                        </a:ext>
                      </a:extLst>
                    </a:gridCol>
                    <a:gridCol w="398795">
                      <a:extLst>
                        <a:ext uri="{9D8B030D-6E8A-4147-A177-3AD203B41FA5}">
                          <a16:colId xmlns:a16="http://schemas.microsoft.com/office/drawing/2014/main" val="494780653"/>
                        </a:ext>
                      </a:extLst>
                    </a:gridCol>
                    <a:gridCol w="447577">
                      <a:extLst>
                        <a:ext uri="{9D8B030D-6E8A-4147-A177-3AD203B41FA5}">
                          <a16:colId xmlns:a16="http://schemas.microsoft.com/office/drawing/2014/main" val="3963847820"/>
                        </a:ext>
                      </a:extLst>
                    </a:gridCol>
                    <a:gridCol w="697865">
                      <a:extLst>
                        <a:ext uri="{9D8B030D-6E8A-4147-A177-3AD203B41FA5}">
                          <a16:colId xmlns:a16="http://schemas.microsoft.com/office/drawing/2014/main" val="1648390903"/>
                        </a:ext>
                      </a:extLst>
                    </a:gridCol>
                    <a:gridCol w="728075">
                      <a:extLst>
                        <a:ext uri="{9D8B030D-6E8A-4147-A177-3AD203B41FA5}">
                          <a16:colId xmlns:a16="http://schemas.microsoft.com/office/drawing/2014/main" val="3194693270"/>
                        </a:ext>
                      </a:extLst>
                    </a:gridCol>
                    <a:gridCol w="796290">
                      <a:extLst>
                        <a:ext uri="{9D8B030D-6E8A-4147-A177-3AD203B41FA5}">
                          <a16:colId xmlns:a16="http://schemas.microsoft.com/office/drawing/2014/main" val="242889075"/>
                        </a:ext>
                      </a:extLst>
                    </a:gridCol>
                    <a:gridCol w="917107">
                      <a:extLst>
                        <a:ext uri="{9D8B030D-6E8A-4147-A177-3AD203B41FA5}">
                          <a16:colId xmlns:a16="http://schemas.microsoft.com/office/drawing/2014/main" val="2707219124"/>
                        </a:ext>
                      </a:extLst>
                    </a:gridCol>
                    <a:gridCol w="1220216">
                      <a:extLst>
                        <a:ext uri="{9D8B030D-6E8A-4147-A177-3AD203B41FA5}">
                          <a16:colId xmlns:a16="http://schemas.microsoft.com/office/drawing/2014/main" val="856825672"/>
                        </a:ext>
                      </a:extLst>
                    </a:gridCol>
                    <a:gridCol w="894715">
                      <a:extLst>
                        <a:ext uri="{9D8B030D-6E8A-4147-A177-3AD203B41FA5}">
                          <a16:colId xmlns:a16="http://schemas.microsoft.com/office/drawing/2014/main" val="1791729796"/>
                        </a:ext>
                      </a:extLst>
                    </a:gridCol>
                    <a:gridCol w="613474">
                      <a:extLst>
                        <a:ext uri="{9D8B030D-6E8A-4147-A177-3AD203B41FA5}">
                          <a16:colId xmlns:a16="http://schemas.microsoft.com/office/drawing/2014/main" val="2626805607"/>
                        </a:ext>
                      </a:extLst>
                    </a:gridCol>
                    <a:gridCol w="759777">
                      <a:extLst>
                        <a:ext uri="{9D8B030D-6E8A-4147-A177-3AD203B41FA5}">
                          <a16:colId xmlns:a16="http://schemas.microsoft.com/office/drawing/2014/main" val="833940536"/>
                        </a:ext>
                      </a:extLst>
                    </a:gridCol>
                    <a:gridCol w="796290">
                      <a:extLst>
                        <a:ext uri="{9D8B030D-6E8A-4147-A177-3AD203B41FA5}">
                          <a16:colId xmlns:a16="http://schemas.microsoft.com/office/drawing/2014/main" val="3964173184"/>
                        </a:ext>
                      </a:extLst>
                    </a:gridCol>
                    <a:gridCol w="671005">
                      <a:extLst>
                        <a:ext uri="{9D8B030D-6E8A-4147-A177-3AD203B41FA5}">
                          <a16:colId xmlns:a16="http://schemas.microsoft.com/office/drawing/2014/main" val="3984051058"/>
                        </a:ext>
                      </a:extLst>
                    </a:gridCol>
                    <a:gridCol w="677355">
                      <a:extLst>
                        <a:ext uri="{9D8B030D-6E8A-4147-A177-3AD203B41FA5}">
                          <a16:colId xmlns:a16="http://schemas.microsoft.com/office/drawing/2014/main" val="976770751"/>
                        </a:ext>
                      </a:extLst>
                    </a:gridCol>
                    <a:gridCol w="767715">
                      <a:extLst>
                        <a:ext uri="{9D8B030D-6E8A-4147-A177-3AD203B41FA5}">
                          <a16:colId xmlns:a16="http://schemas.microsoft.com/office/drawing/2014/main" val="3598839768"/>
                        </a:ext>
                      </a:extLst>
                    </a:gridCol>
                    <a:gridCol w="796290">
                      <a:extLst>
                        <a:ext uri="{9D8B030D-6E8A-4147-A177-3AD203B41FA5}">
                          <a16:colId xmlns:a16="http://schemas.microsoft.com/office/drawing/2014/main" val="4262984429"/>
                        </a:ext>
                      </a:extLst>
                    </a:gridCol>
                    <a:gridCol w="767715">
                      <a:extLst>
                        <a:ext uri="{9D8B030D-6E8A-4147-A177-3AD203B41FA5}">
                          <a16:colId xmlns:a16="http://schemas.microsoft.com/office/drawing/2014/main" val="1586913508"/>
                        </a:ext>
                      </a:extLst>
                    </a:gridCol>
                  </a:tblGrid>
                  <a:tr h="224400">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0" dirty="0">
                              <a:latin typeface="Cambria" panose="02040503050406030204" pitchFamily="18" charset="0"/>
                              <a:ea typeface="Cambria" panose="02040503050406030204" pitchFamily="18" charset="0"/>
                            </a:rPr>
                            <a:t>Decay</a:t>
                          </a:r>
                          <a:endParaRPr lang="zh-CN" altLang="en-US" sz="1000" i="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0" dirty="0">
                              <a:latin typeface="Cambria" panose="02040503050406030204" pitchFamily="18" charset="0"/>
                              <a:ea typeface="Cambria" panose="02040503050406030204" pitchFamily="18" charset="0"/>
                            </a:rPr>
                            <a:t>Lab</a:t>
                          </a:r>
                          <a:endParaRPr lang="zh-CN" altLang="en-US" sz="1000" i="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dirty="0">
                              <a:latin typeface="Cambria" panose="02040503050406030204" pitchFamily="18" charset="0"/>
                              <a:ea typeface="Cambria" panose="02040503050406030204" pitchFamily="18" charset="0"/>
                            </a:rPr>
                            <a:t>E</a:t>
                          </a:r>
                          <a:r>
                            <a:rPr lang="en-US" altLang="zh-CN" sz="1000" i="1" baseline="-25000" dirty="0">
                              <a:latin typeface="Cambria" panose="02040503050406030204" pitchFamily="18" charset="0"/>
                              <a:ea typeface="Cambria" panose="02040503050406030204" pitchFamily="18" charset="0"/>
                            </a:rPr>
                            <a:t>x</a:t>
                          </a:r>
                          <a:r>
                            <a:rPr lang="en-US" altLang="zh-CN" sz="1000" dirty="0">
                              <a:latin typeface="Cambria" panose="02040503050406030204" pitchFamily="18" charset="0"/>
                              <a:ea typeface="Cambria" panose="02040503050406030204" pitchFamily="18" charset="0"/>
                            </a:rPr>
                            <a:t> (keV)</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dirty="0">
                              <a:latin typeface="Cambria" panose="02040503050406030204" pitchFamily="18" charset="0"/>
                              <a:ea typeface="Cambria" panose="02040503050406030204" pitchFamily="18" charset="0"/>
                            </a:rPr>
                            <a:t>T</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dirty="0">
                              <a:latin typeface="Cambria" panose="02040503050406030204" pitchFamily="18" charset="0"/>
                              <a:ea typeface="Cambria" panose="02040503050406030204" pitchFamily="18" charset="0"/>
                            </a:rPr>
                            <a:t>J</a:t>
                          </a:r>
                          <a:r>
                            <a:rPr lang="en-US" altLang="zh-CN" sz="1000" i="1" baseline="30000" dirty="0">
                              <a:latin typeface="Cambria" panose="02040503050406030204" pitchFamily="18" charset="0"/>
                              <a:ea typeface="Cambria" panose="02040503050406030204" pitchFamily="18" charset="0"/>
                            </a:rPr>
                            <a:t>π</a:t>
                          </a:r>
                          <a:endParaRPr lang="zh-CN" altLang="en-US" sz="1000" i="1"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dirty="0">
                              <a:latin typeface="Cambria" panose="02040503050406030204" pitchFamily="18" charset="0"/>
                              <a:ea typeface="Cambria" panose="02040503050406030204" pitchFamily="18" charset="0"/>
                            </a:rPr>
                            <a:t>B</a:t>
                          </a:r>
                          <a:endParaRPr lang="zh-CN" altLang="en-US" sz="1000" i="0" baseline="-25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dirty="0">
                              <a:latin typeface="Cambria" panose="02040503050406030204" pitchFamily="18" charset="0"/>
                              <a:ea typeface="Cambria" panose="02040503050406030204" pitchFamily="18" charset="0"/>
                            </a:rPr>
                            <a:t>B</a:t>
                          </a:r>
                          <a:r>
                            <a:rPr lang="en-US" altLang="zh-CN" sz="1000" dirty="0">
                              <a:latin typeface="Cambria" panose="02040503050406030204" pitchFamily="18" charset="0"/>
                              <a:ea typeface="Cambria" panose="02040503050406030204" pitchFamily="18" charset="0"/>
                            </a:rPr>
                            <a:t>(F)</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dirty="0">
                              <a:latin typeface="Cambria" panose="02040503050406030204" pitchFamily="18" charset="0"/>
                              <a:ea typeface="Cambria" panose="02040503050406030204" pitchFamily="18" charset="0"/>
                            </a:rPr>
                            <a:t>B</a:t>
                          </a:r>
                          <a:r>
                            <a:rPr lang="en-US" altLang="zh-CN" sz="1000" dirty="0">
                              <a:latin typeface="Cambria" panose="02040503050406030204" pitchFamily="18" charset="0"/>
                              <a:ea typeface="Cambria" panose="02040503050406030204" pitchFamily="18" charset="0"/>
                            </a:rPr>
                            <a:t>(GT)</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baseline="0" dirty="0">
                              <a:latin typeface="Cambria" panose="02040503050406030204" pitchFamily="18" charset="0"/>
                              <a:ea typeface="Cambria" panose="02040503050406030204" pitchFamily="18" charset="0"/>
                            </a:rPr>
                            <a:t>I</a:t>
                          </a:r>
                          <a:r>
                            <a:rPr lang="en-US" altLang="zh-CN" sz="1000" i="1" baseline="-25000" dirty="0">
                              <a:latin typeface="Cambria" panose="02040503050406030204" pitchFamily="18" charset="0"/>
                              <a:ea typeface="Cambria" panose="02040503050406030204" pitchFamily="18" charset="0"/>
                            </a:rPr>
                            <a:t>βγ</a:t>
                          </a:r>
                          <a:endParaRPr lang="zh-CN" altLang="en-US" sz="1000" i="0"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baseline="0" dirty="0">
                              <a:latin typeface="Cambria" panose="02040503050406030204" pitchFamily="18" charset="0"/>
                              <a:ea typeface="Cambria" panose="02040503050406030204" pitchFamily="18" charset="0"/>
                            </a:rPr>
                            <a:t>I</a:t>
                          </a:r>
                          <a:r>
                            <a:rPr lang="en-US" altLang="zh-CN" sz="1000" i="1" baseline="-25000" dirty="0">
                              <a:latin typeface="Cambria" panose="02040503050406030204" pitchFamily="18" charset="0"/>
                              <a:ea typeface="Cambria" panose="02040503050406030204" pitchFamily="18" charset="0"/>
                            </a:rPr>
                            <a:t>βp</a:t>
                          </a:r>
                          <a:endParaRPr lang="zh-CN" altLang="en-US" sz="1000" i="1" baseline="-25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0" baseline="0" dirty="0">
                              <a:latin typeface="Cambria" panose="02040503050406030204" pitchFamily="18" charset="0"/>
                              <a:ea typeface="Cambria" panose="02040503050406030204" pitchFamily="18" charset="0"/>
                            </a:rPr>
                            <a:t>log</a:t>
                          </a:r>
                          <a:r>
                            <a:rPr lang="en-US" altLang="zh-CN" sz="1000" i="1" baseline="0" dirty="0">
                              <a:latin typeface="Cambria" panose="02040503050406030204" pitchFamily="18" charset="0"/>
                              <a:ea typeface="Cambria" panose="02040503050406030204" pitchFamily="18" charset="0"/>
                            </a:rPr>
                            <a:t> ft</a:t>
                          </a:r>
                          <a:endParaRPr lang="zh-CN" altLang="en-US" sz="1000" i="1"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dirty="0" err="1">
                              <a:latin typeface="Cambria" panose="02040503050406030204" pitchFamily="18" charset="0"/>
                              <a:ea typeface="Cambria" panose="02040503050406030204" pitchFamily="18" charset="0"/>
                            </a:rPr>
                            <a:t>Γ</a:t>
                          </a:r>
                          <a:r>
                            <a:rPr lang="en-US" altLang="zh-CN" sz="1000" i="1" baseline="-25000" dirty="0" err="1">
                              <a:latin typeface="Cambria" panose="02040503050406030204" pitchFamily="18" charset="0"/>
                              <a:ea typeface="Cambria" panose="02040503050406030204" pitchFamily="18" charset="0"/>
                            </a:rPr>
                            <a:t>γ</a:t>
                          </a:r>
                          <a:r>
                            <a:rPr lang="en-US" altLang="zh-CN" sz="1000" i="0" baseline="-25000" dirty="0">
                              <a:latin typeface="Cambria" panose="02040503050406030204" pitchFamily="18" charset="0"/>
                              <a:ea typeface="Cambria" panose="02040503050406030204" pitchFamily="18" charset="0"/>
                            </a:rPr>
                            <a:t> </a:t>
                          </a:r>
                          <a:r>
                            <a:rPr lang="en-US" altLang="zh-CN" sz="1000" i="0" baseline="0" dirty="0">
                              <a:latin typeface="Cambria" panose="02040503050406030204" pitchFamily="18" charset="0"/>
                              <a:ea typeface="Cambria" panose="02040503050406030204" pitchFamily="18" charset="0"/>
                            </a:rPr>
                            <a:t>(eV)</a:t>
                          </a:r>
                          <a:endParaRPr lang="zh-CN" altLang="en-US" sz="1000" i="1" baseline="-25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dirty="0" err="1">
                              <a:latin typeface="Cambria" panose="02040503050406030204" pitchFamily="18" charset="0"/>
                              <a:ea typeface="Cambria" panose="02040503050406030204" pitchFamily="18" charset="0"/>
                            </a:rPr>
                            <a:t>Γ</a:t>
                          </a:r>
                          <a:r>
                            <a:rPr lang="en-US" altLang="zh-CN" sz="1000" i="1" baseline="-25000" dirty="0" err="1">
                              <a:latin typeface="Cambria" panose="02040503050406030204" pitchFamily="18" charset="0"/>
                              <a:ea typeface="Cambria" panose="02040503050406030204" pitchFamily="18" charset="0"/>
                            </a:rPr>
                            <a:t>p</a:t>
                          </a:r>
                          <a:r>
                            <a:rPr lang="en-US" altLang="zh-CN" sz="1000" i="0" baseline="-25000" dirty="0">
                              <a:latin typeface="Cambria" panose="02040503050406030204" pitchFamily="18" charset="0"/>
                              <a:ea typeface="Cambria" panose="02040503050406030204" pitchFamily="18" charset="0"/>
                            </a:rPr>
                            <a:t> </a:t>
                          </a:r>
                          <a:r>
                            <a:rPr lang="en-US" altLang="zh-CN" sz="1000" i="0" baseline="0" dirty="0">
                              <a:latin typeface="Cambria" panose="02040503050406030204" pitchFamily="18" charset="0"/>
                              <a:ea typeface="Cambria" panose="02040503050406030204" pitchFamily="18" charset="0"/>
                            </a:rPr>
                            <a:t>(eV)</a:t>
                          </a:r>
                          <a:endParaRPr lang="zh-CN" altLang="en-US" sz="1000" i="0"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baseline="0" dirty="0">
                              <a:latin typeface="Cambria" panose="02040503050406030204" pitchFamily="18" charset="0"/>
                              <a:ea typeface="Cambria" panose="02040503050406030204" pitchFamily="18" charset="0"/>
                            </a:rPr>
                            <a:t>E</a:t>
                          </a:r>
                          <a:r>
                            <a:rPr lang="en-US" altLang="zh-CN" sz="1000" i="0" baseline="0" dirty="0">
                              <a:latin typeface="Cambria" panose="02040503050406030204" pitchFamily="18" charset="0"/>
                              <a:ea typeface="Cambria" panose="02040503050406030204" pitchFamily="18" charset="0"/>
                            </a:rPr>
                            <a:t> (keV)</a:t>
                          </a:r>
                          <a:endParaRPr lang="zh-CN" altLang="en-US" sz="1000" i="0"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baseline="0" dirty="0">
                              <a:latin typeface="Cambria" panose="02040503050406030204" pitchFamily="18" charset="0"/>
                              <a:ea typeface="Cambria" panose="02040503050406030204" pitchFamily="18" charset="0"/>
                            </a:rPr>
                            <a:t>ε</a:t>
                          </a:r>
                          <a:r>
                            <a:rPr lang="en-US" altLang="zh-CN" sz="1000" i="0" baseline="0" dirty="0">
                              <a:latin typeface="Cambria" panose="02040503050406030204" pitchFamily="18" charset="0"/>
                              <a:ea typeface="Cambria" panose="02040503050406030204" pitchFamily="18" charset="0"/>
                            </a:rPr>
                            <a:t> (keV)</a:t>
                          </a:r>
                          <a:endParaRPr lang="zh-CN" altLang="en-US" sz="1000" i="0"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baseline="0" dirty="0">
                              <a:latin typeface="Cambria" panose="02040503050406030204" pitchFamily="18" charset="0"/>
                              <a:ea typeface="Cambria" panose="02040503050406030204" pitchFamily="18" charset="0"/>
                            </a:rPr>
                            <a:t>ν</a:t>
                          </a:r>
                          <a:r>
                            <a:rPr lang="en-US" altLang="zh-CN" sz="1000" i="0" baseline="0" dirty="0">
                              <a:latin typeface="Cambria" panose="02040503050406030204" pitchFamily="18" charset="0"/>
                              <a:ea typeface="Cambria" panose="02040503050406030204" pitchFamily="18" charset="0"/>
                            </a:rPr>
                            <a:t> (keV)</a:t>
                          </a:r>
                          <a:endParaRPr lang="zh-CN" altLang="en-US" sz="1000" i="0"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baseline="0" dirty="0">
                              <a:latin typeface="Cambria" panose="02040503050406030204" pitchFamily="18" charset="0"/>
                              <a:ea typeface="Cambria" panose="02040503050406030204" pitchFamily="18" charset="0"/>
                            </a:rPr>
                            <a:t>θ</a:t>
                          </a:r>
                          <a:r>
                            <a:rPr lang="en-US" altLang="zh-CN" sz="1000" i="0" baseline="0" dirty="0">
                              <a:latin typeface="Cambria" panose="02040503050406030204" pitchFamily="18" charset="0"/>
                              <a:ea typeface="Cambria" panose="02040503050406030204" pitchFamily="18" charset="0"/>
                            </a:rPr>
                            <a:t> (deg)</a:t>
                          </a:r>
                          <a:endParaRPr lang="zh-CN" altLang="en-US" sz="1000" i="0"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baseline="0" dirty="0">
                              <a:latin typeface="Cambria" panose="02040503050406030204" pitchFamily="18" charset="0"/>
                              <a:ea typeface="Cambria" panose="02040503050406030204" pitchFamily="18" charset="0"/>
                            </a:rPr>
                            <a:t>α</a:t>
                          </a:r>
                          <a:r>
                            <a:rPr lang="en-US" altLang="zh-CN" sz="1000" i="0" baseline="30000" dirty="0">
                              <a:latin typeface="Cambria" panose="02040503050406030204" pitchFamily="18" charset="0"/>
                              <a:ea typeface="Cambria" panose="02040503050406030204" pitchFamily="18" charset="0"/>
                            </a:rPr>
                            <a:t>2</a:t>
                          </a:r>
                          <a:r>
                            <a:rPr lang="en-US" altLang="zh-CN" sz="1000" i="0" baseline="0" dirty="0">
                              <a:latin typeface="Cambria" panose="02040503050406030204" pitchFamily="18" charset="0"/>
                              <a:ea typeface="Cambria" panose="02040503050406030204" pitchFamily="18" charset="0"/>
                            </a:rPr>
                            <a:t> (%)</a:t>
                          </a:r>
                          <a:endParaRPr lang="zh-CN" altLang="en-US" sz="1000" i="0"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000" i="1" baseline="0" dirty="0">
                              <a:latin typeface="Cambria" panose="02040503050406030204" pitchFamily="18" charset="0"/>
                              <a:ea typeface="Cambria" panose="02040503050406030204" pitchFamily="18" charset="0"/>
                            </a:rPr>
                            <a:t>δ</a:t>
                          </a:r>
                          <a:endParaRPr lang="zh-CN" altLang="en-US" sz="1000" i="1" baseline="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671785958"/>
                      </a:ext>
                    </a:extLst>
                  </a:tr>
                  <a:tr h="224400">
                    <a:tc rowSpan="2">
                      <a:txBody>
                        <a:bodyPr/>
                        <a:lstStyle/>
                        <a:p>
                          <a:pPr algn="ctr">
                            <a:lnSpc>
                              <a:spcPct val="100000"/>
                            </a:lnSpc>
                          </a:pPr>
                          <a:r>
                            <a:rPr lang="en-US" altLang="zh-CN" sz="1000" baseline="30000" dirty="0">
                              <a:solidFill>
                                <a:schemeClr val="tx1"/>
                              </a:solidFill>
                              <a:latin typeface="Cambria" panose="02040503050406030204" pitchFamily="18" charset="0"/>
                              <a:ea typeface="Cambria" panose="02040503050406030204" pitchFamily="18" charset="0"/>
                            </a:rPr>
                            <a:t>23</a:t>
                          </a:r>
                          <a:r>
                            <a:rPr lang="en-US" altLang="zh-CN" sz="1000" dirty="0">
                              <a:solidFill>
                                <a:schemeClr val="tx1"/>
                              </a:solidFill>
                              <a:latin typeface="Cambria" panose="02040503050406030204" pitchFamily="18" charset="0"/>
                              <a:ea typeface="Cambria" panose="02040503050406030204" pitchFamily="18" charset="0"/>
                            </a:rPr>
                            <a:t>Al → </a:t>
                          </a:r>
                          <a:r>
                            <a:rPr lang="en-US" altLang="zh-CN" sz="1000" baseline="30000" dirty="0">
                              <a:solidFill>
                                <a:schemeClr val="tx1"/>
                              </a:solidFill>
                              <a:latin typeface="Cambria" panose="02040503050406030204" pitchFamily="18" charset="0"/>
                              <a:ea typeface="Cambria" panose="02040503050406030204" pitchFamily="18" charset="0"/>
                            </a:rPr>
                            <a:t>23</a:t>
                          </a:r>
                          <a:r>
                            <a:rPr lang="en-US" altLang="zh-CN" sz="1000" dirty="0">
                              <a:solidFill>
                                <a:schemeClr val="tx1"/>
                              </a:solidFill>
                              <a:latin typeface="Cambria" panose="02040503050406030204" pitchFamily="18" charset="0"/>
                              <a:ea typeface="Cambria" panose="02040503050406030204" pitchFamily="18" charset="0"/>
                            </a:rPr>
                            <a:t>Mg</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solidFill>
                                <a:schemeClr val="tx1"/>
                              </a:solidFill>
                              <a:latin typeface="Cambria" panose="02040503050406030204" pitchFamily="18" charset="0"/>
                              <a:ea typeface="Cambria" panose="02040503050406030204" pitchFamily="18" charset="0"/>
                            </a:rPr>
                            <a:t>S</a:t>
                          </a:r>
                          <a:r>
                            <a:rPr lang="en-US" altLang="zh-CN" sz="1000" i="1" baseline="-25000" dirty="0">
                              <a:solidFill>
                                <a:schemeClr val="tx1"/>
                              </a:solidFill>
                              <a:latin typeface="Cambria" panose="02040503050406030204" pitchFamily="18" charset="0"/>
                              <a:ea typeface="Cambria" panose="02040503050406030204" pitchFamily="18" charset="0"/>
                            </a:rPr>
                            <a:t>p</a:t>
                          </a:r>
                          <a:r>
                            <a:rPr lang="en-US" altLang="zh-CN" sz="1000" dirty="0">
                              <a:solidFill>
                                <a:schemeClr val="tx1"/>
                              </a:solidFill>
                              <a:latin typeface="Cambria" panose="02040503050406030204" pitchFamily="18" charset="0"/>
                              <a:ea typeface="Cambria" panose="02040503050406030204" pitchFamily="18" charset="0"/>
                            </a:rPr>
                            <a:t> = 7580.97(23)</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solidFill>
                                <a:schemeClr val="tx1"/>
                              </a:solidFill>
                              <a:latin typeface="Cambria" panose="02040503050406030204" pitchFamily="18" charset="0"/>
                              <a:ea typeface="Cambria" panose="02040503050406030204" pitchFamily="18" charset="0"/>
                            </a:rPr>
                            <a:t>MARS</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b="1" dirty="0">
                              <a:solidFill>
                                <a:schemeClr val="tx1"/>
                              </a:solidFill>
                              <a:latin typeface="Cambria" panose="02040503050406030204" pitchFamily="18" charset="0"/>
                              <a:ea typeface="Cambria" panose="02040503050406030204" pitchFamily="18" charset="0"/>
                            </a:rPr>
                            <a:t>7803(1)</a:t>
                          </a:r>
                          <a:endParaRPr lang="zh-CN" altLang="en-US" sz="1000" b="1"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3/2</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5/2</a:t>
                          </a:r>
                          <a:r>
                            <a:rPr lang="en-US" altLang="zh-CN" sz="1000" baseline="30000" dirty="0">
                              <a:solidFill>
                                <a:schemeClr val="tx1"/>
                              </a:solidFill>
                              <a:latin typeface="Cambria" panose="02040503050406030204" pitchFamily="18" charset="0"/>
                              <a:ea typeface="Cambria" panose="02040503050406030204" pitchFamily="18" charset="0"/>
                            </a:rPr>
                            <a:t>+</a:t>
                          </a:r>
                          <a:endParaRPr lang="zh-CN" altLang="en-US" sz="1000" baseline="30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solidFill>
                                <a:schemeClr val="tx1"/>
                              </a:solidFill>
                              <a:latin typeface="Cambria" panose="02040503050406030204" pitchFamily="18" charset="0"/>
                              <a:ea typeface="Cambria" panose="02040503050406030204" pitchFamily="18" charset="0"/>
                            </a:rPr>
                            <a:t>3.0(2)</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3.0</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13.4(7)</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3.31(2)</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16</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7.6</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7.0</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30.8</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26</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4.2</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3923513992"/>
                      </a:ext>
                    </a:extLst>
                  </a:tr>
                  <a:tr h="224400">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ltLang="en-US"/>
                        </a:p>
                      </a:txBody>
                      <a:tcPr/>
                    </a:tc>
                    <a:tc>
                      <a:txBody>
                        <a:bodyPr/>
                        <a:lstStyle/>
                        <a:p>
                          <a:pPr algn="ctr">
                            <a:lnSpc>
                              <a:spcPct val="100000"/>
                            </a:lnSpc>
                          </a:pPr>
                          <a:r>
                            <a:rPr lang="en-US" altLang="zh-CN" sz="1000" b="0" dirty="0">
                              <a:solidFill>
                                <a:schemeClr val="tx1"/>
                              </a:solidFill>
                              <a:latin typeface="Cambria" panose="02040503050406030204" pitchFamily="18" charset="0"/>
                              <a:ea typeface="Cambria" panose="02040503050406030204" pitchFamily="18" charset="0"/>
                            </a:rPr>
                            <a:t>7788(1)</a:t>
                          </a:r>
                          <a:endParaRPr lang="zh-CN" altLang="en-US" sz="1000" b="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1/2</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a:t>
                          </a:r>
                          <a:endParaRPr lang="zh-CN" altLang="en-US" sz="1000" baseline="30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solidFill>
                                <a:schemeClr val="tx1"/>
                              </a:solidFill>
                              <a:latin typeface="Cambria" panose="02040503050406030204" pitchFamily="18" charset="0"/>
                              <a:ea typeface="Cambria" panose="02040503050406030204" pitchFamily="18" charset="0"/>
                            </a:rPr>
                            <a:t>1.1</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solidFill>
                                <a:schemeClr val="tx1"/>
                              </a:solidFill>
                              <a:latin typeface="Cambria" panose="02040503050406030204" pitchFamily="18" charset="0"/>
                              <a:ea typeface="Cambria" panose="02040503050406030204" pitchFamily="18" charset="0"/>
                            </a:rPr>
                            <a:t>or 0.66?</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4.89(25)</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0.0257(17)</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solidFill>
                                <a:schemeClr val="tx1"/>
                              </a:solidFill>
                              <a:latin typeface="Cambria" panose="02040503050406030204" pitchFamily="18" charset="0"/>
                              <a:ea typeface="Cambria" panose="02040503050406030204" pitchFamily="18" charset="0"/>
                            </a:rPr>
                            <a:t>3.76(2)</a:t>
                          </a: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vMerge="1">
                      <a:txBody>
                        <a:bodyPr/>
                        <a:lstStyle/>
                        <a:p>
                          <a:endParaRPr lang="zh-CN" altLang="en-US"/>
                        </a:p>
                      </a:txBody>
                      <a:tcPr/>
                    </a:tc>
                    <a:tc vMerge="1">
                      <a:txBody>
                        <a:bodyPr/>
                        <a:lstStyle/>
                        <a:p>
                          <a:endParaRPr lang="zh-CN" altLang="en-US"/>
                        </a:p>
                      </a:txBody>
                      <a:tcPr/>
                    </a:tc>
                    <a:tc vMerge="1">
                      <a:txBody>
                        <a:bodyPr/>
                        <a:lstStyle/>
                        <a:p>
                          <a:pPr algn="ct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ltLang="en-US"/>
                        </a:p>
                      </a:txBody>
                      <a:tcPr/>
                    </a:tc>
                    <a:tc vMerge="1">
                      <a:txBody>
                        <a:bodyPr/>
                        <a:lstStyle/>
                        <a:p>
                          <a:endParaRPr lang="zh-CN" alt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ltLang="en-US"/>
                        </a:p>
                      </a:txBody>
                      <a:tcPr/>
                    </a:tc>
                    <a:extLst>
                      <a:ext uri="{0D108BD9-81ED-4DB2-BD59-A6C34878D82A}">
                        <a16:rowId xmlns:a16="http://schemas.microsoft.com/office/drawing/2014/main" val="587247009"/>
                      </a:ext>
                    </a:extLst>
                  </a:tr>
                  <a:tr h="224400">
                    <a:tc rowSpan="2">
                      <a:txBody>
                        <a:bodyPr/>
                        <a:lstStyle/>
                        <a:p>
                          <a:pPr algn="ctr">
                            <a:lnSpc>
                              <a:spcPct val="100000"/>
                            </a:lnSpc>
                          </a:pPr>
                          <a:r>
                            <a:rPr lang="en-US" altLang="zh-CN" sz="1000" baseline="30000" dirty="0">
                              <a:latin typeface="Cambria" panose="02040503050406030204" pitchFamily="18" charset="0"/>
                              <a:ea typeface="Cambria" panose="02040503050406030204" pitchFamily="18" charset="0"/>
                            </a:rPr>
                            <a:t>25</a:t>
                          </a:r>
                          <a:r>
                            <a:rPr lang="en-US" altLang="zh-CN" sz="1000" dirty="0">
                              <a:latin typeface="Cambria" panose="02040503050406030204" pitchFamily="18" charset="0"/>
                              <a:ea typeface="Cambria" panose="02040503050406030204" pitchFamily="18" charset="0"/>
                            </a:rPr>
                            <a:t>Si → </a:t>
                          </a:r>
                          <a:r>
                            <a:rPr lang="en-US" altLang="zh-CN" sz="1000" baseline="30000" dirty="0">
                              <a:latin typeface="Cambria" panose="02040503050406030204" pitchFamily="18" charset="0"/>
                              <a:ea typeface="Cambria" panose="02040503050406030204" pitchFamily="18" charset="0"/>
                            </a:rPr>
                            <a:t>25</a:t>
                          </a:r>
                          <a:r>
                            <a:rPr lang="en-US" altLang="zh-CN" sz="1000" dirty="0">
                              <a:latin typeface="Cambria" panose="02040503050406030204" pitchFamily="18" charset="0"/>
                              <a:ea typeface="Cambria" panose="02040503050406030204" pitchFamily="18" charset="0"/>
                            </a:rPr>
                            <a:t>Al</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latin typeface="Cambria" panose="02040503050406030204" pitchFamily="18" charset="0"/>
                              <a:ea typeface="Cambria" panose="02040503050406030204" pitchFamily="18" charset="0"/>
                            </a:rPr>
                            <a:t>S</a:t>
                          </a:r>
                          <a:r>
                            <a:rPr lang="en-US" altLang="zh-CN" sz="1000" i="1" baseline="-25000" dirty="0">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2271.38(7)</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NSCL</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7971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5/2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0.009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0.003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69</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latin typeface="Cambria" panose="02040503050406030204" pitchFamily="18" charset="0"/>
                              <a:ea typeface="Cambria" panose="02040503050406030204" pitchFamily="18" charset="0"/>
                            </a:rPr>
                            <a:t>69</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3.9</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3.2</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0.32</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0.2</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87624269"/>
                      </a:ext>
                    </a:extLst>
                  </a:tr>
                  <a:tr h="224400">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vMerge="1">
                      <a:txBody>
                        <a:bodyPr/>
                        <a:lstStyle/>
                        <a:p>
                          <a:endParaRPr lang="zh-CN" alt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7902.0(14)</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5/2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3.6(5)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2.964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0.119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0.24(3)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13.1(16)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3.23(6)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2.1(5)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111(17)</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vMerge="1">
                      <a:txBody>
                        <a:bodyPr/>
                        <a:lstStyle/>
                        <a:p>
                          <a:endParaRPr lang="zh-CN" alt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vMerge="1">
                      <a:txBody>
                        <a:bodyPr/>
                        <a:lstStyle/>
                        <a:p>
                          <a:endParaRPr lang="zh-CN" alt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vMerge="1">
                      <a:txBody>
                        <a:bodyPr/>
                        <a:lstStyle/>
                        <a:p>
                          <a:pPr algn="ct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vMerge="1">
                      <a:txBody>
                        <a:bodyPr/>
                        <a:lstStyle/>
                        <a:p>
                          <a:endParaRPr lang="zh-CN" alt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vMerge="1">
                      <a:txBody>
                        <a:bodyPr/>
                        <a:lstStyle/>
                        <a:p>
                          <a:endParaRPr lang="zh-CN" alt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vMerge="1">
                      <a:txBody>
                        <a:bodyPr/>
                        <a:lstStyle/>
                        <a:p>
                          <a:endParaRPr lang="zh-CN" alt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451004850"/>
                      </a:ext>
                    </a:extLst>
                  </a:tr>
                  <a:tr h="224400">
                    <a:tc rowSpan="2">
                      <a:txBody>
                        <a:bodyPr/>
                        <a:lstStyle/>
                        <a:p>
                          <a:pPr algn="ctr">
                            <a:lnSpc>
                              <a:spcPct val="100000"/>
                            </a:lnSpc>
                          </a:pPr>
                          <a:r>
                            <a:rPr lang="en-US" altLang="zh-CN" sz="1000" baseline="30000" dirty="0">
                              <a:latin typeface="Cambria" panose="02040503050406030204" pitchFamily="18" charset="0"/>
                              <a:ea typeface="Cambria" panose="02040503050406030204" pitchFamily="18" charset="0"/>
                            </a:rPr>
                            <a:t>25</a:t>
                          </a:r>
                          <a:r>
                            <a:rPr lang="en-US" altLang="zh-CN" sz="1000" dirty="0">
                              <a:latin typeface="Cambria" panose="02040503050406030204" pitchFamily="18" charset="0"/>
                              <a:ea typeface="Cambria" panose="02040503050406030204" pitchFamily="18" charset="0"/>
                            </a:rPr>
                            <a:t>Si → </a:t>
                          </a:r>
                          <a:r>
                            <a:rPr lang="en-US" altLang="zh-CN" sz="1000" baseline="30000" dirty="0">
                              <a:latin typeface="Cambria" panose="02040503050406030204" pitchFamily="18" charset="0"/>
                              <a:ea typeface="Cambria" panose="02040503050406030204" pitchFamily="18" charset="0"/>
                            </a:rPr>
                            <a:t>25</a:t>
                          </a:r>
                          <a:r>
                            <a:rPr lang="en-US" altLang="zh-CN" sz="1000" dirty="0">
                              <a:latin typeface="Cambria" panose="02040503050406030204" pitchFamily="18" charset="0"/>
                              <a:ea typeface="Cambria" panose="02040503050406030204" pitchFamily="18" charset="0"/>
                            </a:rPr>
                            <a:t>Al</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latin typeface="Cambria" panose="02040503050406030204" pitchFamily="18" charset="0"/>
                              <a:ea typeface="Cambria" panose="02040503050406030204" pitchFamily="18" charset="0"/>
                            </a:rPr>
                            <a:t>S</a:t>
                          </a:r>
                          <a:r>
                            <a:rPr lang="en-US" altLang="zh-CN" sz="1000" i="1" baseline="-25000" dirty="0">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2271.38(7)</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NSCL</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7925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5/2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0.090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0.008</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23</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latin typeface="Cambria" panose="02040503050406030204" pitchFamily="18" charset="0"/>
                              <a:ea typeface="Cambria" panose="02040503050406030204" pitchFamily="18" charset="0"/>
                            </a:rPr>
                            <a:t>22</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3.9</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10.0</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3.0</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0.7</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932092183"/>
                      </a:ext>
                    </a:extLst>
                  </a:tr>
                  <a:tr h="224400">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tc>
                    <a:tc vMerge="1">
                      <a:txBody>
                        <a:bodyPr/>
                        <a:lstStyle/>
                        <a:p>
                          <a:endParaRPr lang="zh-CN" altLang="en-US"/>
                        </a:p>
                      </a:txBody>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7902.0(14)</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5/2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3.6(5)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2.886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0.093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0.24(3)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13.1(16)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3.23(6)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2.1(5)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111(17)</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vMerge="1">
                      <a:txBody>
                        <a:bodyPr/>
                        <a:lstStyle/>
                        <a:p>
                          <a:endParaRPr lang="zh-CN" altLang="en-US"/>
                        </a:p>
                      </a:txBody>
                      <a:tcPr/>
                    </a:tc>
                    <a:tc vMerge="1">
                      <a:txBody>
                        <a:bodyPr/>
                        <a:lstStyle/>
                        <a:p>
                          <a:endParaRPr lang="zh-CN" altLang="en-US"/>
                        </a:p>
                      </a:txBody>
                      <a:tcPr/>
                    </a:tc>
                    <a:tc vMerge="1">
                      <a:txBody>
                        <a:bodyPr/>
                        <a:lstStyle/>
                        <a:p>
                          <a:pPr algn="ctr"/>
                          <a:endParaRPr lang="zh-CN" altLang="en-US" sz="1400" dirty="0"/>
                        </a:p>
                      </a:txBody>
                      <a:tcPr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151503293"/>
                      </a:ext>
                    </a:extLst>
                  </a:tr>
                  <a:tr h="224400">
                    <a:tc rowSpan="2">
                      <a:txBody>
                        <a:bodyPr/>
                        <a:lstStyle/>
                        <a:p>
                          <a:pPr algn="ctr">
                            <a:lnSpc>
                              <a:spcPct val="100000"/>
                            </a:lnSpc>
                          </a:pPr>
                          <a:r>
                            <a:rPr lang="en-US" altLang="zh-CN" sz="1000" baseline="30000" dirty="0">
                              <a:latin typeface="Cambria" panose="02040503050406030204" pitchFamily="18" charset="0"/>
                              <a:ea typeface="Cambria" panose="02040503050406030204" pitchFamily="18" charset="0"/>
                            </a:rPr>
                            <a:t>26</a:t>
                          </a:r>
                          <a:r>
                            <a:rPr lang="en-US" altLang="zh-CN" sz="1000" dirty="0">
                              <a:latin typeface="Cambria" panose="02040503050406030204" pitchFamily="18" charset="0"/>
                              <a:ea typeface="Cambria" panose="02040503050406030204" pitchFamily="18" charset="0"/>
                            </a:rPr>
                            <a:t>P → </a:t>
                          </a:r>
                          <a:r>
                            <a:rPr lang="en-US" altLang="zh-CN" sz="1000" baseline="30000" dirty="0">
                              <a:latin typeface="Cambria" panose="02040503050406030204" pitchFamily="18" charset="0"/>
                              <a:ea typeface="Cambria" panose="02040503050406030204" pitchFamily="18" charset="0"/>
                            </a:rPr>
                            <a:t>26</a:t>
                          </a:r>
                          <a:r>
                            <a:rPr lang="en-US" altLang="zh-CN" sz="1000" dirty="0">
                              <a:latin typeface="Cambria" panose="02040503050406030204" pitchFamily="18" charset="0"/>
                              <a:ea typeface="Cambria" panose="02040503050406030204" pitchFamily="18" charset="0"/>
                            </a:rPr>
                            <a:t>Si</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latin typeface="Cambria" panose="02040503050406030204" pitchFamily="18" charset="0"/>
                              <a:ea typeface="Cambria" panose="02040503050406030204" pitchFamily="18" charset="0"/>
                            </a:rPr>
                            <a:t>S</a:t>
                          </a:r>
                          <a:r>
                            <a:rPr lang="en-US" altLang="zh-CN" sz="1000" i="1" baseline="-25000" dirty="0">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5513.8(5)</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RIBLL</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b="0" dirty="0">
                              <a:latin typeface="Cambria" panose="02040503050406030204" pitchFamily="18" charset="0"/>
                              <a:ea typeface="Cambria" panose="02040503050406030204" pitchFamily="18" charset="0"/>
                            </a:rPr>
                            <a:t>13380</a:t>
                          </a:r>
                          <a:endParaRPr lang="zh-CN" altLang="en-US" sz="1000" b="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baseline="0" dirty="0">
                              <a:latin typeface="Cambria" panose="02040503050406030204" pitchFamily="18" charset="0"/>
                              <a:ea typeface="Cambria" panose="02040503050406030204" pitchFamily="18" charset="0"/>
                            </a:rPr>
                            <a:t>3</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1.3(3)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0.8(4)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0.29(13)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0.98(21)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3.69(10)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325(13)</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latin typeface="Cambria" panose="02040503050406030204" pitchFamily="18" charset="0"/>
                              <a:ea typeface="Cambria" panose="02040503050406030204" pitchFamily="18" charset="0"/>
                            </a:rPr>
                            <a:t>195(54)</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130(20)</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27(6)</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20(8)</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65</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extLst>
                      <a:ext uri="{0D108BD9-81ED-4DB2-BD59-A6C34878D82A}">
                        <a16:rowId xmlns:a16="http://schemas.microsoft.com/office/drawing/2014/main" val="2054383194"/>
                      </a:ext>
                    </a:extLst>
                  </a:tr>
                  <a:tr h="224400">
                    <a:tc vMerge="1">
                      <a:txBody>
                        <a:bodyPr/>
                        <a:lstStyle/>
                        <a:p>
                          <a:endParaRPr lang="zh-CN" altLang="en-US"/>
                        </a:p>
                      </a:txBody>
                      <a:tcPr/>
                    </a:tc>
                    <a:tc vMerge="1">
                      <a:txBody>
                        <a:bodyPr/>
                        <a:lstStyle/>
                        <a:p>
                          <a:endParaRPr lang="zh-CN" altLang="en-US"/>
                        </a:p>
                      </a:txBody>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13055</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baseline="0" dirty="0">
                              <a:latin typeface="Cambria" panose="02040503050406030204" pitchFamily="18" charset="0"/>
                              <a:ea typeface="Cambria" panose="02040503050406030204" pitchFamily="18" charset="0"/>
                            </a:rPr>
                            <a:t>3</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3.2(4)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3.2(4)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3.6(4)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3.28(5)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961637889"/>
                      </a:ext>
                    </a:extLst>
                  </a:tr>
                  <a:tr h="228147">
                    <a:tc rowSpan="2">
                      <a:txBody>
                        <a:bodyPr/>
                        <a:lstStyle/>
                        <a:p>
                          <a:pPr algn="ctr">
                            <a:lnSpc>
                              <a:spcPct val="100000"/>
                            </a:lnSpc>
                          </a:pPr>
                          <a:r>
                            <a:rPr lang="en-US" altLang="zh-CN" sz="1000" baseline="30000" dirty="0">
                              <a:latin typeface="Cambria" panose="02040503050406030204" pitchFamily="18" charset="0"/>
                              <a:ea typeface="Cambria" panose="02040503050406030204" pitchFamily="18" charset="0"/>
                            </a:rPr>
                            <a:t>31</a:t>
                          </a:r>
                          <a:r>
                            <a:rPr lang="en-US" altLang="zh-CN" sz="1000" dirty="0">
                              <a:latin typeface="Cambria" panose="02040503050406030204" pitchFamily="18" charset="0"/>
                              <a:ea typeface="Cambria" panose="02040503050406030204" pitchFamily="18" charset="0"/>
                            </a:rPr>
                            <a:t>Cl → </a:t>
                          </a:r>
                          <a:r>
                            <a:rPr lang="en-US" altLang="zh-CN" sz="1000" baseline="30000" dirty="0">
                              <a:latin typeface="Cambria" panose="02040503050406030204" pitchFamily="18" charset="0"/>
                              <a:ea typeface="Cambria" panose="02040503050406030204" pitchFamily="18" charset="0"/>
                            </a:rPr>
                            <a:t>31</a:t>
                          </a:r>
                          <a:r>
                            <a:rPr lang="en-US" altLang="zh-CN" sz="1000" dirty="0">
                              <a:latin typeface="Cambria" panose="02040503050406030204" pitchFamily="18" charset="0"/>
                              <a:ea typeface="Cambria" panose="02040503050406030204" pitchFamily="18" charset="0"/>
                            </a:rPr>
                            <a:t>S</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err="1">
                              <a:latin typeface="Cambria" panose="02040503050406030204" pitchFamily="18" charset="0"/>
                              <a:ea typeface="Cambria" panose="02040503050406030204" pitchFamily="18" charset="0"/>
                            </a:rPr>
                            <a:t>S</a:t>
                          </a:r>
                          <a:r>
                            <a:rPr lang="en-US" altLang="zh-CN" sz="1000" i="1" baseline="-25000" dirty="0" err="1">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6130.64(24)</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NSCL</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6390.2(7)</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0.48(3)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3.38(18)%</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lang="zh-CN"/>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547500" t="-873684" r="-554000" b="-1471053"/>
                          </a:stretch>
                        </a:blip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4.112(33)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111.2(9)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solidFill>
                                <a:schemeClr val="tx1"/>
                              </a:solidFill>
                              <a:latin typeface="Cambria" panose="02040503050406030204" pitchFamily="18" charset="0"/>
                              <a:ea typeface="Cambria" panose="02040503050406030204" pitchFamily="18" charset="0"/>
                            </a:rPr>
                            <a:t>74(2)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41(1)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24.1(8)</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16.7(10)</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19(3)</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880917492"/>
                      </a:ext>
                    </a:extLst>
                  </a:tr>
                  <a:tr h="224400">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6279.0(6)</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2.4(1)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18.7(11)%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3.42(3)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vMerge="1">
                      <a:txBody>
                        <a:bodyPr/>
                        <a:lstStyle/>
                        <a:p>
                          <a:endParaRPr lang="zh-CN" altLang="en-US"/>
                        </a:p>
                      </a:txBody>
                      <a:tcPr/>
                    </a:tc>
                    <a:tc vMerge="1">
                      <a:txBody>
                        <a:bodyPr/>
                        <a:lstStyle/>
                        <a:p>
                          <a:endParaRPr lang="zh-CN" altLang="en-US"/>
                        </a:p>
                      </a:txBody>
                      <a:tcPr/>
                    </a:tc>
                    <a:tc vMerge="1">
                      <a:txBody>
                        <a:bodyPr/>
                        <a:lstStyle/>
                        <a:p>
                          <a:pPr algn="ct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596884166"/>
                      </a:ext>
                    </a:extLst>
                  </a:tr>
                  <a:tr h="224400">
                    <a:tc rowSpan="2">
                      <a:txBody>
                        <a:bodyPr/>
                        <a:lstStyle/>
                        <a:p>
                          <a:pPr algn="ctr">
                            <a:lnSpc>
                              <a:spcPct val="100000"/>
                            </a:lnSpc>
                          </a:pPr>
                          <a:r>
                            <a:rPr lang="en-US" altLang="zh-CN" sz="1000" b="0" baseline="30000" dirty="0">
                              <a:solidFill>
                                <a:schemeClr val="tx1"/>
                              </a:solidFill>
                              <a:latin typeface="Cambria" panose="02040503050406030204" pitchFamily="18" charset="0"/>
                              <a:ea typeface="Cambria" panose="02040503050406030204" pitchFamily="18" charset="0"/>
                            </a:rPr>
                            <a:t>32</a:t>
                          </a:r>
                          <a:r>
                            <a:rPr lang="en-US" altLang="zh-CN" sz="1000" b="0" dirty="0">
                              <a:solidFill>
                                <a:schemeClr val="tx1"/>
                              </a:solidFill>
                              <a:latin typeface="Cambria" panose="02040503050406030204" pitchFamily="18" charset="0"/>
                              <a:ea typeface="Cambria" panose="02040503050406030204" pitchFamily="18" charset="0"/>
                            </a:rPr>
                            <a:t>Cl → </a:t>
                          </a:r>
                          <a:r>
                            <a:rPr lang="en-US" altLang="zh-CN" sz="1000" b="0" baseline="30000" dirty="0">
                              <a:solidFill>
                                <a:schemeClr val="tx1"/>
                              </a:solidFill>
                              <a:latin typeface="Cambria" panose="02040503050406030204" pitchFamily="18" charset="0"/>
                              <a:ea typeface="Cambria" panose="02040503050406030204" pitchFamily="18" charset="0"/>
                            </a:rPr>
                            <a:t>32</a:t>
                          </a:r>
                          <a:r>
                            <a:rPr lang="en-US" altLang="zh-CN" sz="1000" b="0" dirty="0">
                              <a:solidFill>
                                <a:schemeClr val="tx1"/>
                              </a:solidFill>
                              <a:latin typeface="Cambria" panose="02040503050406030204" pitchFamily="18" charset="0"/>
                              <a:ea typeface="Cambria" panose="02040503050406030204" pitchFamily="18" charset="0"/>
                            </a:rPr>
                            <a:t>S</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b="0" i="1" dirty="0" err="1">
                              <a:solidFill>
                                <a:schemeClr val="tx1"/>
                              </a:solidFill>
                              <a:latin typeface="Cambria" panose="02040503050406030204" pitchFamily="18" charset="0"/>
                              <a:ea typeface="Cambria" panose="02040503050406030204" pitchFamily="18" charset="0"/>
                            </a:rPr>
                            <a:t>S</a:t>
                          </a:r>
                          <a:r>
                            <a:rPr lang="en-US" altLang="zh-CN" sz="1000" b="0" i="1" baseline="-25000" dirty="0" err="1">
                              <a:solidFill>
                                <a:schemeClr val="tx1"/>
                              </a:solidFill>
                              <a:latin typeface="Cambria" panose="02040503050406030204" pitchFamily="18" charset="0"/>
                              <a:ea typeface="Cambria" panose="02040503050406030204" pitchFamily="18" charset="0"/>
                            </a:rPr>
                            <a:t>p</a:t>
                          </a:r>
                          <a:r>
                            <a:rPr lang="en-US" altLang="zh-CN" sz="1000" b="0" dirty="0">
                              <a:solidFill>
                                <a:schemeClr val="tx1"/>
                              </a:solidFill>
                              <a:latin typeface="Cambria" panose="02040503050406030204" pitchFamily="18" charset="0"/>
                              <a:ea typeface="Cambria" panose="02040503050406030204" pitchFamily="18" charset="0"/>
                            </a:rPr>
                            <a:t> = 8863.9638(14)</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b="0" dirty="0">
                              <a:solidFill>
                                <a:schemeClr val="tx1"/>
                              </a:solidFill>
                              <a:latin typeface="Cambria" panose="02040503050406030204" pitchFamily="18" charset="0"/>
                              <a:ea typeface="Cambria" panose="02040503050406030204" pitchFamily="18" charset="0"/>
                            </a:rPr>
                            <a:t>MARS</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000" b="0" i="0" u="none" strike="noStrike" dirty="0">
                              <a:solidFill>
                                <a:schemeClr val="tx1"/>
                              </a:solidFill>
                              <a:effectLst/>
                              <a:latin typeface="Cambria" panose="02040503050406030204" pitchFamily="18" charset="0"/>
                              <a:ea typeface="Cambria" panose="02040503050406030204" pitchFamily="18" charset="0"/>
                            </a:rPr>
                            <a:t>7190.3(11)</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r>
                            <a:rPr lang="en-US" altLang="zh-CN" sz="1000" b="0" dirty="0">
                              <a:solidFill>
                                <a:schemeClr val="tx1"/>
                              </a:solidFill>
                              <a:latin typeface="Cambria" panose="02040503050406030204" pitchFamily="18" charset="0"/>
                              <a:ea typeface="Cambria" panose="02040503050406030204" pitchFamily="18" charset="0"/>
                            </a:rPr>
                            <a:t>0</a:t>
                          </a:r>
                          <a:endParaRPr lang="zh-CN" altLang="en-US" sz="1000" b="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r>
                            <a:rPr lang="en-US" altLang="zh-CN" sz="1000" b="0" dirty="0">
                              <a:solidFill>
                                <a:schemeClr val="tx1"/>
                              </a:solidFill>
                              <a:latin typeface="Cambria" panose="02040503050406030204" pitchFamily="18" charset="0"/>
                              <a:ea typeface="Cambria" panose="02040503050406030204" pitchFamily="18" charset="0"/>
                            </a:rPr>
                            <a:t>1</a:t>
                          </a:r>
                          <a:r>
                            <a:rPr lang="en-US" altLang="zh-CN" sz="1000" b="0" baseline="30000" dirty="0">
                              <a:solidFill>
                                <a:schemeClr val="tx1"/>
                              </a:solidFill>
                              <a:latin typeface="Cambria" panose="02040503050406030204" pitchFamily="18" charset="0"/>
                              <a:ea typeface="Cambria" panose="02040503050406030204" pitchFamily="18" charset="0"/>
                            </a:rPr>
                            <a:t>+</a:t>
                          </a:r>
                          <a:endParaRPr lang="zh-CN" altLang="en-US" sz="1000" b="0" baseline="30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b="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r>
                            <a:rPr lang="en-US" altLang="zh-CN" sz="1000" b="0" dirty="0">
                              <a:solidFill>
                                <a:schemeClr val="tx1"/>
                              </a:solidFill>
                              <a:latin typeface="Cambria" panose="02040503050406030204" pitchFamily="18" charset="0"/>
                              <a:ea typeface="Cambria" panose="02040503050406030204" pitchFamily="18" charset="0"/>
                            </a:rPr>
                            <a:t>0.042(8)</a:t>
                          </a:r>
                          <a:endParaRPr lang="zh-CN" altLang="en-US" sz="1000" b="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0.62(6)%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000" b="1" i="0" u="none" strike="noStrike" dirty="0">
                              <a:solidFill>
                                <a:srgbClr val="000000"/>
                              </a:solidFill>
                              <a:effectLst/>
                              <a:latin typeface="Cambria" panose="02040503050406030204" pitchFamily="18" charset="0"/>
                              <a:ea typeface="Cambria" panose="02040503050406030204" pitchFamily="18" charset="0"/>
                            </a:rPr>
                            <a:t>4.98(4)</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188.9(12)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latin typeface="Cambria" panose="02040503050406030204" pitchFamily="18" charset="0"/>
                              <a:ea typeface="Cambria" panose="02040503050406030204" pitchFamily="18" charset="0"/>
                            </a:rPr>
                            <a:t>180.9(19)</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27.2(25)</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8.4(8)</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2.1(4)</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4.0(22)</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extLst>
                      <a:ext uri="{0D108BD9-81ED-4DB2-BD59-A6C34878D82A}">
                        <a16:rowId xmlns:a16="http://schemas.microsoft.com/office/drawing/2014/main" val="1361159354"/>
                      </a:ext>
                    </a:extLst>
                  </a:tr>
                  <a:tr h="224400">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tc>
                    <a:tc vMerge="1">
                      <a:txBody>
                        <a:bodyPr/>
                        <a:lstStyle/>
                        <a:p>
                          <a:endParaRPr lang="zh-CN" altLang="en-US"/>
                        </a:p>
                      </a:txBody>
                      <a:tcPr/>
                    </a:tc>
                    <a:tc>
                      <a:txBody>
                        <a:bodyPr/>
                        <a:lstStyle/>
                        <a:p>
                          <a:pPr algn="ctr" fontAlgn="ctr"/>
                          <a:r>
                            <a:rPr lang="en-US" altLang="zh-CN" sz="1000" b="1" i="0" u="none" strike="noStrike" dirty="0">
                              <a:solidFill>
                                <a:schemeClr val="tx1"/>
                              </a:solidFill>
                              <a:effectLst/>
                              <a:latin typeface="Cambria" panose="02040503050406030204" pitchFamily="18" charset="0"/>
                              <a:ea typeface="Cambria" panose="02040503050406030204" pitchFamily="18" charset="0"/>
                            </a:rPr>
                            <a:t>7001.4(4)</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r>
                            <a:rPr lang="en-US" altLang="zh-CN" sz="1000" b="0" dirty="0">
                              <a:solidFill>
                                <a:schemeClr val="tx1"/>
                              </a:solidFill>
                              <a:latin typeface="Cambria" panose="02040503050406030204" pitchFamily="18" charset="0"/>
                              <a:ea typeface="Cambria" panose="02040503050406030204" pitchFamily="18" charset="0"/>
                            </a:rPr>
                            <a:t>1</a:t>
                          </a:r>
                          <a:endParaRPr lang="zh-CN" altLang="en-US" sz="1000" b="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r>
                            <a:rPr lang="en-US" altLang="zh-CN" sz="1000" b="0" dirty="0">
                              <a:solidFill>
                                <a:schemeClr val="tx1"/>
                              </a:solidFill>
                              <a:latin typeface="Cambria" panose="02040503050406030204" pitchFamily="18" charset="0"/>
                              <a:ea typeface="Cambria" panose="02040503050406030204" pitchFamily="18" charset="0"/>
                            </a:rPr>
                            <a:t>1</a:t>
                          </a:r>
                          <a:r>
                            <a:rPr lang="en-US" altLang="zh-CN" sz="1000" b="0" baseline="30000" dirty="0">
                              <a:solidFill>
                                <a:schemeClr val="tx1"/>
                              </a:solidFill>
                              <a:latin typeface="Cambria" panose="02040503050406030204" pitchFamily="18" charset="0"/>
                              <a:ea typeface="Cambria" panose="02040503050406030204" pitchFamily="18" charset="0"/>
                            </a:rPr>
                            <a:t>+</a:t>
                          </a:r>
                          <a:endParaRPr lang="zh-CN" altLang="en-US" sz="1000" b="0" baseline="3000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endParaRPr lang="zh-CN" altLang="en-US" sz="1000" b="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b="0" dirty="0">
                              <a:solidFill>
                                <a:schemeClr val="tx1"/>
                              </a:solidFill>
                              <a:latin typeface="Cambria" panose="02040503050406030204" pitchFamily="18" charset="0"/>
                              <a:ea typeface="Cambria" panose="02040503050406030204" pitchFamily="18" charset="0"/>
                            </a:rPr>
                            <a:t>1.94(2)</a:t>
                          </a:r>
                          <a:endParaRPr lang="zh-CN" altLang="en-US" sz="1000" b="0" dirty="0">
                            <a:solidFill>
                              <a:schemeClr val="tx1"/>
                            </a:solidFill>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22.47(21)%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000" b="1" i="0" u="none" strike="noStrike" dirty="0">
                              <a:solidFill>
                                <a:srgbClr val="000000"/>
                              </a:solidFill>
                              <a:effectLst/>
                              <a:latin typeface="Cambria" panose="02040503050406030204" pitchFamily="18" charset="0"/>
                              <a:ea typeface="Cambria" panose="02040503050406030204" pitchFamily="18" charset="0"/>
                            </a:rPr>
                            <a:t>3.500(4)</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139771951"/>
                      </a:ext>
                    </a:extLst>
                  </a:tr>
                  <a:tr h="224400">
                    <a:tc rowSpan="2">
                      <a:txBody>
                        <a:bodyPr/>
                        <a:lstStyle/>
                        <a:p>
                          <a:pPr algn="ctr">
                            <a:lnSpc>
                              <a:spcPct val="100000"/>
                            </a:lnSpc>
                          </a:pPr>
                          <a:r>
                            <a:rPr lang="en-US" altLang="zh-CN" sz="1000" baseline="30000" dirty="0">
                              <a:latin typeface="Cambria" panose="02040503050406030204" pitchFamily="18" charset="0"/>
                              <a:ea typeface="Cambria" panose="02040503050406030204" pitchFamily="18" charset="0"/>
                            </a:rPr>
                            <a:t>32</a:t>
                          </a:r>
                          <a:r>
                            <a:rPr lang="en-US" altLang="zh-CN" sz="1000" dirty="0">
                              <a:latin typeface="Cambria" panose="02040503050406030204" pitchFamily="18" charset="0"/>
                              <a:ea typeface="Cambria" panose="02040503050406030204" pitchFamily="18" charset="0"/>
                            </a:rPr>
                            <a:t>Ar → </a:t>
                          </a:r>
                          <a:r>
                            <a:rPr lang="en-US" altLang="zh-CN" sz="1000" baseline="30000" dirty="0">
                              <a:latin typeface="Cambria" panose="02040503050406030204" pitchFamily="18" charset="0"/>
                              <a:ea typeface="Cambria" panose="02040503050406030204" pitchFamily="18" charset="0"/>
                            </a:rPr>
                            <a:t>32</a:t>
                          </a:r>
                          <a:r>
                            <a:rPr lang="en-US" altLang="zh-CN" sz="1000" dirty="0">
                              <a:latin typeface="Cambria" panose="02040503050406030204" pitchFamily="18" charset="0"/>
                              <a:ea typeface="Cambria" panose="02040503050406030204" pitchFamily="18" charset="0"/>
                            </a:rPr>
                            <a:t>Cl</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err="1">
                              <a:latin typeface="Cambria" panose="02040503050406030204" pitchFamily="18" charset="0"/>
                              <a:ea typeface="Cambria" panose="02040503050406030204" pitchFamily="18" charset="0"/>
                            </a:rPr>
                            <a:t>S</a:t>
                          </a:r>
                          <a:r>
                            <a:rPr lang="en-US" altLang="zh-CN" sz="1000" i="1" baseline="-25000" dirty="0" err="1">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1581.1(5)</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NSCL</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5046.1(3)</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3.991(93)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zh-CN" altLang="en-US" sz="1000"/>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rPr>
                            <a:t>22.63(25)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rPr>
                            <a:t>3.19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dirty="0">
                              <a:latin typeface="Cambria" panose="02040503050406030204" pitchFamily="18" charset="0"/>
                            </a:rPr>
                            <a:t>247.1(43)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a:latin typeface="Cambria" panose="02040503050406030204" pitchFamily="18" charset="0"/>
                            </a:rPr>
                            <a:t>246(4)</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i="1" dirty="0">
                              <a:latin typeface="Cambria" panose="02040503050406030204" pitchFamily="18" charset="0"/>
                            </a:rPr>
                            <a:t>11.7(2)</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i="1" dirty="0">
                              <a:latin typeface="Cambria" panose="02040503050406030204" pitchFamily="18" charset="0"/>
                            </a:rPr>
                            <a:t>2.7</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i="1" dirty="0">
                              <a:latin typeface="Cambria" panose="02040503050406030204" pitchFamily="18" charset="0"/>
                            </a:rPr>
                            <a:t>0.23(1)</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rowSpan="2">
                      <a:txBody>
                        <a:bodyPr/>
                        <a:lstStyle/>
                        <a:p>
                          <a:pPr algn="ctr">
                            <a:lnSpc>
                              <a:spcPct val="100000"/>
                            </a:lnSpc>
                          </a:pPr>
                          <a:r>
                            <a:rPr lang="en-US" altLang="zh-CN" sz="1000" i="1" dirty="0">
                              <a:latin typeface="Cambria" panose="02040503050406030204" pitchFamily="18" charset="0"/>
                            </a:rPr>
                            <a:t>0.6</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923055084"/>
                      </a:ext>
                    </a:extLst>
                  </a:tr>
                  <a:tr h="224400">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tc>
                    <a:tc vMerge="1">
                      <a:txBody>
                        <a:bodyPr/>
                        <a:lstStyle/>
                        <a:p>
                          <a:endParaRPr lang="zh-CN" altLang="en-US"/>
                        </a:p>
                      </a:txBody>
                      <a:tcPr/>
                    </a:tc>
                    <a:tc>
                      <a:txBody>
                        <a:bodyPr/>
                        <a:lstStyle/>
                        <a:p>
                          <a:pPr algn="ctr">
                            <a:lnSpc>
                              <a:spcPct val="100000"/>
                            </a:lnSpc>
                          </a:pPr>
                          <a:r>
                            <a:rPr lang="en-US" altLang="zh-CN" sz="1000" b="0" dirty="0">
                              <a:latin typeface="Cambria" panose="02040503050406030204" pitchFamily="18" charset="0"/>
                              <a:ea typeface="Cambria" panose="02040503050406030204" pitchFamily="18" charset="0"/>
                            </a:rPr>
                            <a:t>4799.0(43)</a:t>
                          </a:r>
                          <a:endParaRPr lang="zh-CN" altLang="en-US" sz="1000" b="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0.009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rPr>
                            <a:t>0.0024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zh-CN" altLang="en-US" sz="1000" dirty="0"/>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rPr>
                            <a:t>0.028(2)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r>
                            <a:rPr lang="en-US" altLang="zh-CN" sz="1000" dirty="0">
                              <a:latin typeface="Cambria" panose="02040503050406030204" pitchFamily="18" charset="0"/>
                            </a:rPr>
                            <a:t>6.19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4176225516"/>
                      </a:ext>
                    </a:extLst>
                  </a:tr>
                  <a:tr h="224400">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baseline="30000" dirty="0">
                              <a:latin typeface="Cambria" panose="02040503050406030204" pitchFamily="18" charset="0"/>
                              <a:ea typeface="Cambria" panose="02040503050406030204" pitchFamily="18" charset="0"/>
                            </a:rPr>
                            <a:t>53</a:t>
                          </a:r>
                          <a:r>
                            <a:rPr lang="en-US" altLang="zh-CN" sz="1000" dirty="0">
                              <a:latin typeface="Cambria" panose="02040503050406030204" pitchFamily="18" charset="0"/>
                              <a:ea typeface="Cambria" panose="02040503050406030204" pitchFamily="18" charset="0"/>
                            </a:rPr>
                            <a:t>Ni </a:t>
                          </a:r>
                          <a:r>
                            <a:rPr lang="zh-CN" altLang="en-US" sz="1000" dirty="0">
                              <a:latin typeface="Cambria" panose="02040503050406030204" pitchFamily="18" charset="0"/>
                            </a:rPr>
                            <a:t>→ </a:t>
                          </a:r>
                          <a:r>
                            <a:rPr lang="en-US" altLang="zh-CN" sz="1000" baseline="30000" dirty="0">
                              <a:latin typeface="Cambria" panose="02040503050406030204" pitchFamily="18" charset="0"/>
                              <a:ea typeface="Cambria" panose="02040503050406030204" pitchFamily="18" charset="0"/>
                            </a:rPr>
                            <a:t>53</a:t>
                          </a:r>
                          <a:r>
                            <a:rPr lang="en-US" altLang="zh-CN" sz="1000" dirty="0">
                              <a:latin typeface="Cambria" panose="02040503050406030204" pitchFamily="18" charset="0"/>
                              <a:ea typeface="Cambria" panose="02040503050406030204" pitchFamily="18" charset="0"/>
                            </a:rPr>
                            <a:t>Co</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err="1">
                              <a:latin typeface="Cambria" panose="02040503050406030204" pitchFamily="18" charset="0"/>
                              <a:ea typeface="Cambria" panose="02040503050406030204" pitchFamily="18" charset="0"/>
                            </a:rPr>
                            <a:t>S</a:t>
                          </a:r>
                          <a:r>
                            <a:rPr lang="en-US" altLang="zh-CN" sz="1000" i="1" baseline="-25000" dirty="0" err="1">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1615(7)</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Theory</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4385(11)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7/2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0.00765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en-US" altLang="zh-CN" sz="1000" dirty="0">
                            <a:latin typeface="Cambria" panose="02040503050406030204" pitchFamily="18" charset="0"/>
                            <a:ea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60(11)</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60(11)</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3.0(6)</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2.9</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0.26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0.2(160)</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246560462"/>
                      </a:ext>
                    </a:extLst>
                  </a:tr>
                  <a:tr h="224400">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4325(2)</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7/2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2.7(6)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2.98</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52.7</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4.8</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3.30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0.36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0.033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endParaRPr lang="zh-CN" altLang="en-US"/>
                        </a:p>
                      </a:txBody>
                      <a:tcPr/>
                    </a:tc>
                    <a:tc vMerge="1">
                      <a:txBody>
                        <a:bodyPr/>
                        <a:lstStyle/>
                        <a:p>
                          <a:endParaRPr lang="zh-CN" altLang="en-US"/>
                        </a:p>
                      </a:txBody>
                      <a:tcPr/>
                    </a:tc>
                    <a:tc vMerge="1">
                      <a:txBody>
                        <a:bodyPr/>
                        <a:lstStyle/>
                        <a:p>
                          <a:pPr algn="ct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256777939"/>
                      </a:ext>
                    </a:extLst>
                  </a:tr>
                  <a:tr h="224400">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baseline="30000" dirty="0">
                              <a:latin typeface="Cambria" panose="02040503050406030204" pitchFamily="18" charset="0"/>
                              <a:ea typeface="Cambria" panose="02040503050406030204" pitchFamily="18" charset="0"/>
                            </a:rPr>
                            <a:t>53</a:t>
                          </a:r>
                          <a:r>
                            <a:rPr lang="en-US" altLang="zh-CN" sz="1000" dirty="0">
                              <a:latin typeface="Cambria" panose="02040503050406030204" pitchFamily="18" charset="0"/>
                              <a:ea typeface="Cambria" panose="02040503050406030204" pitchFamily="18" charset="0"/>
                            </a:rPr>
                            <a:t>Ni </a:t>
                          </a:r>
                          <a:r>
                            <a:rPr lang="zh-CN" altLang="en-US" sz="1000" dirty="0">
                              <a:latin typeface="Cambria" panose="02040503050406030204" pitchFamily="18" charset="0"/>
                            </a:rPr>
                            <a:t>→ </a:t>
                          </a:r>
                          <a:r>
                            <a:rPr lang="en-US" altLang="zh-CN" sz="1000" baseline="30000" dirty="0">
                              <a:latin typeface="Cambria" panose="02040503050406030204" pitchFamily="18" charset="0"/>
                              <a:ea typeface="Cambria" panose="02040503050406030204" pitchFamily="18" charset="0"/>
                            </a:rPr>
                            <a:t>53</a:t>
                          </a:r>
                          <a:r>
                            <a:rPr lang="en-US" altLang="zh-CN" sz="1000" dirty="0">
                              <a:latin typeface="Cambria" panose="02040503050406030204" pitchFamily="18" charset="0"/>
                              <a:ea typeface="Cambria" panose="02040503050406030204" pitchFamily="18" charset="0"/>
                            </a:rPr>
                            <a:t>Co</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err="1">
                              <a:latin typeface="Cambria" panose="02040503050406030204" pitchFamily="18" charset="0"/>
                              <a:ea typeface="Cambria" panose="02040503050406030204" pitchFamily="18" charset="0"/>
                            </a:rPr>
                            <a:t>S</a:t>
                          </a:r>
                          <a:r>
                            <a:rPr lang="en-US" altLang="zh-CN" sz="1000" i="1" baseline="-25000" dirty="0" err="1">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1615(7)</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RIBLL</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4385(11)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7/2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0.32(4)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5.8(7)</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4.28(6)</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60(11)</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47(9)</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19(4)</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19.1(24)</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11(3)</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6(15)</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944827436"/>
                      </a:ext>
                    </a:extLst>
                  </a:tr>
                  <a:tr h="224400">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endParaRPr lang="zh-CN" altLang="en-US"/>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4325(2)</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7/2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2.7(6)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2.68(62)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50(11)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&lt;0.9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3.36(10)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pPr algn="ctr">
                            <a:lnSpc>
                              <a:spcPct val="100000"/>
                            </a:lnSpc>
                          </a:pPr>
                          <a:endParaRPr lang="zh-CN" altLang="en-US" sz="1400" dirty="0">
                            <a:latin typeface="Cambria" panose="020405030504060302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pPr algn="ctr">
                            <a:lnSpc>
                              <a:spcPct val="100000"/>
                            </a:lnSpc>
                          </a:pPr>
                          <a:endParaRPr lang="zh-CN" altLang="en-US" sz="1400" dirty="0">
                            <a:latin typeface="Cambria" panose="020405030504060302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pPr algn="ctr">
                            <a:lnSpc>
                              <a:spcPct val="100000"/>
                            </a:lnSpc>
                          </a:pPr>
                          <a:endParaRPr lang="zh-CN" altLang="en-US" sz="1400" dirty="0">
                            <a:latin typeface="Cambria" panose="020405030504060302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pPr algn="ctr">
                            <a:lnSpc>
                              <a:spcPct val="100000"/>
                            </a:lnSpc>
                          </a:pPr>
                          <a:endParaRPr lang="zh-CN" altLang="en-US" sz="1400" dirty="0">
                            <a:latin typeface="Cambria" panose="020405030504060302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pPr algn="ctr">
                            <a:lnSpc>
                              <a:spcPct val="100000"/>
                            </a:lnSpc>
                          </a:pPr>
                          <a:endParaRPr lang="zh-CN" altLang="en-US" sz="1400" dirty="0">
                            <a:latin typeface="Cambria" panose="020405030504060302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pPr algn="ctr">
                            <a:lnSpc>
                              <a:spcPct val="100000"/>
                            </a:lnSpc>
                          </a:pPr>
                          <a:endParaRPr lang="zh-CN" altLang="en-US" sz="1400" dirty="0">
                            <a:latin typeface="Cambria" panose="020405030504060302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92539852"/>
                      </a:ext>
                    </a:extLst>
                  </a:tr>
                  <a:tr h="224400">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baseline="30000" dirty="0">
                              <a:latin typeface="Cambria" panose="02040503050406030204" pitchFamily="18" charset="0"/>
                              <a:ea typeface="Cambria" panose="02040503050406030204" pitchFamily="18" charset="0"/>
                            </a:rPr>
                            <a:t>55</a:t>
                          </a:r>
                          <a:r>
                            <a:rPr lang="en-US" altLang="zh-CN" sz="1000" baseline="0" dirty="0">
                              <a:latin typeface="Cambria" panose="02040503050406030204" pitchFamily="18" charset="0"/>
                              <a:ea typeface="Cambria" panose="02040503050406030204" pitchFamily="18" charset="0"/>
                            </a:rPr>
                            <a:t>Cu</a:t>
                          </a:r>
                          <a:r>
                            <a:rPr lang="en-US" altLang="zh-CN" sz="1000" dirty="0">
                              <a:latin typeface="Cambria" panose="02040503050406030204" pitchFamily="18" charset="0"/>
                              <a:ea typeface="Cambria" panose="02040503050406030204" pitchFamily="18" charset="0"/>
                            </a:rPr>
                            <a:t> </a:t>
                          </a:r>
                          <a:r>
                            <a:rPr lang="zh-CN" altLang="en-US" sz="1000" dirty="0">
                              <a:latin typeface="Cambria" panose="02040503050406030204" pitchFamily="18" charset="0"/>
                            </a:rPr>
                            <a:t>→ </a:t>
                          </a:r>
                          <a:r>
                            <a:rPr lang="en-US" altLang="zh-CN" sz="1000" baseline="30000" dirty="0">
                              <a:latin typeface="Cambria" panose="02040503050406030204" pitchFamily="18" charset="0"/>
                              <a:ea typeface="Cambria" panose="02040503050406030204" pitchFamily="18" charset="0"/>
                            </a:rPr>
                            <a:t>55</a:t>
                          </a:r>
                          <a:r>
                            <a:rPr lang="en-US" altLang="zh-CN" sz="1000" baseline="0" dirty="0">
                              <a:latin typeface="Cambria" panose="02040503050406030204" pitchFamily="18" charset="0"/>
                              <a:ea typeface="Cambria" panose="02040503050406030204" pitchFamily="18" charset="0"/>
                            </a:rPr>
                            <a:t>Ni</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err="1">
                              <a:latin typeface="Cambria" panose="02040503050406030204" pitchFamily="18" charset="0"/>
                              <a:ea typeface="Cambria" panose="02040503050406030204" pitchFamily="18" charset="0"/>
                            </a:rPr>
                            <a:t>S</a:t>
                          </a:r>
                          <a:r>
                            <a:rPr lang="en-US" altLang="zh-CN" sz="1000" i="1" baseline="-25000" dirty="0" err="1">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4614.9(7)</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NSCL</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4599</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2.0(4)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rPr>
                            <a:t>0.3(1)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48(8)</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3.49(11)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20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9(1)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9(1)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31(2)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29(7)</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6(3)</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405408473"/>
                      </a:ext>
                    </a:extLst>
                  </a:tr>
                  <a:tr h="224400">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4579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3/2</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0.8(2)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rPr>
                            <a:t>0-0.2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19(4)</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3.9(1)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lang="zh-CN" altLang="en-US"/>
                        </a:p>
                      </a:txBody>
                      <a:tcPr/>
                    </a:tc>
                    <a:tc vMerge="1">
                      <a:txBody>
                        <a:bodyPr/>
                        <a:lstStyle/>
                        <a:p>
                          <a:endParaRPr lang="zh-CN" altLang="en-US"/>
                        </a:p>
                      </a:txBody>
                      <a:tcPr/>
                    </a:tc>
                    <a:tc vMerge="1">
                      <a:txBody>
                        <a:bodyPr/>
                        <a:lstStyle/>
                        <a:p>
                          <a:pPr algn="ct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054711121"/>
                      </a:ext>
                    </a:extLst>
                  </a:tr>
                  <a:tr h="224400">
                    <a:tc rowSpan="2">
                      <a:txBody>
                        <a:bodyPr/>
                        <a:lstStyle/>
                        <a:p>
                          <a:pPr algn="ctr">
                            <a:lnSpc>
                              <a:spcPct val="100000"/>
                            </a:lnSpc>
                          </a:pPr>
                          <a:r>
                            <a:rPr lang="en-US" altLang="zh-CN" sz="1000" baseline="30000" dirty="0">
                              <a:latin typeface="Cambria" panose="02040503050406030204" pitchFamily="18" charset="0"/>
                              <a:ea typeface="Cambria" panose="02040503050406030204" pitchFamily="18" charset="0"/>
                            </a:rPr>
                            <a:t>56</a:t>
                          </a:r>
                          <a:r>
                            <a:rPr lang="en-US" altLang="zh-CN" sz="1000" dirty="0">
                              <a:latin typeface="Cambria" panose="02040503050406030204" pitchFamily="18" charset="0"/>
                              <a:ea typeface="Cambria" panose="02040503050406030204" pitchFamily="18" charset="0"/>
                            </a:rPr>
                            <a:t>Zn → </a:t>
                          </a:r>
                          <a:r>
                            <a:rPr lang="en-US" altLang="zh-CN" sz="1000" baseline="30000" dirty="0">
                              <a:latin typeface="Cambria" panose="02040503050406030204" pitchFamily="18" charset="0"/>
                              <a:ea typeface="Cambria" panose="02040503050406030204" pitchFamily="18" charset="0"/>
                            </a:rPr>
                            <a:t>56</a:t>
                          </a:r>
                          <a:r>
                            <a:rPr lang="en-US" altLang="zh-CN" sz="1000" dirty="0">
                              <a:latin typeface="Cambria" panose="02040503050406030204" pitchFamily="18" charset="0"/>
                              <a:ea typeface="Cambria" panose="02040503050406030204" pitchFamily="18" charset="0"/>
                            </a:rPr>
                            <a:t>Cu</a:t>
                          </a:r>
                        </a:p>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i="1" dirty="0" err="1">
                              <a:latin typeface="Cambria" panose="02040503050406030204" pitchFamily="18" charset="0"/>
                              <a:ea typeface="Cambria" panose="02040503050406030204" pitchFamily="18" charset="0"/>
                            </a:rPr>
                            <a:t>S</a:t>
                          </a:r>
                          <a:r>
                            <a:rPr lang="en-US" altLang="zh-CN" sz="1000" i="1" baseline="-25000" dirty="0" err="1">
                              <a:latin typeface="Cambria" panose="02040503050406030204" pitchFamily="18" charset="0"/>
                              <a:ea typeface="Cambria" panose="02040503050406030204" pitchFamily="18" charset="0"/>
                            </a:rPr>
                            <a:t>p</a:t>
                          </a:r>
                          <a:r>
                            <a:rPr lang="en-US" altLang="zh-CN" sz="1000" dirty="0">
                              <a:latin typeface="Cambria" panose="02040503050406030204" pitchFamily="18" charset="0"/>
                              <a:ea typeface="Cambria" panose="02040503050406030204" pitchFamily="18" charset="0"/>
                            </a:rPr>
                            <a:t> = 560(140)</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GANIL</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3508(140)</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baseline="0" dirty="0">
                              <a:latin typeface="Cambria" panose="02040503050406030204" pitchFamily="18" charset="0"/>
                              <a:ea typeface="Cambria" panose="02040503050406030204" pitchFamily="18" charset="0"/>
                            </a:rPr>
                            <a:t>0</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2.7(5)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rPr>
                            <a:t>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19.2(50)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18.8(10)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3.37(10)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85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30(23)</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40(23)</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35(6)</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33(10)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28(53)</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732729757"/>
                      </a:ext>
                    </a:extLst>
                  </a:tr>
                  <a:tr h="224400">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lang="zh-CN" altLang="en-US"/>
                        </a:p>
                      </a:txBody>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3423(140)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kern="1200" baseline="0" dirty="0">
                              <a:solidFill>
                                <a:schemeClr val="tx1"/>
                              </a:solidFill>
                              <a:latin typeface="Cambria" panose="02040503050406030204" pitchFamily="18" charset="0"/>
                              <a:ea typeface="Cambria" panose="02040503050406030204" pitchFamily="18" charset="0"/>
                              <a:cs typeface="+mn-cs"/>
                            </a:rPr>
                            <a:t>0</a:t>
                          </a:r>
                          <a:r>
                            <a:rPr lang="en-US" altLang="zh-CN" sz="1000" kern="1200" baseline="30000" dirty="0">
                              <a:solidFill>
                                <a:schemeClr val="tx1"/>
                              </a:solidFill>
                              <a:latin typeface="Cambria" panose="02040503050406030204" pitchFamily="18" charset="0"/>
                              <a:ea typeface="Cambria" panose="02040503050406030204" pitchFamily="18" charset="0"/>
                              <a:cs typeface="+mn-cs"/>
                            </a:rPr>
                            <a:t>+</a:t>
                          </a:r>
                          <a:endParaRPr lang="zh-CN" altLang="en-US" sz="1000" kern="1200" baseline="30000" dirty="0">
                            <a:solidFill>
                              <a:schemeClr val="tx1"/>
                            </a:solidFill>
                            <a:latin typeface="Cambria" panose="02040503050406030204" pitchFamily="18" charset="0"/>
                            <a:ea typeface="+mn-ea"/>
                            <a:cs typeface="+mn-cs"/>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1.3(5)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&lt;0.32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21.2(10)</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3.69(9)</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vMerge="1">
                      <a:txBody>
                        <a:bodyPr/>
                        <a:lstStyle/>
                        <a:p>
                          <a:endParaRPr lang="zh-CN" altLang="en-US"/>
                        </a:p>
                      </a:txBody>
                      <a:tcPr/>
                    </a:tc>
                    <a:tc vMerge="1">
                      <a:txBody>
                        <a:bodyPr/>
                        <a:lstStyle/>
                        <a:p>
                          <a:endParaRPr lang="zh-CN" altLang="en-US"/>
                        </a:p>
                      </a:txBody>
                      <a:tcPr/>
                    </a:tc>
                    <a:tc vMerge="1">
                      <a:txBody>
                        <a:bodyPr/>
                        <a:lstStyle/>
                        <a:p>
                          <a:pPr algn="ctr"/>
                          <a:endParaRPr lang="zh-CN" altLang="en-US" sz="1400" dirty="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813636999"/>
                      </a:ext>
                    </a:extLst>
                  </a:tr>
                  <a:tr h="224400">
                    <a:tc rowSpan="2">
                      <a:txBody>
                        <a:bodyPr/>
                        <a:lstStyle/>
                        <a:p>
                          <a:pPr algn="ctr">
                            <a:lnSpc>
                              <a:spcPct val="100000"/>
                            </a:lnSpc>
                          </a:pPr>
                          <a:r>
                            <a:rPr lang="en-US" altLang="zh-CN" sz="1000" baseline="30000" dirty="0">
                              <a:latin typeface="Cambria" panose="02040503050406030204" pitchFamily="18" charset="0"/>
                              <a:ea typeface="Cambria" panose="02040503050406030204" pitchFamily="18" charset="0"/>
                            </a:rPr>
                            <a:t>56</a:t>
                          </a:r>
                          <a:r>
                            <a:rPr lang="en-US" altLang="zh-CN" sz="1000" dirty="0">
                              <a:latin typeface="Cambria" panose="02040503050406030204" pitchFamily="18" charset="0"/>
                              <a:ea typeface="Cambria" panose="02040503050406030204" pitchFamily="18" charset="0"/>
                            </a:rPr>
                            <a:t>Fe(</a:t>
                          </a:r>
                          <a:r>
                            <a:rPr lang="en-US" altLang="zh-CN" sz="1000" baseline="30000" dirty="0">
                              <a:latin typeface="Cambria" panose="02040503050406030204" pitchFamily="18" charset="0"/>
                              <a:ea typeface="Cambria" panose="02040503050406030204" pitchFamily="18" charset="0"/>
                            </a:rPr>
                            <a:t>3</a:t>
                          </a:r>
                          <a:r>
                            <a:rPr lang="en-US" altLang="zh-CN" sz="1000" dirty="0">
                              <a:latin typeface="Cambria" panose="02040503050406030204" pitchFamily="18" charset="0"/>
                              <a:ea typeface="Cambria" panose="02040503050406030204" pitchFamily="18" charset="0"/>
                            </a:rPr>
                            <a:t>He,</a:t>
                          </a:r>
                          <a:r>
                            <a:rPr lang="en-US" altLang="zh-CN" sz="1000" i="1" dirty="0">
                              <a:latin typeface="Cambria" panose="02040503050406030204" pitchFamily="18" charset="0"/>
                              <a:ea typeface="Cambria" panose="02040503050406030204" pitchFamily="18" charset="0"/>
                            </a:rPr>
                            <a:t>t</a:t>
                          </a:r>
                          <a:r>
                            <a:rPr lang="en-US" altLang="zh-CN" sz="1000" dirty="0">
                              <a:latin typeface="Cambria" panose="02040503050406030204" pitchFamily="18" charset="0"/>
                              <a:ea typeface="Cambria" panose="02040503050406030204" pitchFamily="18" charset="0"/>
                            </a:rPr>
                            <a:t>)</a:t>
                          </a:r>
                          <a:r>
                            <a:rPr lang="en-US" altLang="zh-CN" sz="1000" baseline="30000" dirty="0">
                              <a:latin typeface="Cambria" panose="02040503050406030204" pitchFamily="18" charset="0"/>
                              <a:ea typeface="Cambria" panose="02040503050406030204" pitchFamily="18" charset="0"/>
                            </a:rPr>
                            <a:t>56</a:t>
                          </a:r>
                          <a:r>
                            <a:rPr lang="en-US" altLang="zh-CN" sz="1000" dirty="0">
                              <a:latin typeface="Cambria" panose="02040503050406030204" pitchFamily="18" charset="0"/>
                              <a:ea typeface="Cambria" panose="02040503050406030204" pitchFamily="18" charset="0"/>
                            </a:rPr>
                            <a:t>Co</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rowSpan="2">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RCNP</a:t>
                          </a: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r>
                            <a:rPr lang="en-US" altLang="zh-CN" sz="1000" b="1" dirty="0">
                              <a:latin typeface="Cambria" panose="02040503050406030204" pitchFamily="18" charset="0"/>
                              <a:ea typeface="Cambria" panose="02040503050406030204" pitchFamily="18" charset="0"/>
                            </a:rPr>
                            <a:t>3599</a:t>
                          </a:r>
                          <a:endParaRPr lang="zh-CN" altLang="en-US" sz="1000" b="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r>
                            <a:rPr lang="en-US" altLang="zh-CN" sz="1000" baseline="0" dirty="0">
                              <a:latin typeface="Cambria" panose="02040503050406030204" pitchFamily="18" charset="0"/>
                              <a:ea typeface="Cambria" panose="02040503050406030204" pitchFamily="18" charset="0"/>
                            </a:rPr>
                            <a:t>0</a:t>
                          </a:r>
                          <a:r>
                            <a:rPr lang="en-US" altLang="zh-CN" sz="1000" baseline="30000" dirty="0">
                              <a:latin typeface="Cambria" panose="02040503050406030204" pitchFamily="18" charset="0"/>
                              <a:ea typeface="Cambria" panose="02040503050406030204" pitchFamily="18" charset="0"/>
                            </a:rPr>
                            <a:t>+</a:t>
                          </a:r>
                          <a:endParaRPr lang="zh-CN" altLang="en-US" sz="1000" baseline="30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dirty="0">
                              <a:latin typeface="Cambria" panose="02040503050406030204" pitchFamily="18" charset="0"/>
                              <a:ea typeface="Cambria" panose="02040503050406030204" pitchFamily="18" charset="0"/>
                            </a:rPr>
                            <a:t>2.89(12)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72</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rowSpan="2">
                      <a:txBody>
                        <a:bodyPr/>
                        <a:lstStyle/>
                        <a:p>
                          <a:pPr algn="ctr">
                            <a:lnSpc>
                              <a:spcPct val="100000"/>
                            </a:lnSpc>
                          </a:pPr>
                          <a:r>
                            <a:rPr lang="en-US" altLang="zh-CN" sz="1000" i="1">
                              <a:latin typeface="Cambria" panose="02040503050406030204" pitchFamily="18" charset="0"/>
                              <a:ea typeface="Cambria" panose="02040503050406030204" pitchFamily="18" charset="0"/>
                            </a:rPr>
                            <a:t>32(2)</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32.3(5)</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32(1)</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rowSpan="2">
                      <a:txBody>
                        <a:bodyPr/>
                        <a:lstStyle/>
                        <a:p>
                          <a:pPr algn="ctr">
                            <a:lnSpc>
                              <a:spcPct val="100000"/>
                            </a:lnSpc>
                          </a:pPr>
                          <a:r>
                            <a:rPr lang="en-US" altLang="zh-CN" sz="1000" dirty="0">
                              <a:latin typeface="Cambria" panose="02040503050406030204" pitchFamily="18" charset="0"/>
                              <a:ea typeface="Cambria" panose="02040503050406030204" pitchFamily="18" charset="0"/>
                            </a:rPr>
                            <a:t>28(1)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rowSpan="2">
                      <a:txBody>
                        <a:bodyPr/>
                        <a:lstStyle/>
                        <a:p>
                          <a:pPr algn="ctr">
                            <a:lnSpc>
                              <a:spcPct val="100000"/>
                            </a:lnSpc>
                          </a:pPr>
                          <a:r>
                            <a:rPr lang="en-US" altLang="zh-CN" sz="1000" i="1" dirty="0">
                              <a:latin typeface="Cambria" panose="02040503050406030204" pitchFamily="18" charset="0"/>
                              <a:ea typeface="Cambria" panose="02040503050406030204" pitchFamily="18" charset="0"/>
                            </a:rPr>
                            <a:t>20(2)</a:t>
                          </a:r>
                          <a:endParaRPr lang="zh-CN" altLang="en-US" sz="1000" i="1"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extLst>
                      <a:ext uri="{0D108BD9-81ED-4DB2-BD59-A6C34878D82A}">
                        <a16:rowId xmlns:a16="http://schemas.microsoft.com/office/drawing/2014/main" val="3691232468"/>
                      </a:ext>
                    </a:extLst>
                  </a:tr>
                  <a:tr h="224400">
                    <a:tc vMerge="1">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400" i="1" dirty="0" err="1"/>
                            <a:t>T</a:t>
                          </a:r>
                          <a:r>
                            <a:rPr lang="en-US" altLang="zh-CN" sz="1400" i="1" baseline="-25000" dirty="0" err="1"/>
                            <a:t>z</a:t>
                          </a:r>
                          <a:r>
                            <a:rPr lang="en-US" altLang="zh-CN" sz="1400" dirty="0"/>
                            <a:t> = –3/2</a:t>
                          </a:r>
                          <a:endParaRPr lang="zh-CN" altLang="en-US" sz="1400" dirty="0"/>
                        </a:p>
                      </a:txBody>
                      <a:tcPr anchor="ctr"/>
                    </a:tc>
                    <a:tc vMerge="1">
                      <a:txBody>
                        <a:bodyPr/>
                        <a:lstStyle/>
                        <a:p>
                          <a:endParaRPr lang="zh-CN" altLang="en-US"/>
                        </a:p>
                      </a:txBody>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3527</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marL="0" marR="0" lvl="0" indent="0" algn="ctr" defTabSz="914074" rtl="0" eaLnBrk="1" fontAlgn="auto" latinLnBrk="0" hangingPunct="1">
                            <a:lnSpc>
                              <a:spcPct val="100000"/>
                            </a:lnSpc>
                            <a:spcBef>
                              <a:spcPts val="0"/>
                            </a:spcBef>
                            <a:spcAft>
                              <a:spcPts val="0"/>
                            </a:spcAft>
                            <a:buClrTx/>
                            <a:buSzTx/>
                            <a:buFontTx/>
                            <a:buNone/>
                            <a:tabLst/>
                            <a:defRPr/>
                          </a:pPr>
                          <a:r>
                            <a:rPr lang="en-US" altLang="zh-CN" sz="1000" kern="1200" baseline="0" dirty="0">
                              <a:solidFill>
                                <a:schemeClr val="tx1"/>
                              </a:solidFill>
                              <a:latin typeface="Cambria" panose="02040503050406030204" pitchFamily="18" charset="0"/>
                              <a:ea typeface="Cambria" panose="02040503050406030204" pitchFamily="18" charset="0"/>
                              <a:cs typeface="+mn-cs"/>
                            </a:rPr>
                            <a:t>0</a:t>
                          </a:r>
                          <a:r>
                            <a:rPr lang="en-US" altLang="zh-CN" sz="1000" kern="1200" baseline="30000" dirty="0">
                              <a:solidFill>
                                <a:schemeClr val="tx1"/>
                              </a:solidFill>
                              <a:latin typeface="Cambria" panose="02040503050406030204" pitchFamily="18" charset="0"/>
                              <a:ea typeface="Cambria" panose="02040503050406030204" pitchFamily="18" charset="0"/>
                              <a:cs typeface="+mn-cs"/>
                            </a:rPr>
                            <a:t>+</a:t>
                          </a:r>
                          <a:endParaRPr lang="zh-CN" altLang="en-US" sz="1000" kern="1200" baseline="30000" dirty="0">
                            <a:solidFill>
                              <a:schemeClr val="tx1"/>
                            </a:solidFill>
                            <a:latin typeface="Cambria" panose="02040503050406030204" pitchFamily="18" charset="0"/>
                            <a:ea typeface="+mn-ea"/>
                            <a:cs typeface="+mn-cs"/>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r>
                            <a:rPr lang="en-US" altLang="zh-CN" sz="1000" dirty="0">
                              <a:latin typeface="Cambria" panose="02040503050406030204" pitchFamily="18" charset="0"/>
                              <a:ea typeface="Cambria" panose="02040503050406030204" pitchFamily="18" charset="0"/>
                            </a:rPr>
                            <a:t>1.11(6)</a:t>
                          </a: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a:txBody>
                        <a:bodyPr/>
                        <a:lstStyle/>
                        <a:p>
                          <a:pPr algn="ctr">
                            <a:lnSpc>
                              <a:spcPct val="100000"/>
                            </a:lnSpc>
                          </a:pPr>
                          <a:endParaRPr lang="zh-CN" altLang="en-US" sz="1000" dirty="0">
                            <a:latin typeface="Cambria" panose="02040503050406030204" pitchFamily="18" charset="0"/>
                          </a:endParaRPr>
                        </a:p>
                      </a:txBody>
                      <a:tcPr marL="36000" marR="36000" marT="36000" marB="3600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9CC"/>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511325194"/>
                      </a:ext>
                    </a:extLst>
                  </a:tr>
                </a:tbl>
              </a:graphicData>
            </a:graphic>
          </p:graphicFrame>
        </mc:Fallback>
      </mc:AlternateContent>
    </p:spTree>
    <p:extLst>
      <p:ext uri="{BB962C8B-B14F-4D97-AF65-F5344CB8AC3E}">
        <p14:creationId xmlns:p14="http://schemas.microsoft.com/office/powerpoint/2010/main" val="9655521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AAC1886-7AFF-4E9E-AB35-72DAA17D2A2D}"/>
              </a:ext>
            </a:extLst>
          </p:cNvPr>
          <p:cNvSpPr>
            <a:spLocks noGrp="1"/>
          </p:cNvSpPr>
          <p:nvPr>
            <p:ph type="title"/>
          </p:nvPr>
        </p:nvSpPr>
        <p:spPr/>
        <p:txBody>
          <a:bodyPr/>
          <a:lstStyle/>
          <a:p>
            <a:endParaRPr lang="zh-CN" altLang="en-US"/>
          </a:p>
        </p:txBody>
      </p:sp>
      <p:sp>
        <p:nvSpPr>
          <p:cNvPr id="4" name="Footer Placeholder 3">
            <a:extLst>
              <a:ext uri="{FF2B5EF4-FFF2-40B4-BE49-F238E27FC236}">
                <a16:creationId xmlns:a16="http://schemas.microsoft.com/office/drawing/2014/main" id="{2C57D2FE-060D-406B-A998-5FEDA7C19C0A}"/>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EE93B864-4E13-4A7E-9FE2-2B2F9A2EBC95}"/>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114</a:t>
            </a:fld>
            <a:endParaRPr lang="en-US" sz="1300" dirty="0"/>
          </a:p>
        </p:txBody>
      </p:sp>
      <p:pic>
        <p:nvPicPr>
          <p:cNvPr id="7" name="Picture 6">
            <a:extLst>
              <a:ext uri="{FF2B5EF4-FFF2-40B4-BE49-F238E27FC236}">
                <a16:creationId xmlns:a16="http://schemas.microsoft.com/office/drawing/2014/main" id="{EBCB642C-D379-485F-AEA9-689CFD23CB6B}"/>
              </a:ext>
            </a:extLst>
          </p:cNvPr>
          <p:cNvPicPr>
            <a:picLocks noChangeAspect="1"/>
          </p:cNvPicPr>
          <p:nvPr/>
        </p:nvPicPr>
        <p:blipFill>
          <a:blip r:embed="rId2"/>
          <a:stretch>
            <a:fillRect/>
          </a:stretch>
        </p:blipFill>
        <p:spPr>
          <a:xfrm>
            <a:off x="4583603" y="1066800"/>
            <a:ext cx="4452002" cy="4041772"/>
          </a:xfrm>
          <a:prstGeom prst="rect">
            <a:avLst/>
          </a:prstGeom>
        </p:spPr>
      </p:pic>
      <p:pic>
        <p:nvPicPr>
          <p:cNvPr id="10" name="Content Placeholder 9">
            <a:extLst>
              <a:ext uri="{FF2B5EF4-FFF2-40B4-BE49-F238E27FC236}">
                <a16:creationId xmlns:a16="http://schemas.microsoft.com/office/drawing/2014/main" id="{AA19F22D-8531-4858-83B7-BBD1A36B1A2F}"/>
              </a:ext>
            </a:extLst>
          </p:cNvPr>
          <p:cNvPicPr>
            <a:picLocks noGrp="1" noChangeAspect="1"/>
          </p:cNvPicPr>
          <p:nvPr>
            <p:ph idx="1"/>
          </p:nvPr>
        </p:nvPicPr>
        <p:blipFill>
          <a:blip r:embed="rId3"/>
          <a:stretch>
            <a:fillRect/>
          </a:stretch>
        </p:blipFill>
        <p:spPr>
          <a:xfrm>
            <a:off x="76200" y="1066800"/>
            <a:ext cx="4452298" cy="4048767"/>
          </a:xfrm>
          <a:prstGeom prst="rect">
            <a:avLst/>
          </a:prstGeom>
        </p:spPr>
      </p:pic>
    </p:spTree>
    <p:extLst>
      <p:ext uri="{BB962C8B-B14F-4D97-AF65-F5344CB8AC3E}">
        <p14:creationId xmlns:p14="http://schemas.microsoft.com/office/powerpoint/2010/main" val="79933232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FD00886B-65F5-4107-BF97-32DE073E6E87}"/>
              </a:ext>
            </a:extLst>
          </p:cNvPr>
          <p:cNvGraphicFramePr>
            <a:graphicFrameLocks noGrp="1"/>
          </p:cNvGraphicFramePr>
          <p:nvPr>
            <p:ph idx="1"/>
            <p:extLst>
              <p:ext uri="{D42A27DB-BD31-4B8C-83A1-F6EECF244321}">
                <p14:modId xmlns:p14="http://schemas.microsoft.com/office/powerpoint/2010/main" val="2612218213"/>
              </p:ext>
            </p:extLst>
          </p:nvPr>
        </p:nvGraphicFramePr>
        <p:xfrm>
          <a:off x="228600" y="1219200"/>
          <a:ext cx="4927600" cy="2590800"/>
        </p:xfrm>
        <a:graphic>
          <a:graphicData uri="http://schemas.openxmlformats.org/drawingml/2006/table">
            <a:tbl>
              <a:tblPr>
                <a:tableStyleId>{5C22544A-7EE6-4342-B048-85BDC9FD1C3A}</a:tableStyleId>
              </a:tblPr>
              <a:tblGrid>
                <a:gridCol w="865784">
                  <a:extLst>
                    <a:ext uri="{9D8B030D-6E8A-4147-A177-3AD203B41FA5}">
                      <a16:colId xmlns:a16="http://schemas.microsoft.com/office/drawing/2014/main" val="15927656"/>
                    </a:ext>
                  </a:extLst>
                </a:gridCol>
                <a:gridCol w="1865120">
                  <a:extLst>
                    <a:ext uri="{9D8B030D-6E8A-4147-A177-3AD203B41FA5}">
                      <a16:colId xmlns:a16="http://schemas.microsoft.com/office/drawing/2014/main" val="647156980"/>
                    </a:ext>
                  </a:extLst>
                </a:gridCol>
                <a:gridCol w="2196696">
                  <a:extLst>
                    <a:ext uri="{9D8B030D-6E8A-4147-A177-3AD203B41FA5}">
                      <a16:colId xmlns:a16="http://schemas.microsoft.com/office/drawing/2014/main" val="2585419160"/>
                    </a:ext>
                  </a:extLst>
                </a:gridCol>
              </a:tblGrid>
              <a:tr h="431800">
                <a:tc>
                  <a:txBody>
                    <a:bodyPr/>
                    <a:lstStyle/>
                    <a:p>
                      <a:pPr algn="ctr" fontAlgn="ctr"/>
                      <a:r>
                        <a:rPr lang="el-GR" sz="1400" u="none" strike="noStrike" dirty="0">
                          <a:effectLst/>
                          <a:latin typeface="Cambria" panose="02040503050406030204" pitchFamily="18" charset="0"/>
                          <a:ea typeface="Cambria" panose="02040503050406030204" pitchFamily="18" charset="0"/>
                        </a:rPr>
                        <a:t>Δ</a:t>
                      </a:r>
                      <a:r>
                        <a:rPr lang="en-US" sz="1400" i="1" u="none" strike="noStrike" dirty="0">
                          <a:effectLst/>
                          <a:latin typeface="Cambria" panose="02040503050406030204" pitchFamily="18" charset="0"/>
                          <a:ea typeface="Cambria" panose="02040503050406030204" pitchFamily="18" charset="0"/>
                        </a:rPr>
                        <a:t>E</a:t>
                      </a:r>
                      <a:endParaRPr lang="en-US" sz="1400" b="0" i="1"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325(5) keV</a:t>
                      </a:r>
                    </a:p>
                  </a:txBody>
                  <a:tcPr marL="9525" marR="9525" marT="9525" marB="0" anchor="ctr"/>
                </a:tc>
                <a:tc>
                  <a:txBody>
                    <a:bodyPr/>
                    <a:lstStyle/>
                    <a:p>
                      <a:pPr algn="ctr" fontAlgn="ctr"/>
                      <a:r>
                        <a:rPr lang="en-US" sz="1400" u="none" strike="noStrike">
                          <a:effectLst/>
                          <a:latin typeface="Cambria" panose="02040503050406030204" pitchFamily="18" charset="0"/>
                          <a:ea typeface="Cambria" panose="02040503050406030204" pitchFamily="18" charset="0"/>
                        </a:rPr>
                        <a:t>observed level spacing</a:t>
                      </a:r>
                      <a:endParaRPr lang="en-US"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tc>
                <a:extLst>
                  <a:ext uri="{0D108BD9-81ED-4DB2-BD59-A6C34878D82A}">
                    <a16:rowId xmlns:a16="http://schemas.microsoft.com/office/drawing/2014/main" val="1340298552"/>
                  </a:ext>
                </a:extLst>
              </a:tr>
              <a:tr h="431800">
                <a:tc>
                  <a:txBody>
                    <a:bodyPr/>
                    <a:lstStyle/>
                    <a:p>
                      <a:pPr algn="ctr" fontAlgn="ctr"/>
                      <a:r>
                        <a:rPr lang="el-GR" sz="1400" i="1" u="none" strike="noStrike" dirty="0">
                          <a:effectLst/>
                          <a:latin typeface="Cambria" panose="02040503050406030204" pitchFamily="18" charset="0"/>
                          <a:ea typeface="Cambria" panose="02040503050406030204" pitchFamily="18" charset="0"/>
                        </a:rPr>
                        <a:t>θ</a:t>
                      </a:r>
                      <a:endParaRPr lang="el-GR" sz="1400" b="0" i="1"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tc>
                <a:tc>
                  <a:txBody>
                    <a:bodyPr/>
                    <a:lstStyle/>
                    <a:p>
                      <a:pPr algn="ctr" fontAlgn="ctr"/>
                      <a:r>
                        <a:rPr lang="zh-CN" altLang="en-US" sz="1400" u="none" strike="noStrike" dirty="0">
                          <a:effectLst/>
                          <a:latin typeface="Cambria" panose="02040503050406030204" pitchFamily="18" charset="0"/>
                        </a:rPr>
                        <a:t>　</a:t>
                      </a:r>
                      <a:r>
                        <a:rPr lang="en-US" altLang="zh-CN" sz="1400" u="none" strike="noStrike" dirty="0">
                          <a:effectLst/>
                          <a:latin typeface="Cambria" panose="02040503050406030204" pitchFamily="18" charset="0"/>
                          <a:ea typeface="Cambria" panose="02040503050406030204" pitchFamily="18" charset="0"/>
                        </a:rPr>
                        <a:t>27(6)°</a:t>
                      </a:r>
                      <a:endParaRPr lang="zh-CN" altLang="en-US" sz="1400" b="0" i="0" u="none" strike="noStrike" dirty="0">
                        <a:solidFill>
                          <a:srgbClr val="CCFFFF"/>
                        </a:solidFill>
                        <a:effectLst/>
                        <a:latin typeface="Cambria" panose="02040503050406030204" pitchFamily="18" charset="0"/>
                        <a:ea typeface="宋体" panose="02010600030101010101" pitchFamily="2" charset="-122"/>
                      </a:endParaRPr>
                    </a:p>
                  </a:txBody>
                  <a:tcPr marL="9525" marR="9525" marT="9525" marB="0" anchor="ctr"/>
                </a:tc>
                <a:tc>
                  <a:txBody>
                    <a:bodyPr/>
                    <a:lstStyle/>
                    <a:p>
                      <a:pPr algn="ctr" fontAlgn="ctr"/>
                      <a:r>
                        <a:rPr lang="en-US" sz="1400" u="none" strike="noStrike" dirty="0">
                          <a:effectLst/>
                          <a:latin typeface="Cambria" panose="02040503050406030204" pitchFamily="18" charset="0"/>
                          <a:ea typeface="Cambria" panose="02040503050406030204" pitchFamily="18" charset="0"/>
                        </a:rPr>
                        <a:t>mixing angle</a:t>
                      </a:r>
                      <a:endParaRPr lang="en-US"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tc>
                <a:extLst>
                  <a:ext uri="{0D108BD9-81ED-4DB2-BD59-A6C34878D82A}">
                    <a16:rowId xmlns:a16="http://schemas.microsoft.com/office/drawing/2014/main" val="2454597875"/>
                  </a:ext>
                </a:extLst>
              </a:tr>
              <a:tr h="431800">
                <a:tc>
                  <a:txBody>
                    <a:bodyPr/>
                    <a:lstStyle/>
                    <a:p>
                      <a:pPr algn="ctr" fontAlgn="ctr"/>
                      <a:r>
                        <a:rPr lang="el-GR" sz="1400" i="1" u="none" strike="noStrike" dirty="0">
                          <a:effectLst/>
                          <a:latin typeface="Cambria" panose="02040503050406030204" pitchFamily="18" charset="0"/>
                          <a:ea typeface="Cambria" panose="02040503050406030204" pitchFamily="18" charset="0"/>
                        </a:rPr>
                        <a:t>ε</a:t>
                      </a:r>
                      <a:endParaRPr lang="el-GR" sz="1400" b="0" i="1"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195(54)</a:t>
                      </a:r>
                      <a:r>
                        <a:rPr lang="zh-CN" altLang="en-US" sz="1400" b="0" i="0" u="none" strike="noStrike" dirty="0">
                          <a:solidFill>
                            <a:srgbClr val="000000"/>
                          </a:solidFill>
                          <a:effectLst/>
                          <a:latin typeface="Cambria" panose="02040503050406030204" pitchFamily="18" charset="0"/>
                          <a:ea typeface="宋体" panose="02010600030101010101" pitchFamily="2" charset="-122"/>
                        </a:rPr>
                        <a:t> </a:t>
                      </a:r>
                      <a:r>
                        <a:rPr lang="en-US" altLang="zh-CN" sz="1400" b="0" i="0" u="none" strike="noStrike" dirty="0">
                          <a:solidFill>
                            <a:srgbClr val="000000"/>
                          </a:solidFill>
                          <a:effectLst/>
                          <a:latin typeface="Cambria" panose="02040503050406030204" pitchFamily="18" charset="0"/>
                          <a:ea typeface="Cambria" panose="02040503050406030204" pitchFamily="18" charset="0"/>
                        </a:rPr>
                        <a:t>keV</a:t>
                      </a:r>
                    </a:p>
                  </a:txBody>
                  <a:tcPr marL="9525" marR="9525" marT="9525" marB="0" anchor="ctr"/>
                </a:tc>
                <a:tc>
                  <a:txBody>
                    <a:bodyPr/>
                    <a:lstStyle/>
                    <a:p>
                      <a:pPr algn="ctr" fontAlgn="ctr"/>
                      <a:r>
                        <a:rPr lang="en-US" sz="1400" u="none" strike="noStrike" dirty="0">
                          <a:effectLst/>
                          <a:latin typeface="Cambria" panose="02040503050406030204" pitchFamily="18" charset="0"/>
                          <a:ea typeface="Cambria" panose="02040503050406030204" pitchFamily="18" charset="0"/>
                        </a:rPr>
                        <a:t>unperturbed level spacing</a:t>
                      </a:r>
                      <a:endParaRPr lang="en-US"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tc>
                <a:extLst>
                  <a:ext uri="{0D108BD9-81ED-4DB2-BD59-A6C34878D82A}">
                    <a16:rowId xmlns:a16="http://schemas.microsoft.com/office/drawing/2014/main" val="2327874643"/>
                  </a:ext>
                </a:extLst>
              </a:tr>
              <a:tr h="431800">
                <a:tc>
                  <a:txBody>
                    <a:bodyPr/>
                    <a:lstStyle/>
                    <a:p>
                      <a:pPr algn="ctr" fontAlgn="ctr"/>
                      <a:r>
                        <a:rPr lang="el-GR" sz="1400" i="1" u="none" strike="noStrike" dirty="0">
                          <a:effectLst/>
                          <a:latin typeface="Cambria" panose="02040503050406030204" pitchFamily="18" charset="0"/>
                          <a:ea typeface="Cambria" panose="02040503050406030204" pitchFamily="18" charset="0"/>
                        </a:rPr>
                        <a:t>ν</a:t>
                      </a:r>
                      <a:endParaRPr lang="el-GR" sz="1400" b="0" i="1"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130(20) keV</a:t>
                      </a:r>
                    </a:p>
                  </a:txBody>
                  <a:tcPr marL="9525" marR="9525" marT="9525" marB="0" anchor="ctr"/>
                </a:tc>
                <a:tc>
                  <a:txBody>
                    <a:bodyPr/>
                    <a:lstStyle/>
                    <a:p>
                      <a:pPr algn="ctr" fontAlgn="ctr"/>
                      <a:r>
                        <a:rPr lang="en-US" sz="1400" u="none" strike="noStrike">
                          <a:effectLst/>
                          <a:latin typeface="Cambria" panose="02040503050406030204" pitchFamily="18" charset="0"/>
                          <a:ea typeface="Cambria" panose="02040503050406030204" pitchFamily="18" charset="0"/>
                        </a:rPr>
                        <a:t>mixing matrix element</a:t>
                      </a:r>
                      <a:endParaRPr lang="en-US"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tc>
                <a:extLst>
                  <a:ext uri="{0D108BD9-81ED-4DB2-BD59-A6C34878D82A}">
                    <a16:rowId xmlns:a16="http://schemas.microsoft.com/office/drawing/2014/main" val="3161026846"/>
                  </a:ext>
                </a:extLst>
              </a:tr>
              <a:tr h="431800">
                <a:tc>
                  <a:txBody>
                    <a:bodyPr/>
                    <a:lstStyle/>
                    <a:p>
                      <a:pPr algn="ctr" fontAlgn="ctr"/>
                      <a:r>
                        <a:rPr lang="el-GR" sz="1400" i="1" u="none" strike="noStrike" dirty="0">
                          <a:effectLst/>
                          <a:latin typeface="Cambria" panose="02040503050406030204" pitchFamily="18" charset="0"/>
                          <a:ea typeface="Cambria" panose="02040503050406030204" pitchFamily="18" charset="0"/>
                        </a:rPr>
                        <a:t>α</a:t>
                      </a:r>
                      <a:r>
                        <a:rPr lang="el-GR" sz="1400" u="none" strike="noStrike" baseline="30000" dirty="0">
                          <a:effectLst/>
                          <a:latin typeface="Cambria" panose="02040503050406030204" pitchFamily="18" charset="0"/>
                          <a:ea typeface="Cambria" panose="02040503050406030204" pitchFamily="18" charset="0"/>
                        </a:rPr>
                        <a:t>2</a:t>
                      </a:r>
                      <a:endParaRPr lang="el-GR" sz="1400" b="0" i="0" u="none" strike="noStrike" baseline="30000" dirty="0">
                        <a:solidFill>
                          <a:srgbClr val="000000"/>
                        </a:solidFill>
                        <a:effectLst/>
                        <a:latin typeface="Cambria" panose="02040503050406030204" pitchFamily="18" charset="0"/>
                        <a:ea typeface="Cambria" panose="02040503050406030204" pitchFamily="18" charset="0"/>
                      </a:endParaRPr>
                    </a:p>
                  </a:txBody>
                  <a:tcPr marL="9525" marR="9525" marT="9525" marB="0" anchor="ctr"/>
                </a:tc>
                <a:tc>
                  <a:txBody>
                    <a:bodyPr/>
                    <a:lstStyle/>
                    <a:p>
                      <a:pPr algn="ctr" fontAlgn="ctr"/>
                      <a:r>
                        <a:rPr lang="zh-CN" altLang="en-US" sz="1400" u="none" strike="noStrike" dirty="0">
                          <a:effectLst/>
                          <a:latin typeface="Cambria" panose="02040503050406030204" pitchFamily="18" charset="0"/>
                        </a:rPr>
                        <a:t>　</a:t>
                      </a:r>
                      <a:r>
                        <a:rPr lang="en-US" altLang="zh-CN" sz="1400" u="none" strike="noStrike" dirty="0">
                          <a:effectLst/>
                          <a:latin typeface="Cambria" panose="02040503050406030204" pitchFamily="18" charset="0"/>
                          <a:ea typeface="Cambria" panose="02040503050406030204" pitchFamily="18" charset="0"/>
                        </a:rPr>
                        <a:t>20(8)%</a:t>
                      </a:r>
                      <a:endParaRPr lang="zh-CN" altLang="en-US" sz="1400" b="0" i="0" u="none" strike="noStrike" dirty="0">
                        <a:solidFill>
                          <a:srgbClr val="000000"/>
                        </a:solidFill>
                        <a:effectLst/>
                        <a:latin typeface="Cambria" panose="02040503050406030204" pitchFamily="18" charset="0"/>
                        <a:ea typeface="宋体" panose="02010600030101010101" pitchFamily="2" charset="-122"/>
                      </a:endParaRPr>
                    </a:p>
                  </a:txBody>
                  <a:tcPr marL="9525" marR="9525" marT="9525" marB="0" anchor="ctr"/>
                </a:tc>
                <a:tc>
                  <a:txBody>
                    <a:bodyPr/>
                    <a:lstStyle/>
                    <a:p>
                      <a:pPr algn="ctr" fontAlgn="ctr"/>
                      <a:r>
                        <a:rPr lang="en-US" sz="1400" u="none" strike="noStrike">
                          <a:effectLst/>
                          <a:latin typeface="Cambria" panose="02040503050406030204" pitchFamily="18" charset="0"/>
                          <a:ea typeface="Cambria" panose="02040503050406030204" pitchFamily="18" charset="0"/>
                        </a:rPr>
                        <a:t>isospin impurity</a:t>
                      </a:r>
                      <a:endParaRPr lang="en-US"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tc>
                <a:extLst>
                  <a:ext uri="{0D108BD9-81ED-4DB2-BD59-A6C34878D82A}">
                    <a16:rowId xmlns:a16="http://schemas.microsoft.com/office/drawing/2014/main" val="3463768"/>
                  </a:ext>
                </a:extLst>
              </a:tr>
              <a:tr h="431800">
                <a:tc>
                  <a:txBody>
                    <a:bodyPr/>
                    <a:lstStyle/>
                    <a:p>
                      <a:pPr algn="ctr" fontAlgn="ctr"/>
                      <a:r>
                        <a:rPr lang="el-GR" sz="1400" i="1" u="none" strike="noStrike" dirty="0">
                          <a:effectLst/>
                          <a:latin typeface="Cambria" panose="02040503050406030204" pitchFamily="18" charset="0"/>
                          <a:ea typeface="Cambria" panose="02040503050406030204" pitchFamily="18" charset="0"/>
                        </a:rPr>
                        <a:t>δ</a:t>
                      </a:r>
                      <a:endParaRPr lang="el-GR" sz="1400" b="0" i="1"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tc>
                <a:tc>
                  <a:txBody>
                    <a:bodyPr/>
                    <a:lstStyle/>
                    <a:p>
                      <a:pPr algn="ctr" fontAlgn="ctr"/>
                      <a:r>
                        <a:rPr lang="zh-CN" altLang="en-US" sz="1400" u="none" strike="noStrike" dirty="0">
                          <a:effectLst/>
                          <a:latin typeface="Cambria" panose="02040503050406030204" pitchFamily="18" charset="0"/>
                        </a:rPr>
                        <a:t>　</a:t>
                      </a:r>
                      <a:r>
                        <a:rPr lang="en-US" altLang="zh-CN" sz="1400" u="none" strike="noStrike" dirty="0">
                          <a:effectLst/>
                          <a:latin typeface="Cambria" panose="02040503050406030204" pitchFamily="18" charset="0"/>
                          <a:ea typeface="Cambria" panose="02040503050406030204" pitchFamily="18" charset="0"/>
                        </a:rPr>
                        <a:t>65 keV</a:t>
                      </a:r>
                      <a:endParaRPr lang="zh-CN" altLang="en-US" sz="1400" b="0" i="0" u="none" strike="noStrike" dirty="0">
                        <a:solidFill>
                          <a:srgbClr val="000000"/>
                        </a:solidFill>
                        <a:effectLst/>
                        <a:latin typeface="Cambria" panose="02040503050406030204" pitchFamily="18" charset="0"/>
                        <a:ea typeface="宋体" panose="02010600030101010101" pitchFamily="2" charset="-122"/>
                      </a:endParaRPr>
                    </a:p>
                  </a:txBody>
                  <a:tcPr marL="9525" marR="9525" marT="9525" marB="0" anchor="ctr"/>
                </a:tc>
                <a:tc>
                  <a:txBody>
                    <a:bodyPr/>
                    <a:lstStyle/>
                    <a:p>
                      <a:pPr algn="ctr" fontAlgn="ctr"/>
                      <a:r>
                        <a:rPr lang="en-US" sz="1400" u="none" strike="noStrike" dirty="0">
                          <a:effectLst/>
                          <a:latin typeface="Cambria" panose="02040503050406030204" pitchFamily="18" charset="0"/>
                          <a:ea typeface="Cambria" panose="02040503050406030204" pitchFamily="18" charset="0"/>
                        </a:rPr>
                        <a:t>perturbation</a:t>
                      </a:r>
                      <a:endParaRPr lang="en-US"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tc>
                <a:extLst>
                  <a:ext uri="{0D108BD9-81ED-4DB2-BD59-A6C34878D82A}">
                    <a16:rowId xmlns:a16="http://schemas.microsoft.com/office/drawing/2014/main" val="1522074201"/>
                  </a:ext>
                </a:extLst>
              </a:tr>
            </a:tbl>
          </a:graphicData>
        </a:graphic>
      </p:graphicFrame>
      <p:sp>
        <p:nvSpPr>
          <p:cNvPr id="3" name="Title 2">
            <a:extLst>
              <a:ext uri="{FF2B5EF4-FFF2-40B4-BE49-F238E27FC236}">
                <a16:creationId xmlns:a16="http://schemas.microsoft.com/office/drawing/2014/main" id="{A6BB092D-1DE4-47EE-8AED-CEE1BDDDC398}"/>
              </a:ext>
            </a:extLst>
          </p:cNvPr>
          <p:cNvSpPr>
            <a:spLocks noGrp="1"/>
          </p:cNvSpPr>
          <p:nvPr>
            <p:ph type="title"/>
          </p:nvPr>
        </p:nvSpPr>
        <p:spPr/>
        <p:txBody>
          <a:bodyPr/>
          <a:lstStyle/>
          <a:p>
            <a:endParaRPr lang="zh-CN" altLang="en-US"/>
          </a:p>
        </p:txBody>
      </p:sp>
      <p:sp>
        <p:nvSpPr>
          <p:cNvPr id="4" name="Footer Placeholder 3">
            <a:extLst>
              <a:ext uri="{FF2B5EF4-FFF2-40B4-BE49-F238E27FC236}">
                <a16:creationId xmlns:a16="http://schemas.microsoft.com/office/drawing/2014/main" id="{77593A23-DB9F-43FE-9BA1-A9CAA213F47B}"/>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D8049672-F345-40F6-B9D1-9CE705E0CB9C}"/>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115</a:t>
            </a:fld>
            <a:endParaRPr lang="en-US" sz="1300" dirty="0"/>
          </a:p>
        </p:txBody>
      </p:sp>
    </p:spTree>
    <p:extLst>
      <p:ext uri="{BB962C8B-B14F-4D97-AF65-F5344CB8AC3E}">
        <p14:creationId xmlns:p14="http://schemas.microsoft.com/office/powerpoint/2010/main" val="291416029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F4AABDB-4B8B-4BDE-9B80-36062F9310D9}"/>
              </a:ext>
            </a:extLst>
          </p:cNvPr>
          <p:cNvPicPr>
            <a:picLocks noGrp="1" noChangeAspect="1"/>
          </p:cNvPicPr>
          <p:nvPr>
            <p:ph idx="1"/>
          </p:nvPr>
        </p:nvPicPr>
        <p:blipFill>
          <a:blip r:embed="rId2"/>
          <a:stretch>
            <a:fillRect/>
          </a:stretch>
        </p:blipFill>
        <p:spPr>
          <a:xfrm>
            <a:off x="96592" y="1072166"/>
            <a:ext cx="4947041" cy="4540435"/>
          </a:xfrm>
        </p:spPr>
      </p:pic>
      <p:sp>
        <p:nvSpPr>
          <p:cNvPr id="3" name="Title 2">
            <a:extLst>
              <a:ext uri="{FF2B5EF4-FFF2-40B4-BE49-F238E27FC236}">
                <a16:creationId xmlns:a16="http://schemas.microsoft.com/office/drawing/2014/main" id="{D424AD14-CE91-433B-9C22-E5616F517D7D}"/>
              </a:ext>
            </a:extLst>
          </p:cNvPr>
          <p:cNvSpPr>
            <a:spLocks noGrp="1"/>
          </p:cNvSpPr>
          <p:nvPr>
            <p:ph type="title"/>
          </p:nvPr>
        </p:nvSpPr>
        <p:spPr/>
        <p:txBody>
          <a:bodyPr/>
          <a:lstStyle/>
          <a:p>
            <a:r>
              <a:rPr lang="en-US" altLang="zh-CN" dirty="0"/>
              <a:t>Fragmentation of the </a:t>
            </a:r>
            <a:r>
              <a:rPr lang="en-US" altLang="zh-CN" i="1" dirty="0"/>
              <a:t>B</a:t>
            </a:r>
            <a:r>
              <a:rPr lang="en-US" altLang="zh-CN" dirty="0"/>
              <a:t>(F)</a:t>
            </a:r>
            <a:endParaRPr lang="zh-CN" altLang="en-US" dirty="0"/>
          </a:p>
        </p:txBody>
      </p:sp>
      <p:sp>
        <p:nvSpPr>
          <p:cNvPr id="4" name="Footer Placeholder 3">
            <a:extLst>
              <a:ext uri="{FF2B5EF4-FFF2-40B4-BE49-F238E27FC236}">
                <a16:creationId xmlns:a16="http://schemas.microsoft.com/office/drawing/2014/main" id="{C96C8E63-9BF7-47DD-8184-EDADF9EAC18A}"/>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D9C640A5-AF44-4D05-AB8A-EA05611D6EE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116</a:t>
            </a:fld>
            <a:endParaRPr lang="en-US" sz="1300" dirty="0"/>
          </a:p>
        </p:txBody>
      </p:sp>
      <p:pic>
        <p:nvPicPr>
          <p:cNvPr id="9" name="Picture 8">
            <a:extLst>
              <a:ext uri="{FF2B5EF4-FFF2-40B4-BE49-F238E27FC236}">
                <a16:creationId xmlns:a16="http://schemas.microsoft.com/office/drawing/2014/main" id="{09758010-A776-4523-987D-B2251FC73342}"/>
              </a:ext>
            </a:extLst>
          </p:cNvPr>
          <p:cNvPicPr>
            <a:picLocks noChangeAspect="1"/>
          </p:cNvPicPr>
          <p:nvPr/>
        </p:nvPicPr>
        <p:blipFill>
          <a:blip r:embed="rId3"/>
          <a:stretch>
            <a:fillRect/>
          </a:stretch>
        </p:blipFill>
        <p:spPr>
          <a:xfrm>
            <a:off x="4313715" y="1050131"/>
            <a:ext cx="4770184" cy="4283869"/>
          </a:xfrm>
          <a:prstGeom prst="rect">
            <a:avLst/>
          </a:prstGeom>
        </p:spPr>
      </p:pic>
    </p:spTree>
    <p:extLst>
      <p:ext uri="{BB962C8B-B14F-4D97-AF65-F5344CB8AC3E}">
        <p14:creationId xmlns:p14="http://schemas.microsoft.com/office/powerpoint/2010/main" val="404586600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EF925B-B3D2-419C-A39C-2F901D8AD42C}"/>
              </a:ext>
            </a:extLst>
          </p:cNvPr>
          <p:cNvSpPr>
            <a:spLocks noGrp="1"/>
          </p:cNvSpPr>
          <p:nvPr>
            <p:ph idx="1"/>
          </p:nvPr>
        </p:nvSpPr>
        <p:spPr/>
        <p:txBody>
          <a:bodyPr/>
          <a:lstStyle/>
          <a:p>
            <a:r>
              <a:rPr lang="en-US" altLang="zh-CN" dirty="0"/>
              <a:t>Perturbation theory predicts that when two states of the same spin are close together in the spectrum, Coulomb and charge-dependent nuclear forces induce a degree of ISB that is inversely proportional to the square of the energy separation of the two states.</a:t>
            </a:r>
            <a:endParaRPr lang="zh-CN" altLang="en-US" dirty="0"/>
          </a:p>
        </p:txBody>
      </p:sp>
      <p:sp>
        <p:nvSpPr>
          <p:cNvPr id="3" name="Title 2">
            <a:extLst>
              <a:ext uri="{FF2B5EF4-FFF2-40B4-BE49-F238E27FC236}">
                <a16:creationId xmlns:a16="http://schemas.microsoft.com/office/drawing/2014/main" id="{0D740051-4E21-41F0-B133-41F07FFED191}"/>
              </a:ext>
            </a:extLst>
          </p:cNvPr>
          <p:cNvSpPr>
            <a:spLocks noGrp="1"/>
          </p:cNvSpPr>
          <p:nvPr>
            <p:ph type="title"/>
          </p:nvPr>
        </p:nvSpPr>
        <p:spPr/>
        <p:txBody>
          <a:bodyPr/>
          <a:lstStyle/>
          <a:p>
            <a:endParaRPr lang="zh-CN" altLang="en-US"/>
          </a:p>
        </p:txBody>
      </p:sp>
      <p:sp>
        <p:nvSpPr>
          <p:cNvPr id="4" name="Footer Placeholder 3">
            <a:extLst>
              <a:ext uri="{FF2B5EF4-FFF2-40B4-BE49-F238E27FC236}">
                <a16:creationId xmlns:a16="http://schemas.microsoft.com/office/drawing/2014/main" id="{BC076715-2CFC-4192-A857-9765AD01A638}"/>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91EB6265-3A03-42CA-8E20-0E0CAF0AEDF0}"/>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117</a:t>
            </a:fld>
            <a:endParaRPr lang="en-US" sz="1300" dirty="0"/>
          </a:p>
        </p:txBody>
      </p:sp>
    </p:spTree>
    <p:extLst>
      <p:ext uri="{BB962C8B-B14F-4D97-AF65-F5344CB8AC3E}">
        <p14:creationId xmlns:p14="http://schemas.microsoft.com/office/powerpoint/2010/main" val="163471919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C59D4B1-B935-471F-BA47-6146C0DE142F}"/>
              </a:ext>
            </a:extLst>
          </p:cNvPr>
          <p:cNvPicPr>
            <a:picLocks noChangeAspect="1"/>
          </p:cNvPicPr>
          <p:nvPr/>
        </p:nvPicPr>
        <p:blipFill rotWithShape="1">
          <a:blip r:embed="rId3"/>
          <a:srcRect t="15556"/>
          <a:stretch/>
        </p:blipFill>
        <p:spPr>
          <a:xfrm>
            <a:off x="168000" y="2289402"/>
            <a:ext cx="2880000" cy="2292123"/>
          </a:xfrm>
          <a:prstGeom prst="rect">
            <a:avLst/>
          </a:prstGeom>
        </p:spPr>
      </p:pic>
      <p:pic>
        <p:nvPicPr>
          <p:cNvPr id="8" name="Picture 7">
            <a:extLst>
              <a:ext uri="{FF2B5EF4-FFF2-40B4-BE49-F238E27FC236}">
                <a16:creationId xmlns:a16="http://schemas.microsoft.com/office/drawing/2014/main" id="{719D14AB-AB38-079F-BFAD-9577BA12752C}"/>
              </a:ext>
            </a:extLst>
          </p:cNvPr>
          <p:cNvPicPr>
            <a:picLocks noChangeAspect="1"/>
          </p:cNvPicPr>
          <p:nvPr/>
        </p:nvPicPr>
        <p:blipFill rotWithShape="1">
          <a:blip r:embed="rId4"/>
          <a:srcRect t="15417"/>
          <a:stretch/>
        </p:blipFill>
        <p:spPr>
          <a:xfrm>
            <a:off x="6035400" y="4572000"/>
            <a:ext cx="2880000" cy="2295888"/>
          </a:xfrm>
          <a:prstGeom prst="rect">
            <a:avLst/>
          </a:prstGeom>
        </p:spPr>
      </p:pic>
      <p:pic>
        <p:nvPicPr>
          <p:cNvPr id="4" name="Picture 3">
            <a:extLst>
              <a:ext uri="{FF2B5EF4-FFF2-40B4-BE49-F238E27FC236}">
                <a16:creationId xmlns:a16="http://schemas.microsoft.com/office/drawing/2014/main" id="{59E1155A-F9E0-D036-DACB-396E3CD3A7A2}"/>
              </a:ext>
            </a:extLst>
          </p:cNvPr>
          <p:cNvPicPr>
            <a:picLocks noChangeAspect="1"/>
          </p:cNvPicPr>
          <p:nvPr/>
        </p:nvPicPr>
        <p:blipFill rotWithShape="1">
          <a:blip r:embed="rId5"/>
          <a:srcRect t="15417"/>
          <a:stretch/>
        </p:blipFill>
        <p:spPr>
          <a:xfrm>
            <a:off x="168000" y="4572000"/>
            <a:ext cx="2880000" cy="2295888"/>
          </a:xfrm>
          <a:prstGeom prst="rect">
            <a:avLst/>
          </a:prstGeom>
        </p:spPr>
      </p:pic>
      <p:pic>
        <p:nvPicPr>
          <p:cNvPr id="6" name="Picture 5">
            <a:extLst>
              <a:ext uri="{FF2B5EF4-FFF2-40B4-BE49-F238E27FC236}">
                <a16:creationId xmlns:a16="http://schemas.microsoft.com/office/drawing/2014/main" id="{0C3CFFC0-1B68-EA80-9742-40F5EE41F296}"/>
              </a:ext>
            </a:extLst>
          </p:cNvPr>
          <p:cNvPicPr>
            <a:picLocks noChangeAspect="1"/>
          </p:cNvPicPr>
          <p:nvPr/>
        </p:nvPicPr>
        <p:blipFill rotWithShape="1">
          <a:blip r:embed="rId6"/>
          <a:srcRect t="15417"/>
          <a:stretch/>
        </p:blipFill>
        <p:spPr>
          <a:xfrm>
            <a:off x="168000" y="0"/>
            <a:ext cx="2880000" cy="2295888"/>
          </a:xfrm>
          <a:prstGeom prst="rect">
            <a:avLst/>
          </a:prstGeom>
        </p:spPr>
      </p:pic>
      <p:pic>
        <p:nvPicPr>
          <p:cNvPr id="7" name="Picture 6">
            <a:extLst>
              <a:ext uri="{FF2B5EF4-FFF2-40B4-BE49-F238E27FC236}">
                <a16:creationId xmlns:a16="http://schemas.microsoft.com/office/drawing/2014/main" id="{805334AC-5E39-0A6F-DB6E-4FB8034F1528}"/>
              </a:ext>
            </a:extLst>
          </p:cNvPr>
          <p:cNvPicPr>
            <a:picLocks noChangeAspect="1"/>
          </p:cNvPicPr>
          <p:nvPr/>
        </p:nvPicPr>
        <p:blipFill rotWithShape="1">
          <a:blip r:embed="rId7"/>
          <a:srcRect t="15417"/>
          <a:stretch/>
        </p:blipFill>
        <p:spPr>
          <a:xfrm>
            <a:off x="3108600" y="4572000"/>
            <a:ext cx="2880000" cy="2295888"/>
          </a:xfrm>
          <a:prstGeom prst="rect">
            <a:avLst/>
          </a:prstGeom>
        </p:spPr>
      </p:pic>
      <p:pic>
        <p:nvPicPr>
          <p:cNvPr id="3" name="Picture 2">
            <a:extLst>
              <a:ext uri="{FF2B5EF4-FFF2-40B4-BE49-F238E27FC236}">
                <a16:creationId xmlns:a16="http://schemas.microsoft.com/office/drawing/2014/main" id="{73CFE04D-0852-4D05-9496-27CFD338654D}"/>
              </a:ext>
            </a:extLst>
          </p:cNvPr>
          <p:cNvPicPr>
            <a:picLocks noChangeAspect="1"/>
          </p:cNvPicPr>
          <p:nvPr/>
        </p:nvPicPr>
        <p:blipFill rotWithShape="1">
          <a:blip r:embed="rId8"/>
          <a:srcRect t="15556"/>
          <a:stretch/>
        </p:blipFill>
        <p:spPr>
          <a:xfrm>
            <a:off x="3113362" y="2295888"/>
            <a:ext cx="2880000" cy="2292123"/>
          </a:xfrm>
          <a:prstGeom prst="rect">
            <a:avLst/>
          </a:prstGeom>
        </p:spPr>
      </p:pic>
      <p:pic>
        <p:nvPicPr>
          <p:cNvPr id="5" name="Picture 4">
            <a:extLst>
              <a:ext uri="{FF2B5EF4-FFF2-40B4-BE49-F238E27FC236}">
                <a16:creationId xmlns:a16="http://schemas.microsoft.com/office/drawing/2014/main" id="{19B2640C-3B3A-D42A-F102-4B69E4D06FDD}"/>
              </a:ext>
            </a:extLst>
          </p:cNvPr>
          <p:cNvPicPr>
            <a:picLocks noChangeAspect="1"/>
          </p:cNvPicPr>
          <p:nvPr/>
        </p:nvPicPr>
        <p:blipFill rotWithShape="1">
          <a:blip r:embed="rId9"/>
          <a:srcRect t="15417"/>
          <a:stretch/>
        </p:blipFill>
        <p:spPr>
          <a:xfrm>
            <a:off x="3108600" y="0"/>
            <a:ext cx="2880000" cy="2295888"/>
          </a:xfrm>
          <a:prstGeom prst="rect">
            <a:avLst/>
          </a:prstGeom>
        </p:spPr>
      </p:pic>
      <p:pic>
        <p:nvPicPr>
          <p:cNvPr id="11" name="Picture 10">
            <a:extLst>
              <a:ext uri="{FF2B5EF4-FFF2-40B4-BE49-F238E27FC236}">
                <a16:creationId xmlns:a16="http://schemas.microsoft.com/office/drawing/2014/main" id="{44ACAC17-2520-4A42-86E8-E268E40DD31F}"/>
              </a:ext>
            </a:extLst>
          </p:cNvPr>
          <p:cNvPicPr>
            <a:picLocks noChangeAspect="1"/>
          </p:cNvPicPr>
          <p:nvPr/>
        </p:nvPicPr>
        <p:blipFill rotWithShape="1">
          <a:blip r:embed="rId10"/>
          <a:srcRect t="15556"/>
          <a:stretch/>
        </p:blipFill>
        <p:spPr>
          <a:xfrm>
            <a:off x="6035400" y="2282938"/>
            <a:ext cx="2880000" cy="2292123"/>
          </a:xfrm>
          <a:prstGeom prst="rect">
            <a:avLst/>
          </a:prstGeom>
        </p:spPr>
      </p:pic>
      <p:pic>
        <p:nvPicPr>
          <p:cNvPr id="9" name="Picture 8">
            <a:extLst>
              <a:ext uri="{FF2B5EF4-FFF2-40B4-BE49-F238E27FC236}">
                <a16:creationId xmlns:a16="http://schemas.microsoft.com/office/drawing/2014/main" id="{A04DEC7C-2787-B021-E778-1E4F15B04E50}"/>
              </a:ext>
            </a:extLst>
          </p:cNvPr>
          <p:cNvPicPr>
            <a:picLocks noChangeAspect="1"/>
          </p:cNvPicPr>
          <p:nvPr/>
        </p:nvPicPr>
        <p:blipFill rotWithShape="1">
          <a:blip r:embed="rId11"/>
          <a:srcRect t="15417"/>
          <a:stretch/>
        </p:blipFill>
        <p:spPr>
          <a:xfrm>
            <a:off x="6035400" y="0"/>
            <a:ext cx="2880000" cy="2295888"/>
          </a:xfrm>
          <a:prstGeom prst="rect">
            <a:avLst/>
          </a:prstGeom>
        </p:spPr>
      </p:pic>
    </p:spTree>
    <p:extLst>
      <p:ext uri="{BB962C8B-B14F-4D97-AF65-F5344CB8AC3E}">
        <p14:creationId xmlns:p14="http://schemas.microsoft.com/office/powerpoint/2010/main" val="61179475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A6401B1-6D62-429A-B1FE-8D28FC479389}"/>
              </a:ext>
            </a:extLst>
          </p:cNvPr>
          <p:cNvPicPr>
            <a:picLocks noChangeAspect="1"/>
          </p:cNvPicPr>
          <p:nvPr/>
        </p:nvPicPr>
        <p:blipFill rotWithShape="1">
          <a:blip r:embed="rId2"/>
          <a:srcRect t="15417"/>
          <a:stretch/>
        </p:blipFill>
        <p:spPr>
          <a:xfrm>
            <a:off x="5988600" y="0"/>
            <a:ext cx="2880000" cy="2295888"/>
          </a:xfrm>
          <a:prstGeom prst="rect">
            <a:avLst/>
          </a:prstGeom>
        </p:spPr>
      </p:pic>
    </p:spTree>
    <p:extLst>
      <p:ext uri="{BB962C8B-B14F-4D97-AF65-F5344CB8AC3E}">
        <p14:creationId xmlns:p14="http://schemas.microsoft.com/office/powerpoint/2010/main" val="817077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41EB3346-1B10-4279-B7CD-293CE163BE74}"/>
              </a:ext>
            </a:extLst>
          </p:cNvPr>
          <p:cNvPicPr>
            <a:picLocks noGrp="1" noChangeAspect="1"/>
          </p:cNvPicPr>
          <p:nvPr>
            <p:ph idx="1"/>
          </p:nvPr>
        </p:nvPicPr>
        <p:blipFill>
          <a:blip r:embed="rId3"/>
          <a:stretch>
            <a:fillRect/>
          </a:stretch>
        </p:blipFill>
        <p:spPr>
          <a:xfrm>
            <a:off x="0" y="1219947"/>
            <a:ext cx="9144000" cy="4688086"/>
          </a:xfrm>
        </p:spPr>
      </p:pic>
      <p:sp>
        <p:nvSpPr>
          <p:cNvPr id="3" name="Title 2">
            <a:extLst>
              <a:ext uri="{FF2B5EF4-FFF2-40B4-BE49-F238E27FC236}">
                <a16:creationId xmlns:a16="http://schemas.microsoft.com/office/drawing/2014/main" id="{49DFF947-DC81-4D8D-9982-9969A50DFA53}"/>
              </a:ext>
            </a:extLst>
          </p:cNvPr>
          <p:cNvSpPr>
            <a:spLocks noGrp="1"/>
          </p:cNvSpPr>
          <p:nvPr>
            <p:ph type="title"/>
          </p:nvPr>
        </p:nvSpPr>
        <p:spPr/>
        <p:txBody>
          <a:bodyPr/>
          <a:lstStyle/>
          <a:p>
            <a:r>
              <a:rPr lang="el-GR" altLang="zh-CN" i="1" dirty="0"/>
              <a:t>β</a:t>
            </a:r>
            <a:r>
              <a:rPr lang="en-US" altLang="zh-CN" dirty="0"/>
              <a:t> decay of </a:t>
            </a:r>
            <a:r>
              <a:rPr lang="en-US" altLang="zh-CN" baseline="30000" dirty="0"/>
              <a:t>25</a:t>
            </a:r>
            <a:r>
              <a:rPr lang="en-US" altLang="zh-CN" dirty="0"/>
              <a:t>Si</a:t>
            </a:r>
            <a:endParaRPr lang="zh-CN" altLang="en-US" dirty="0"/>
          </a:p>
        </p:txBody>
      </p:sp>
      <p:sp>
        <p:nvSpPr>
          <p:cNvPr id="4" name="Footer Placeholder 3">
            <a:extLst>
              <a:ext uri="{FF2B5EF4-FFF2-40B4-BE49-F238E27FC236}">
                <a16:creationId xmlns:a16="http://schemas.microsoft.com/office/drawing/2014/main" id="{C8F9FD3D-52A9-43D7-98E9-BA614936F63A}"/>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DCA2D746-2D85-4133-BB31-FBC9F94F610F}"/>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12</a:t>
            </a:fld>
            <a:endParaRPr lang="en-US" sz="1300" dirty="0"/>
          </a:p>
        </p:txBody>
      </p:sp>
      <p:sp>
        <p:nvSpPr>
          <p:cNvPr id="9" name="TextBox 8">
            <a:extLst>
              <a:ext uri="{FF2B5EF4-FFF2-40B4-BE49-F238E27FC236}">
                <a16:creationId xmlns:a16="http://schemas.microsoft.com/office/drawing/2014/main" id="{708E5964-2D6B-4618-A02C-8A0E00511A4B}"/>
              </a:ext>
            </a:extLst>
          </p:cNvPr>
          <p:cNvSpPr txBox="1"/>
          <p:nvPr/>
        </p:nvSpPr>
        <p:spPr>
          <a:xfrm>
            <a:off x="3378200" y="2123571"/>
            <a:ext cx="3802644" cy="1153970"/>
          </a:xfrm>
          <a:prstGeom prst="rect">
            <a:avLst/>
          </a:prstGeom>
          <a:solidFill>
            <a:schemeClr val="bg1"/>
          </a:solidFill>
        </p:spPr>
        <p:txBody>
          <a:bodyPr wrap="none">
            <a:spAutoFit/>
          </a:bodyPr>
          <a:lstStyle/>
          <a:p>
            <a:pPr lvl="0">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R. Barton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Can. J. Phys. 41, 2007 (1963).</a:t>
            </a:r>
          </a:p>
          <a:p>
            <a:pPr>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J. C. Hardy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Can. J. Phys. 43, 1671 (1965).</a:t>
            </a:r>
          </a:p>
          <a:p>
            <a:pPr>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R. McPherson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Can. J. Phys. 43, 1 (1965).</a:t>
            </a:r>
            <a:endParaRPr lang="zh-CN" altLang="zh-CN" sz="1600" dirty="0">
              <a:solidFill>
                <a:srgbClr val="002060"/>
              </a:solidFill>
              <a:latin typeface="Arial Narrow" panose="020B0606020202030204" pitchFamily="34" charset="0"/>
              <a:cs typeface="Times New Roman" panose="02020603050405020304" pitchFamily="18" charset="0"/>
            </a:endParaRPr>
          </a:p>
        </p:txBody>
      </p:sp>
      <p:cxnSp>
        <p:nvCxnSpPr>
          <p:cNvPr id="11" name="Straight Arrow Connector 10">
            <a:extLst>
              <a:ext uri="{FF2B5EF4-FFF2-40B4-BE49-F238E27FC236}">
                <a16:creationId xmlns:a16="http://schemas.microsoft.com/office/drawing/2014/main" id="{9249DD5C-48DD-4C05-A757-3E951F182262}"/>
              </a:ext>
            </a:extLst>
          </p:cNvPr>
          <p:cNvCxnSpPr>
            <a:cxnSpLocks/>
            <a:endCxn id="9" idx="1"/>
          </p:cNvCxnSpPr>
          <p:nvPr/>
        </p:nvCxnSpPr>
        <p:spPr>
          <a:xfrm>
            <a:off x="2997200" y="2266687"/>
            <a:ext cx="381000" cy="433869"/>
          </a:xfrm>
          <a:prstGeom prst="straightConnector1">
            <a:avLst/>
          </a:prstGeom>
          <a:ln w="190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18D49738-A3CB-4E55-A7DC-EBAF5FD39C27}"/>
              </a:ext>
            </a:extLst>
          </p:cNvPr>
          <p:cNvSpPr txBox="1"/>
          <p:nvPr/>
        </p:nvSpPr>
        <p:spPr>
          <a:xfrm>
            <a:off x="2133600" y="1293226"/>
            <a:ext cx="3682226" cy="359907"/>
          </a:xfrm>
          <a:prstGeom prst="rect">
            <a:avLst/>
          </a:prstGeom>
          <a:solidFill>
            <a:schemeClr val="bg1"/>
          </a:solidFill>
        </p:spPr>
        <p:txBody>
          <a:bodyPr wrap="none">
            <a:spAutoFit/>
          </a:bodyPr>
          <a:lstStyle/>
          <a:p>
            <a:pPr lvl="0">
              <a:lnSpc>
                <a:spcPct val="120000"/>
              </a:lnSpc>
              <a:spcBef>
                <a:spcPts val="600"/>
              </a:spcBef>
              <a:spcAft>
                <a:spcPts val="600"/>
              </a:spcAft>
              <a:tabLst>
                <a:tab pos="457200" algn="l"/>
              </a:tabLst>
            </a:pPr>
            <a:r>
              <a:rPr lang="nb-NO"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P. L. Reeder </a:t>
            </a:r>
            <a:r>
              <a:rPr lang="nb-NO"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nb-NO"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147, 781 (1966).</a:t>
            </a:r>
          </a:p>
        </p:txBody>
      </p:sp>
      <p:cxnSp>
        <p:nvCxnSpPr>
          <p:cNvPr id="21" name="Straight Arrow Connector 20">
            <a:extLst>
              <a:ext uri="{FF2B5EF4-FFF2-40B4-BE49-F238E27FC236}">
                <a16:creationId xmlns:a16="http://schemas.microsoft.com/office/drawing/2014/main" id="{63472D88-9429-492B-8459-AB6A7E3C09D8}"/>
              </a:ext>
            </a:extLst>
          </p:cNvPr>
          <p:cNvCxnSpPr>
            <a:cxnSpLocks/>
          </p:cNvCxnSpPr>
          <p:nvPr/>
        </p:nvCxnSpPr>
        <p:spPr>
          <a:xfrm flipV="1">
            <a:off x="2806700" y="1653838"/>
            <a:ext cx="88900" cy="837058"/>
          </a:xfrm>
          <a:prstGeom prst="straightConnector1">
            <a:avLst/>
          </a:prstGeom>
          <a:ln w="1905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B68045B1-7EBD-4B3C-A924-088B3404E66C}"/>
              </a:ext>
            </a:extLst>
          </p:cNvPr>
          <p:cNvCxnSpPr>
            <a:cxnSpLocks/>
          </p:cNvCxnSpPr>
          <p:nvPr/>
        </p:nvCxnSpPr>
        <p:spPr>
          <a:xfrm flipH="1">
            <a:off x="1163250" y="2509959"/>
            <a:ext cx="574250" cy="1703100"/>
          </a:xfrm>
          <a:prstGeom prst="straightConnector1">
            <a:avLst/>
          </a:prstGeom>
          <a:ln w="190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592CFAFD-3C07-4426-8F1D-3AE09468807D}"/>
              </a:ext>
            </a:extLst>
          </p:cNvPr>
          <p:cNvSpPr txBox="1"/>
          <p:nvPr/>
        </p:nvSpPr>
        <p:spPr>
          <a:xfrm>
            <a:off x="208231" y="4213059"/>
            <a:ext cx="4098110" cy="1153970"/>
          </a:xfrm>
          <a:prstGeom prst="rect">
            <a:avLst/>
          </a:prstGeom>
          <a:solidFill>
            <a:schemeClr val="bg1"/>
          </a:solidFill>
        </p:spPr>
        <p:txBody>
          <a:bodyPr wrap="none">
            <a:spAutoFit/>
          </a:bodyPr>
          <a:lstStyle/>
          <a:p>
            <a:pPr lvl="0">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Z. Y. Zhou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31, 1941 (1985).</a:t>
            </a:r>
            <a:endParaRPr lang="zh-CN" altLang="zh-CN" sz="1600" dirty="0">
              <a:solidFill>
                <a:srgbClr val="002060"/>
              </a:solidFill>
              <a:latin typeface="Arial Narrow" panose="020B0606020202030204" pitchFamily="34" charset="0"/>
              <a:cs typeface="Times New Roman" panose="02020603050405020304" pitchFamily="18" charset="0"/>
            </a:endParaRPr>
          </a:p>
          <a:p>
            <a:pPr lvl="0">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A. García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42, 765 (1990).</a:t>
            </a:r>
          </a:p>
          <a:p>
            <a:pPr>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J. D. Robertson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47, 1455 (1993).</a:t>
            </a:r>
            <a:endParaRPr lang="zh-CN" altLang="zh-CN" sz="1600" dirty="0">
              <a:solidFill>
                <a:srgbClr val="002060"/>
              </a:solidFill>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168899628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71A5CF2-F1E7-4FF4-AB29-DFD80C58908B}"/>
              </a:ext>
            </a:extLst>
          </p:cNvPr>
          <p:cNvPicPr>
            <a:picLocks noChangeAspect="1"/>
          </p:cNvPicPr>
          <p:nvPr/>
        </p:nvPicPr>
        <p:blipFill rotWithShape="1">
          <a:blip r:embed="rId2"/>
          <a:srcRect t="15417"/>
          <a:stretch/>
        </p:blipFill>
        <p:spPr>
          <a:xfrm>
            <a:off x="316282" y="288097"/>
            <a:ext cx="3636000" cy="2898559"/>
          </a:xfrm>
          <a:prstGeom prst="rect">
            <a:avLst/>
          </a:prstGeom>
        </p:spPr>
      </p:pic>
      <p:sp>
        <p:nvSpPr>
          <p:cNvPr id="6" name="Arrow: Right 5">
            <a:extLst>
              <a:ext uri="{FF2B5EF4-FFF2-40B4-BE49-F238E27FC236}">
                <a16:creationId xmlns:a16="http://schemas.microsoft.com/office/drawing/2014/main" id="{91BD2344-E76A-45F8-BD42-DCD3935E4759}"/>
              </a:ext>
            </a:extLst>
          </p:cNvPr>
          <p:cNvSpPr/>
          <p:nvPr/>
        </p:nvSpPr>
        <p:spPr>
          <a:xfrm>
            <a:off x="4058433" y="1578279"/>
            <a:ext cx="1002082" cy="325677"/>
          </a:xfrm>
          <a:prstGeom prst="rightArrow">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Picture 7">
            <a:extLst>
              <a:ext uri="{FF2B5EF4-FFF2-40B4-BE49-F238E27FC236}">
                <a16:creationId xmlns:a16="http://schemas.microsoft.com/office/drawing/2014/main" id="{CD3AFE27-6513-4810-AE85-174CC4FC7BC2}"/>
              </a:ext>
            </a:extLst>
          </p:cNvPr>
          <p:cNvPicPr>
            <a:picLocks noChangeAspect="1"/>
          </p:cNvPicPr>
          <p:nvPr/>
        </p:nvPicPr>
        <p:blipFill rotWithShape="1">
          <a:blip r:embed="rId3"/>
          <a:srcRect t="15556"/>
          <a:stretch/>
        </p:blipFill>
        <p:spPr>
          <a:xfrm>
            <a:off x="5191718" y="288097"/>
            <a:ext cx="3636000" cy="2893802"/>
          </a:xfrm>
          <a:prstGeom prst="rect">
            <a:avLst/>
          </a:prstGeom>
        </p:spPr>
      </p:pic>
      <p:sp>
        <p:nvSpPr>
          <p:cNvPr id="9" name="TextBox 8">
            <a:extLst>
              <a:ext uri="{FF2B5EF4-FFF2-40B4-BE49-F238E27FC236}">
                <a16:creationId xmlns:a16="http://schemas.microsoft.com/office/drawing/2014/main" id="{01356DA4-60D2-455A-BB68-7A477402D4EA}"/>
              </a:ext>
            </a:extLst>
          </p:cNvPr>
          <p:cNvSpPr txBox="1"/>
          <p:nvPr/>
        </p:nvSpPr>
        <p:spPr>
          <a:xfrm>
            <a:off x="381000" y="3388355"/>
            <a:ext cx="2223686" cy="369332"/>
          </a:xfrm>
          <a:prstGeom prst="rect">
            <a:avLst/>
          </a:prstGeom>
          <a:noFill/>
        </p:spPr>
        <p:txBody>
          <a:bodyPr wrap="none" rtlCol="0">
            <a:spAutoFit/>
          </a:bodyPr>
          <a:lstStyle/>
          <a:p>
            <a:r>
              <a:rPr lang="en-US" altLang="zh-CN" dirty="0"/>
              <a:t>Using NuDat values</a:t>
            </a:r>
            <a:endParaRPr lang="zh-CN" altLang="en-US" dirty="0"/>
          </a:p>
        </p:txBody>
      </p:sp>
      <p:sp>
        <p:nvSpPr>
          <p:cNvPr id="10" name="TextBox 9">
            <a:extLst>
              <a:ext uri="{FF2B5EF4-FFF2-40B4-BE49-F238E27FC236}">
                <a16:creationId xmlns:a16="http://schemas.microsoft.com/office/drawing/2014/main" id="{243E5505-F43D-422B-9872-521C8DFA3E5D}"/>
              </a:ext>
            </a:extLst>
          </p:cNvPr>
          <p:cNvSpPr txBox="1"/>
          <p:nvPr/>
        </p:nvSpPr>
        <p:spPr>
          <a:xfrm>
            <a:off x="5060515" y="3388355"/>
            <a:ext cx="3805850" cy="369332"/>
          </a:xfrm>
          <a:prstGeom prst="rect">
            <a:avLst/>
          </a:prstGeom>
          <a:noFill/>
        </p:spPr>
        <p:txBody>
          <a:bodyPr wrap="none" rtlCol="0">
            <a:spAutoFit/>
          </a:bodyPr>
          <a:lstStyle/>
          <a:p>
            <a:r>
              <a:rPr lang="en-US" altLang="zh-CN" dirty="0"/>
              <a:t>Using corrected </a:t>
            </a:r>
            <a:r>
              <a:rPr lang="en-US" altLang="zh-CN" dirty="0" err="1"/>
              <a:t>Saradindu's</a:t>
            </a:r>
            <a:r>
              <a:rPr lang="en-US" altLang="zh-CN" dirty="0"/>
              <a:t> values</a:t>
            </a:r>
            <a:endParaRPr lang="zh-CN" altLang="en-US" dirty="0"/>
          </a:p>
        </p:txBody>
      </p:sp>
      <p:sp>
        <p:nvSpPr>
          <p:cNvPr id="11" name="TextBox 10">
            <a:extLst>
              <a:ext uri="{FF2B5EF4-FFF2-40B4-BE49-F238E27FC236}">
                <a16:creationId xmlns:a16="http://schemas.microsoft.com/office/drawing/2014/main" id="{27DFDACE-11F4-4644-8141-8638B2ACE645}"/>
              </a:ext>
            </a:extLst>
          </p:cNvPr>
          <p:cNvSpPr txBox="1"/>
          <p:nvPr/>
        </p:nvSpPr>
        <p:spPr>
          <a:xfrm>
            <a:off x="5848564" y="4171072"/>
            <a:ext cx="2265364" cy="958596"/>
          </a:xfrm>
          <a:prstGeom prst="rect">
            <a:avLst/>
          </a:prstGeom>
          <a:noFill/>
        </p:spPr>
        <p:txBody>
          <a:bodyPr wrap="none" rtlCol="0" anchor="ctr">
            <a:spAutoFit/>
          </a:bodyPr>
          <a:lstStyle/>
          <a:p>
            <a:pPr>
              <a:lnSpc>
                <a:spcPct val="150000"/>
              </a:lnSpc>
            </a:pPr>
            <a:r>
              <a:rPr lang="en-US" altLang="zh-CN" sz="2000" i="1" dirty="0">
                <a:latin typeface="Cambria" panose="02040503050406030204" pitchFamily="18" charset="0"/>
                <a:ea typeface="Cambria" panose="02040503050406030204" pitchFamily="18" charset="0"/>
              </a:rPr>
              <a:t>B</a:t>
            </a:r>
            <a:r>
              <a:rPr lang="en-US" altLang="zh-CN" sz="2000" dirty="0">
                <a:latin typeface="Cambria" panose="02040503050406030204" pitchFamily="18" charset="0"/>
                <a:ea typeface="Cambria" panose="02040503050406030204" pitchFamily="18" charset="0"/>
              </a:rPr>
              <a:t>(F)</a:t>
            </a:r>
            <a:r>
              <a:rPr lang="en-US" altLang="zh-CN" sz="2000" baseline="-25000" dirty="0">
                <a:latin typeface="Cambria" panose="02040503050406030204" pitchFamily="18" charset="0"/>
                <a:ea typeface="Cambria" panose="02040503050406030204" pitchFamily="18" charset="0"/>
              </a:rPr>
              <a:t>7786</a:t>
            </a:r>
            <a:r>
              <a:rPr lang="en-US" altLang="zh-CN" sz="2000" dirty="0">
                <a:latin typeface="Cambria" panose="02040503050406030204" pitchFamily="18" charset="0"/>
                <a:ea typeface="Cambria" panose="02040503050406030204" pitchFamily="18" charset="0"/>
              </a:rPr>
              <a:t> = 0.66(8)</a:t>
            </a:r>
          </a:p>
          <a:p>
            <a:pPr>
              <a:lnSpc>
                <a:spcPct val="150000"/>
              </a:lnSpc>
            </a:pPr>
            <a:r>
              <a:rPr lang="en-US" altLang="zh-CN" sz="2000" i="1" dirty="0">
                <a:latin typeface="Cambria" panose="02040503050406030204" pitchFamily="18" charset="0"/>
                <a:ea typeface="Cambria" panose="02040503050406030204" pitchFamily="18" charset="0"/>
              </a:rPr>
              <a:t>B</a:t>
            </a:r>
            <a:r>
              <a:rPr lang="en-US" altLang="zh-CN" sz="2000" dirty="0">
                <a:latin typeface="Cambria" panose="02040503050406030204" pitchFamily="18" charset="0"/>
                <a:ea typeface="Cambria" panose="02040503050406030204" pitchFamily="18" charset="0"/>
              </a:rPr>
              <a:t>(F)</a:t>
            </a:r>
            <a:r>
              <a:rPr lang="en-US" altLang="zh-CN" sz="2000" baseline="-25000" dirty="0">
                <a:latin typeface="Cambria" panose="02040503050406030204" pitchFamily="18" charset="0"/>
                <a:ea typeface="Cambria" panose="02040503050406030204" pitchFamily="18" charset="0"/>
              </a:rPr>
              <a:t>7802</a:t>
            </a:r>
            <a:r>
              <a:rPr lang="en-US" altLang="zh-CN" sz="2000" dirty="0">
                <a:latin typeface="Cambria" panose="02040503050406030204" pitchFamily="18" charset="0"/>
                <a:ea typeface="Cambria" panose="02040503050406030204" pitchFamily="18" charset="0"/>
              </a:rPr>
              <a:t> = 2.62(18)</a:t>
            </a:r>
            <a:endParaRPr lang="zh-CN" altLang="en-US" sz="2000" dirty="0">
              <a:latin typeface="Cambria" panose="02040503050406030204" pitchFamily="18" charset="0"/>
            </a:endParaRPr>
          </a:p>
        </p:txBody>
      </p:sp>
    </p:spTree>
    <p:extLst>
      <p:ext uri="{BB962C8B-B14F-4D97-AF65-F5344CB8AC3E}">
        <p14:creationId xmlns:p14="http://schemas.microsoft.com/office/powerpoint/2010/main" val="299756861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9402FABF-5066-49EE-B731-A3A4512B4AF0}"/>
                  </a:ext>
                </a:extLst>
              </p:cNvPr>
              <p:cNvSpPr txBox="1"/>
              <p:nvPr/>
            </p:nvSpPr>
            <p:spPr>
              <a:xfrm>
                <a:off x="120041" y="1828800"/>
                <a:ext cx="1113446" cy="57676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𝑅</m:t>
                      </m:r>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sSub>
                            <m:sSubPr>
                              <m:ctrlPr>
                                <a:rPr lang="en-US" altLang="zh-CN" b="0" i="1" smtClean="0">
                                  <a:latin typeface="Cambria Math" panose="02040503050406030204" pitchFamily="18" charset="0"/>
                                </a:rPr>
                              </m:ctrlPr>
                            </m:sSubPr>
                            <m:e>
                              <m:r>
                                <a:rPr lang="en-US" altLang="zh-CN" i="1">
                                  <a:latin typeface="Cambria Math" panose="02040503050406030204" pitchFamily="18" charset="0"/>
                                </a:rPr>
                                <m:t>𝐵</m:t>
                              </m:r>
                              <m:r>
                                <a:rPr lang="en-US" altLang="zh-CN" i="1">
                                  <a:latin typeface="Cambria Math" panose="02040503050406030204" pitchFamily="18" charset="0"/>
                                </a:rPr>
                                <m:t>(</m:t>
                              </m:r>
                              <m:r>
                                <m:rPr>
                                  <m:sty m:val="p"/>
                                </m:rPr>
                                <a:rPr lang="en-US" altLang="zh-CN" i="0">
                                  <a:latin typeface="Cambria Math" panose="02040503050406030204" pitchFamily="18" charset="0"/>
                                </a:rPr>
                                <m:t>F</m:t>
                              </m:r>
                              <m:r>
                                <a:rPr lang="en-US" altLang="zh-CN" i="1">
                                  <a:latin typeface="Cambria Math" panose="02040503050406030204" pitchFamily="18" charset="0"/>
                                </a:rPr>
                                <m:t>)</m:t>
                              </m:r>
                            </m:e>
                            <m:sub>
                              <m:r>
                                <a:rPr lang="en-US" altLang="zh-CN" b="0" i="1" smtClean="0">
                                  <a:latin typeface="Cambria Math" panose="02040503050406030204" pitchFamily="18" charset="0"/>
                                </a:rPr>
                                <m:t>𝑏</m:t>
                              </m:r>
                            </m:sub>
                          </m:sSub>
                        </m:num>
                        <m:den>
                          <m:sSub>
                            <m:sSubPr>
                              <m:ctrlPr>
                                <a:rPr lang="en-US" altLang="zh-CN" i="1">
                                  <a:latin typeface="Cambria Math" panose="02040503050406030204" pitchFamily="18" charset="0"/>
                                </a:rPr>
                              </m:ctrlPr>
                            </m:sSubPr>
                            <m:e>
                              <m:r>
                                <a:rPr lang="en-US" altLang="zh-CN" i="1">
                                  <a:latin typeface="Cambria Math" panose="02040503050406030204" pitchFamily="18" charset="0"/>
                                </a:rPr>
                                <m:t>𝐵</m:t>
                              </m:r>
                              <m:r>
                                <a:rPr lang="en-US" altLang="zh-CN" i="1">
                                  <a:latin typeface="Cambria Math" panose="02040503050406030204" pitchFamily="18" charset="0"/>
                                </a:rPr>
                                <m:t>(</m:t>
                              </m:r>
                              <m:r>
                                <m:rPr>
                                  <m:sty m:val="p"/>
                                </m:rPr>
                                <a:rPr lang="en-US" altLang="zh-CN">
                                  <a:latin typeface="Cambria Math" panose="02040503050406030204" pitchFamily="18" charset="0"/>
                                </a:rPr>
                                <m:t>F</m:t>
                              </m:r>
                              <m:r>
                                <a:rPr lang="en-US" altLang="zh-CN" i="1">
                                  <a:latin typeface="Cambria Math" panose="02040503050406030204" pitchFamily="18" charset="0"/>
                                </a:rPr>
                                <m:t>)</m:t>
                              </m:r>
                            </m:e>
                            <m:sub>
                              <m:r>
                                <a:rPr lang="en-US" altLang="zh-CN" b="0" i="1" smtClean="0">
                                  <a:latin typeface="Cambria Math" panose="02040503050406030204" pitchFamily="18" charset="0"/>
                                </a:rPr>
                                <m:t>𝑎</m:t>
                              </m:r>
                            </m:sub>
                          </m:sSub>
                        </m:den>
                      </m:f>
                    </m:oMath>
                  </m:oMathPara>
                </a14:m>
                <a:endParaRPr lang="zh-CN" altLang="en-US" dirty="0"/>
              </a:p>
            </p:txBody>
          </p:sp>
        </mc:Choice>
        <mc:Fallback xmlns="">
          <p:sp>
            <p:nvSpPr>
              <p:cNvPr id="5" name="TextBox 4">
                <a:extLst>
                  <a:ext uri="{FF2B5EF4-FFF2-40B4-BE49-F238E27FC236}">
                    <a16:creationId xmlns:a16="http://schemas.microsoft.com/office/drawing/2014/main" id="{9402FABF-5066-49EE-B731-A3A4512B4AF0}"/>
                  </a:ext>
                </a:extLst>
              </p:cNvPr>
              <p:cNvSpPr txBox="1">
                <a:spLocks noRot="1" noChangeAspect="1" noMove="1" noResize="1" noEditPoints="1" noAdjustHandles="1" noChangeArrowheads="1" noChangeShapeType="1" noTextEdit="1"/>
              </p:cNvSpPr>
              <p:nvPr/>
            </p:nvSpPr>
            <p:spPr>
              <a:xfrm>
                <a:off x="120041" y="1828800"/>
                <a:ext cx="1113446" cy="576761"/>
              </a:xfrm>
              <a:prstGeom prst="rect">
                <a:avLst/>
              </a:prstGeom>
              <a:blipFill>
                <a:blip r:embed="rId2"/>
                <a:stretch>
                  <a:fillRect/>
                </a:stretch>
              </a:blipFill>
            </p:spPr>
            <p:txBody>
              <a:bodyPr/>
              <a:lstStyle/>
              <a:p>
                <a:r>
                  <a:rPr lang="zh-CN" altLang="en-US">
                    <a:noFill/>
                  </a:rPr>
                  <a:t> </a:t>
                </a:r>
              </a:p>
            </p:txBody>
          </p:sp>
        </mc:Fallback>
      </mc:AlternateContent>
      <p:pic>
        <p:nvPicPr>
          <p:cNvPr id="2" name="Graphic 1">
            <a:extLst>
              <a:ext uri="{FF2B5EF4-FFF2-40B4-BE49-F238E27FC236}">
                <a16:creationId xmlns:a16="http://schemas.microsoft.com/office/drawing/2014/main" id="{67D959A3-2F39-490A-982D-274433B60D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82718" y="0"/>
            <a:ext cx="6778564" cy="6858000"/>
          </a:xfrm>
          <a:prstGeom prst="rect">
            <a:avLst/>
          </a:prstGeom>
        </p:spPr>
      </p:pic>
    </p:spTree>
    <p:extLst>
      <p:ext uri="{BB962C8B-B14F-4D97-AF65-F5344CB8AC3E}">
        <p14:creationId xmlns:p14="http://schemas.microsoft.com/office/powerpoint/2010/main" val="67847333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785BDA72-A2C5-405D-8FED-115980459C5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6016" y="0"/>
            <a:ext cx="7031968" cy="6858000"/>
          </a:xfrm>
          <a:prstGeom prst="rect">
            <a:avLst/>
          </a:prstGeom>
        </p:spPr>
      </p:pic>
      <p:pic>
        <p:nvPicPr>
          <p:cNvPr id="3" name="Graphic 2">
            <a:extLst>
              <a:ext uri="{FF2B5EF4-FFF2-40B4-BE49-F238E27FC236}">
                <a16:creationId xmlns:a16="http://schemas.microsoft.com/office/drawing/2014/main" id="{9BC6EBF8-7AB4-4766-8B5B-3845508494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24809" y="0"/>
            <a:ext cx="6494382" cy="6858000"/>
          </a:xfrm>
          <a:prstGeom prst="rect">
            <a:avLst/>
          </a:prstGeom>
        </p:spPr>
      </p:pic>
    </p:spTree>
    <p:extLst>
      <p:ext uri="{BB962C8B-B14F-4D97-AF65-F5344CB8AC3E}">
        <p14:creationId xmlns:p14="http://schemas.microsoft.com/office/powerpoint/2010/main" val="351899132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A1318DF-472F-4D38-AFEA-BF3BA232F65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24809" y="0"/>
            <a:ext cx="6494382" cy="6858000"/>
          </a:xfrm>
          <a:prstGeom prst="rect">
            <a:avLst/>
          </a:prstGeom>
        </p:spPr>
      </p:pic>
    </p:spTree>
    <p:extLst>
      <p:ext uri="{BB962C8B-B14F-4D97-AF65-F5344CB8AC3E}">
        <p14:creationId xmlns:p14="http://schemas.microsoft.com/office/powerpoint/2010/main" val="315836666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F557CBD-A579-4ECD-82C6-28ED1DA7C0B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24809" y="0"/>
            <a:ext cx="6494382" cy="6858000"/>
          </a:xfrm>
          <a:prstGeom prst="rect">
            <a:avLst/>
          </a:prstGeom>
        </p:spPr>
      </p:pic>
    </p:spTree>
    <p:extLst>
      <p:ext uri="{BB962C8B-B14F-4D97-AF65-F5344CB8AC3E}">
        <p14:creationId xmlns:p14="http://schemas.microsoft.com/office/powerpoint/2010/main" val="265154553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521932F-031E-4E4E-A720-78E6DC8CE6A6}"/>
              </a:ext>
            </a:extLst>
          </p:cNvPr>
          <p:cNvSpPr txBox="1"/>
          <p:nvPr/>
        </p:nvSpPr>
        <p:spPr>
          <a:xfrm>
            <a:off x="2860200" y="228600"/>
            <a:ext cx="1632626" cy="400110"/>
          </a:xfrm>
          <a:prstGeom prst="rect">
            <a:avLst/>
          </a:prstGeom>
          <a:noFill/>
        </p:spPr>
        <p:txBody>
          <a:bodyPr wrap="none" rtlCol="0">
            <a:spAutoFit/>
          </a:bodyPr>
          <a:lstStyle/>
          <a:p>
            <a:r>
              <a:rPr lang="en-US" altLang="zh-CN" sz="2000" dirty="0">
                <a:latin typeface="Cambria" panose="02040503050406030204" pitchFamily="18" charset="0"/>
                <a:ea typeface="Cambria" panose="02040503050406030204" pitchFamily="18" charset="0"/>
              </a:rPr>
              <a:t>Δ</a:t>
            </a:r>
            <a:r>
              <a:rPr lang="en-US" altLang="zh-CN" sz="2000" i="1" dirty="0">
                <a:latin typeface="Cambria" panose="02040503050406030204" pitchFamily="18" charset="0"/>
                <a:ea typeface="Cambria" panose="02040503050406030204" pitchFamily="18" charset="0"/>
              </a:rPr>
              <a:t>E</a:t>
            </a:r>
            <a:r>
              <a:rPr lang="en-US" altLang="zh-CN" sz="2000" dirty="0">
                <a:latin typeface="Cambria" panose="02040503050406030204" pitchFamily="18" charset="0"/>
                <a:ea typeface="Cambria" panose="02040503050406030204" pitchFamily="18" charset="0"/>
              </a:rPr>
              <a:t> = 100 keV</a:t>
            </a:r>
            <a:endParaRPr lang="zh-CN" altLang="en-US" sz="2000" dirty="0">
              <a:latin typeface="Cambria" panose="02040503050406030204" pitchFamily="18" charset="0"/>
            </a:endParaRPr>
          </a:p>
        </p:txBody>
      </p:sp>
      <p:pic>
        <p:nvPicPr>
          <p:cNvPr id="12" name="Graphic 11">
            <a:extLst>
              <a:ext uri="{FF2B5EF4-FFF2-40B4-BE49-F238E27FC236}">
                <a16:creationId xmlns:a16="http://schemas.microsoft.com/office/drawing/2014/main" id="{E800D176-8E9C-4BE8-ADDA-78D4D01E918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2400" y="881662"/>
            <a:ext cx="4320000" cy="2812500"/>
          </a:xfrm>
          <a:prstGeom prst="rect">
            <a:avLst/>
          </a:prstGeom>
        </p:spPr>
      </p:pic>
      <p:pic>
        <p:nvPicPr>
          <p:cNvPr id="14" name="Graphic 13">
            <a:extLst>
              <a:ext uri="{FF2B5EF4-FFF2-40B4-BE49-F238E27FC236}">
                <a16:creationId xmlns:a16="http://schemas.microsoft.com/office/drawing/2014/main" id="{692FDAD8-E73A-49DB-94E1-CC172F054A3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2400" y="3958050"/>
            <a:ext cx="4320000" cy="2812500"/>
          </a:xfrm>
          <a:prstGeom prst="rect">
            <a:avLst/>
          </a:prstGeom>
        </p:spPr>
      </p:pic>
      <p:pic>
        <p:nvPicPr>
          <p:cNvPr id="15" name="Graphic 14">
            <a:extLst>
              <a:ext uri="{FF2B5EF4-FFF2-40B4-BE49-F238E27FC236}">
                <a16:creationId xmlns:a16="http://schemas.microsoft.com/office/drawing/2014/main" id="{D806ECE1-E37E-4583-902C-62F14340B50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664001" y="3946800"/>
            <a:ext cx="4320000" cy="2835000"/>
          </a:xfrm>
          <a:prstGeom prst="rect">
            <a:avLst/>
          </a:prstGeom>
        </p:spPr>
      </p:pic>
      <p:pic>
        <p:nvPicPr>
          <p:cNvPr id="16" name="Graphic 15">
            <a:extLst>
              <a:ext uri="{FF2B5EF4-FFF2-40B4-BE49-F238E27FC236}">
                <a16:creationId xmlns:a16="http://schemas.microsoft.com/office/drawing/2014/main" id="{E18D6199-5543-4908-9FD1-68C2270D8C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664001" y="895725"/>
            <a:ext cx="4320000" cy="2784375"/>
          </a:xfrm>
          <a:prstGeom prst="rect">
            <a:avLst/>
          </a:prstGeom>
        </p:spPr>
      </p:pic>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C7001CB4-909F-4B4E-96DE-477365871E17}"/>
                  </a:ext>
                </a:extLst>
              </p:cNvPr>
              <p:cNvSpPr txBox="1"/>
              <p:nvPr/>
            </p:nvSpPr>
            <p:spPr>
              <a:xfrm>
                <a:off x="138377" y="98264"/>
                <a:ext cx="1233223" cy="64081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sz="2000" b="0" i="1" smtClean="0">
                          <a:latin typeface="Cambria Math" panose="02040503050406030204" pitchFamily="18" charset="0"/>
                        </a:rPr>
                        <m:t>𝑅</m:t>
                      </m:r>
                      <m:r>
                        <a:rPr lang="en-US" altLang="zh-CN" sz="2000" b="0" i="1" smtClean="0">
                          <a:latin typeface="Cambria Math" panose="02040503050406030204" pitchFamily="18" charset="0"/>
                        </a:rPr>
                        <m:t>=</m:t>
                      </m:r>
                      <m:f>
                        <m:fPr>
                          <m:ctrlPr>
                            <a:rPr lang="en-US" altLang="zh-CN" sz="2000" b="0" i="1" smtClean="0">
                              <a:latin typeface="Cambria Math" panose="02040503050406030204" pitchFamily="18" charset="0"/>
                            </a:rPr>
                          </m:ctrlPr>
                        </m:fPr>
                        <m:num>
                          <m:sSub>
                            <m:sSubPr>
                              <m:ctrlPr>
                                <a:rPr lang="en-US" altLang="zh-CN" sz="2000" b="0" i="1" smtClean="0">
                                  <a:latin typeface="Cambria Math" panose="02040503050406030204" pitchFamily="18" charset="0"/>
                                </a:rPr>
                              </m:ctrlPr>
                            </m:sSubPr>
                            <m:e>
                              <m:r>
                                <a:rPr lang="en-US" altLang="zh-CN" sz="2000" i="1">
                                  <a:latin typeface="Cambria Math" panose="02040503050406030204" pitchFamily="18" charset="0"/>
                                </a:rPr>
                                <m:t>𝐵</m:t>
                              </m:r>
                              <m:r>
                                <a:rPr lang="en-US" altLang="zh-CN" sz="2000" i="1">
                                  <a:latin typeface="Cambria Math" panose="02040503050406030204" pitchFamily="18" charset="0"/>
                                </a:rPr>
                                <m:t>(</m:t>
                              </m:r>
                              <m:r>
                                <m:rPr>
                                  <m:sty m:val="p"/>
                                </m:rPr>
                                <a:rPr lang="en-US" altLang="zh-CN" sz="2000" i="0">
                                  <a:latin typeface="Cambria Math" panose="02040503050406030204" pitchFamily="18" charset="0"/>
                                </a:rPr>
                                <m:t>F</m:t>
                              </m:r>
                              <m:r>
                                <a:rPr lang="en-US" altLang="zh-CN" sz="2000" i="1">
                                  <a:latin typeface="Cambria Math" panose="02040503050406030204" pitchFamily="18" charset="0"/>
                                </a:rPr>
                                <m:t>)</m:t>
                              </m:r>
                            </m:e>
                            <m:sub>
                              <m:r>
                                <a:rPr lang="en-US" altLang="zh-CN" sz="2000" b="0" i="1" smtClean="0">
                                  <a:latin typeface="Cambria Math" panose="02040503050406030204" pitchFamily="18" charset="0"/>
                                </a:rPr>
                                <m:t>𝑏</m:t>
                              </m:r>
                            </m:sub>
                          </m:sSub>
                        </m:num>
                        <m:den>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𝐵</m:t>
                              </m:r>
                              <m:r>
                                <a:rPr lang="en-US" altLang="zh-CN" sz="2000" i="1">
                                  <a:latin typeface="Cambria Math" panose="02040503050406030204" pitchFamily="18" charset="0"/>
                                </a:rPr>
                                <m:t>(</m:t>
                              </m:r>
                              <m:r>
                                <m:rPr>
                                  <m:sty m:val="p"/>
                                </m:rPr>
                                <a:rPr lang="en-US" altLang="zh-CN" sz="2000">
                                  <a:latin typeface="Cambria Math" panose="02040503050406030204" pitchFamily="18" charset="0"/>
                                </a:rPr>
                                <m:t>F</m:t>
                              </m:r>
                              <m:r>
                                <a:rPr lang="en-US" altLang="zh-CN" sz="2000" i="1">
                                  <a:latin typeface="Cambria Math" panose="02040503050406030204" pitchFamily="18" charset="0"/>
                                </a:rPr>
                                <m:t>)</m:t>
                              </m:r>
                            </m:e>
                            <m:sub>
                              <m:r>
                                <a:rPr lang="en-US" altLang="zh-CN" sz="2000" b="0" i="1" smtClean="0">
                                  <a:latin typeface="Cambria Math" panose="02040503050406030204" pitchFamily="18" charset="0"/>
                                </a:rPr>
                                <m:t>𝑎</m:t>
                              </m:r>
                            </m:sub>
                          </m:sSub>
                        </m:den>
                      </m:f>
                    </m:oMath>
                  </m:oMathPara>
                </a14:m>
                <a:endParaRPr lang="zh-CN" altLang="en-US" sz="2000" dirty="0"/>
              </a:p>
            </p:txBody>
          </p:sp>
        </mc:Choice>
        <mc:Fallback xmlns="">
          <p:sp>
            <p:nvSpPr>
              <p:cNvPr id="17" name="TextBox 16">
                <a:extLst>
                  <a:ext uri="{FF2B5EF4-FFF2-40B4-BE49-F238E27FC236}">
                    <a16:creationId xmlns:a16="http://schemas.microsoft.com/office/drawing/2014/main" id="{C7001CB4-909F-4B4E-96DE-477365871E17}"/>
                  </a:ext>
                </a:extLst>
              </p:cNvPr>
              <p:cNvSpPr txBox="1">
                <a:spLocks noRot="1" noChangeAspect="1" noMove="1" noResize="1" noEditPoints="1" noAdjustHandles="1" noChangeArrowheads="1" noChangeShapeType="1" noTextEdit="1"/>
              </p:cNvSpPr>
              <p:nvPr/>
            </p:nvSpPr>
            <p:spPr>
              <a:xfrm>
                <a:off x="138377" y="98264"/>
                <a:ext cx="1233223" cy="640816"/>
              </a:xfrm>
              <a:prstGeom prst="rect">
                <a:avLst/>
              </a:prstGeom>
              <a:blipFill>
                <a:blip r:embed="rId10"/>
                <a:stretch>
                  <a:fillRect/>
                </a:stretch>
              </a:blipFill>
            </p:spPr>
            <p:txBody>
              <a:bodyPr/>
              <a:lstStyle/>
              <a:p>
                <a:r>
                  <a:rPr lang="zh-CN" altLang="en-US">
                    <a:noFill/>
                  </a:rPr>
                  <a:t> </a:t>
                </a:r>
              </a:p>
            </p:txBody>
          </p:sp>
        </mc:Fallback>
      </mc:AlternateContent>
      <p:cxnSp>
        <p:nvCxnSpPr>
          <p:cNvPr id="19" name="Straight Connector 18">
            <a:extLst>
              <a:ext uri="{FF2B5EF4-FFF2-40B4-BE49-F238E27FC236}">
                <a16:creationId xmlns:a16="http://schemas.microsoft.com/office/drawing/2014/main" id="{70E07983-CC51-4F54-BC93-FD682F0EA7B1}"/>
              </a:ext>
            </a:extLst>
          </p:cNvPr>
          <p:cNvCxnSpPr>
            <a:cxnSpLocks/>
          </p:cNvCxnSpPr>
          <p:nvPr/>
        </p:nvCxnSpPr>
        <p:spPr>
          <a:xfrm>
            <a:off x="1524000" y="228600"/>
            <a:ext cx="1260000" cy="0"/>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FDD5D06D-A49D-4ED5-BF66-4DD6D2A045DE}"/>
              </a:ext>
            </a:extLst>
          </p:cNvPr>
          <p:cNvCxnSpPr>
            <a:cxnSpLocks/>
          </p:cNvCxnSpPr>
          <p:nvPr/>
        </p:nvCxnSpPr>
        <p:spPr>
          <a:xfrm>
            <a:off x="1524000" y="604242"/>
            <a:ext cx="1260000" cy="0"/>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700B4339-C588-4D90-AC7F-60E09984B1CF}"/>
              </a:ext>
            </a:extLst>
          </p:cNvPr>
          <p:cNvCxnSpPr/>
          <p:nvPr/>
        </p:nvCxnSpPr>
        <p:spPr>
          <a:xfrm>
            <a:off x="2133600" y="268951"/>
            <a:ext cx="0" cy="299442"/>
          </a:xfrm>
          <a:prstGeom prst="straightConnector1">
            <a:avLst/>
          </a:prstGeom>
          <a:ln>
            <a:solidFill>
              <a:schemeClr val="accent3"/>
            </a:solidFill>
            <a:headEnd type="triangle"/>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2744022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692FDAD8-E73A-49DB-94E1-CC172F054A3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7425" y="428058"/>
            <a:ext cx="4320000" cy="2812500"/>
          </a:xfrm>
          <a:prstGeom prst="rect">
            <a:avLst/>
          </a:prstGeom>
        </p:spPr>
      </p:pic>
      <p:pic>
        <p:nvPicPr>
          <p:cNvPr id="4" name="Graphic 3">
            <a:extLst>
              <a:ext uri="{FF2B5EF4-FFF2-40B4-BE49-F238E27FC236}">
                <a16:creationId xmlns:a16="http://schemas.microsoft.com/office/drawing/2014/main" id="{0903E5F0-AE85-476F-9759-132FE6D68D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2400" y="3668111"/>
            <a:ext cx="4320000" cy="2795625"/>
          </a:xfrm>
          <a:prstGeom prst="rect">
            <a:avLst/>
          </a:prstGeom>
        </p:spPr>
      </p:pic>
      <p:sp>
        <p:nvSpPr>
          <p:cNvPr id="7" name="TextBox 6">
            <a:extLst>
              <a:ext uri="{FF2B5EF4-FFF2-40B4-BE49-F238E27FC236}">
                <a16:creationId xmlns:a16="http://schemas.microsoft.com/office/drawing/2014/main" id="{1521932F-031E-4E4E-A720-78E6DC8CE6A6}"/>
              </a:ext>
            </a:extLst>
          </p:cNvPr>
          <p:cNvSpPr txBox="1"/>
          <p:nvPr/>
        </p:nvSpPr>
        <p:spPr>
          <a:xfrm>
            <a:off x="2777691" y="2136304"/>
            <a:ext cx="1632626" cy="400110"/>
          </a:xfrm>
          <a:prstGeom prst="rect">
            <a:avLst/>
          </a:prstGeom>
          <a:noFill/>
        </p:spPr>
        <p:txBody>
          <a:bodyPr wrap="none" rtlCol="0">
            <a:spAutoFit/>
          </a:bodyPr>
          <a:lstStyle/>
          <a:p>
            <a:r>
              <a:rPr lang="en-US" altLang="zh-CN" sz="2000" dirty="0">
                <a:latin typeface="Cambria" panose="02040503050406030204" pitchFamily="18" charset="0"/>
                <a:ea typeface="Cambria" panose="02040503050406030204" pitchFamily="18" charset="0"/>
              </a:rPr>
              <a:t>Δ</a:t>
            </a:r>
            <a:r>
              <a:rPr lang="en-US" altLang="zh-CN" sz="2000" i="1" dirty="0">
                <a:latin typeface="Cambria" panose="02040503050406030204" pitchFamily="18" charset="0"/>
                <a:ea typeface="Cambria" panose="02040503050406030204" pitchFamily="18" charset="0"/>
              </a:rPr>
              <a:t>E</a:t>
            </a:r>
            <a:r>
              <a:rPr lang="en-US" altLang="zh-CN" sz="2000" dirty="0">
                <a:latin typeface="Cambria" panose="02040503050406030204" pitchFamily="18" charset="0"/>
                <a:ea typeface="Cambria" panose="02040503050406030204" pitchFamily="18" charset="0"/>
              </a:rPr>
              <a:t> = 100 keV</a:t>
            </a:r>
            <a:endParaRPr lang="zh-CN" altLang="en-US" sz="2000" dirty="0">
              <a:latin typeface="Cambria" panose="02040503050406030204" pitchFamily="18" charset="0"/>
            </a:endParaRPr>
          </a:p>
        </p:txBody>
      </p:sp>
      <p:pic>
        <p:nvPicPr>
          <p:cNvPr id="15" name="Graphic 14">
            <a:extLst>
              <a:ext uri="{FF2B5EF4-FFF2-40B4-BE49-F238E27FC236}">
                <a16:creationId xmlns:a16="http://schemas.microsoft.com/office/drawing/2014/main" id="{D806ECE1-E37E-4583-902C-62F14340B50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9700" y="416808"/>
            <a:ext cx="4320000" cy="2835000"/>
          </a:xfrm>
          <a:prstGeom prst="rect">
            <a:avLst/>
          </a:prstGeom>
        </p:spPr>
      </p:pic>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C7001CB4-909F-4B4E-96DE-477365871E17}"/>
                  </a:ext>
                </a:extLst>
              </p:cNvPr>
              <p:cNvSpPr txBox="1"/>
              <p:nvPr/>
            </p:nvSpPr>
            <p:spPr>
              <a:xfrm>
                <a:off x="762000" y="3875535"/>
                <a:ext cx="1906291" cy="64081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sz="2000" b="0" i="1" smtClean="0">
                          <a:latin typeface="Cambria Math" panose="02040503050406030204" pitchFamily="18" charset="0"/>
                        </a:rPr>
                        <m:t>𝑅</m:t>
                      </m:r>
                      <m:r>
                        <a:rPr lang="en-US" altLang="zh-CN" sz="2000" b="0" i="1" smtClean="0">
                          <a:latin typeface="Cambria Math" panose="02040503050406030204" pitchFamily="18" charset="0"/>
                        </a:rPr>
                        <m:t>=</m:t>
                      </m:r>
                      <m:f>
                        <m:fPr>
                          <m:ctrlPr>
                            <a:rPr lang="en-US" altLang="zh-CN" sz="2000" b="0" i="1" smtClean="0">
                              <a:latin typeface="Cambria Math" panose="02040503050406030204" pitchFamily="18" charset="0"/>
                            </a:rPr>
                          </m:ctrlPr>
                        </m:fPr>
                        <m:num>
                          <m:sSub>
                            <m:sSubPr>
                              <m:ctrlPr>
                                <a:rPr lang="en-US" altLang="zh-CN" sz="2000" b="0" i="1" smtClean="0">
                                  <a:latin typeface="Cambria Math" panose="02040503050406030204" pitchFamily="18" charset="0"/>
                                </a:rPr>
                              </m:ctrlPr>
                            </m:sSubPr>
                            <m:e>
                              <m:r>
                                <a:rPr lang="en-US" altLang="zh-CN" sz="2000" i="1">
                                  <a:latin typeface="Cambria Math" panose="02040503050406030204" pitchFamily="18" charset="0"/>
                                </a:rPr>
                                <m:t>𝐵</m:t>
                              </m:r>
                              <m:r>
                                <a:rPr lang="en-US" altLang="zh-CN" sz="2000" i="1">
                                  <a:latin typeface="Cambria Math" panose="02040503050406030204" pitchFamily="18" charset="0"/>
                                </a:rPr>
                                <m:t>(</m:t>
                              </m:r>
                              <m:r>
                                <m:rPr>
                                  <m:sty m:val="p"/>
                                </m:rPr>
                                <a:rPr lang="en-US" altLang="zh-CN" sz="2000" i="0">
                                  <a:latin typeface="Cambria Math" panose="02040503050406030204" pitchFamily="18" charset="0"/>
                                </a:rPr>
                                <m:t>F</m:t>
                              </m:r>
                              <m:r>
                                <a:rPr lang="en-US" altLang="zh-CN" sz="2000" i="1">
                                  <a:latin typeface="Cambria Math" panose="02040503050406030204" pitchFamily="18" charset="0"/>
                                </a:rPr>
                                <m:t>)</m:t>
                              </m:r>
                            </m:e>
                            <m:sub>
                              <m:r>
                                <a:rPr lang="en-US" altLang="zh-CN" sz="2000" b="0" i="1" smtClean="0">
                                  <a:latin typeface="Cambria Math" panose="02040503050406030204" pitchFamily="18" charset="0"/>
                                </a:rPr>
                                <m:t>𝑏</m:t>
                              </m:r>
                            </m:sub>
                          </m:sSub>
                        </m:num>
                        <m:den>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𝐵</m:t>
                              </m:r>
                              <m:r>
                                <a:rPr lang="en-US" altLang="zh-CN" sz="2000" i="1">
                                  <a:latin typeface="Cambria Math" panose="02040503050406030204" pitchFamily="18" charset="0"/>
                                </a:rPr>
                                <m:t>(</m:t>
                              </m:r>
                              <m:r>
                                <m:rPr>
                                  <m:sty m:val="p"/>
                                </m:rPr>
                                <a:rPr lang="en-US" altLang="zh-CN" sz="2000">
                                  <a:latin typeface="Cambria Math" panose="02040503050406030204" pitchFamily="18" charset="0"/>
                                </a:rPr>
                                <m:t>F</m:t>
                              </m:r>
                              <m:r>
                                <a:rPr lang="en-US" altLang="zh-CN" sz="2000" i="1">
                                  <a:latin typeface="Cambria Math" panose="02040503050406030204" pitchFamily="18" charset="0"/>
                                </a:rPr>
                                <m:t>)</m:t>
                              </m:r>
                            </m:e>
                            <m:sub>
                              <m:r>
                                <a:rPr lang="en-US" altLang="zh-CN" sz="2000" b="0" i="1" smtClean="0">
                                  <a:latin typeface="Cambria Math" panose="02040503050406030204" pitchFamily="18" charset="0"/>
                                </a:rPr>
                                <m:t>𝑎</m:t>
                              </m:r>
                            </m:sub>
                          </m:sSub>
                        </m:den>
                      </m:f>
                      <m:r>
                        <a:rPr lang="en-US" altLang="zh-CN" sz="2000" i="1">
                          <a:latin typeface="Cambria Math" panose="02040503050406030204" pitchFamily="18" charset="0"/>
                        </a:rPr>
                        <m:t>=</m:t>
                      </m:r>
                      <m:r>
                        <a:rPr lang="en-US" altLang="zh-CN" sz="2000" b="0" i="1" smtClean="0">
                          <a:latin typeface="Cambria Math" panose="02040503050406030204" pitchFamily="18" charset="0"/>
                        </a:rPr>
                        <m:t>0.2</m:t>
                      </m:r>
                    </m:oMath>
                  </m:oMathPara>
                </a14:m>
                <a:endParaRPr lang="zh-CN" altLang="en-US" sz="2000" dirty="0"/>
              </a:p>
            </p:txBody>
          </p:sp>
        </mc:Choice>
        <mc:Fallback xmlns="">
          <p:sp>
            <p:nvSpPr>
              <p:cNvPr id="17" name="TextBox 16">
                <a:extLst>
                  <a:ext uri="{FF2B5EF4-FFF2-40B4-BE49-F238E27FC236}">
                    <a16:creationId xmlns:a16="http://schemas.microsoft.com/office/drawing/2014/main" id="{C7001CB4-909F-4B4E-96DE-477365871E17}"/>
                  </a:ext>
                </a:extLst>
              </p:cNvPr>
              <p:cNvSpPr txBox="1">
                <a:spLocks noRot="1" noChangeAspect="1" noMove="1" noResize="1" noEditPoints="1" noAdjustHandles="1" noChangeArrowheads="1" noChangeShapeType="1" noTextEdit="1"/>
              </p:cNvSpPr>
              <p:nvPr/>
            </p:nvSpPr>
            <p:spPr>
              <a:xfrm>
                <a:off x="762000" y="3875535"/>
                <a:ext cx="1906291" cy="640816"/>
              </a:xfrm>
              <a:prstGeom prst="rect">
                <a:avLst/>
              </a:prstGeom>
              <a:blipFill>
                <a:blip r:embed="rId8"/>
                <a:stretch>
                  <a:fillRect/>
                </a:stretch>
              </a:blipFill>
            </p:spPr>
            <p:txBody>
              <a:bodyPr/>
              <a:lstStyle/>
              <a:p>
                <a:r>
                  <a:rPr lang="zh-CN" altLang="en-US">
                    <a:noFill/>
                  </a:rPr>
                  <a:t> </a:t>
                </a:r>
              </a:p>
            </p:txBody>
          </p:sp>
        </mc:Fallback>
      </mc:AlternateContent>
      <p:cxnSp>
        <p:nvCxnSpPr>
          <p:cNvPr id="19" name="Straight Connector 18">
            <a:extLst>
              <a:ext uri="{FF2B5EF4-FFF2-40B4-BE49-F238E27FC236}">
                <a16:creationId xmlns:a16="http://schemas.microsoft.com/office/drawing/2014/main" id="{70E07983-CC51-4F54-BC93-FD682F0EA7B1}"/>
              </a:ext>
            </a:extLst>
          </p:cNvPr>
          <p:cNvCxnSpPr>
            <a:cxnSpLocks/>
          </p:cNvCxnSpPr>
          <p:nvPr/>
        </p:nvCxnSpPr>
        <p:spPr>
          <a:xfrm>
            <a:off x="1586554" y="2146287"/>
            <a:ext cx="1080000" cy="0"/>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FDD5D06D-A49D-4ED5-BF66-4DD6D2A045DE}"/>
              </a:ext>
            </a:extLst>
          </p:cNvPr>
          <p:cNvCxnSpPr>
            <a:cxnSpLocks/>
          </p:cNvCxnSpPr>
          <p:nvPr/>
        </p:nvCxnSpPr>
        <p:spPr>
          <a:xfrm>
            <a:off x="1586554" y="2521929"/>
            <a:ext cx="1080000" cy="0"/>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700B4339-C588-4D90-AC7F-60E09984B1CF}"/>
              </a:ext>
            </a:extLst>
          </p:cNvPr>
          <p:cNvCxnSpPr/>
          <p:nvPr/>
        </p:nvCxnSpPr>
        <p:spPr>
          <a:xfrm>
            <a:off x="2120990" y="2186638"/>
            <a:ext cx="0" cy="299442"/>
          </a:xfrm>
          <a:prstGeom prst="straightConnector1">
            <a:avLst/>
          </a:prstGeom>
          <a:ln>
            <a:solidFill>
              <a:schemeClr val="accent3"/>
            </a:solidFill>
            <a:headEnd type="triangle"/>
            <a:tailEnd type="triangle"/>
          </a:ln>
        </p:spPr>
        <p:style>
          <a:lnRef idx="2">
            <a:schemeClr val="accent1"/>
          </a:lnRef>
          <a:fillRef idx="0">
            <a:schemeClr val="accent1"/>
          </a:fillRef>
          <a:effectRef idx="1">
            <a:schemeClr val="accent1"/>
          </a:effectRef>
          <a:fontRef idx="minor">
            <a:schemeClr val="tx1"/>
          </a:fontRef>
        </p:style>
      </p:cxnSp>
      <p:pic>
        <p:nvPicPr>
          <p:cNvPr id="5" name="Graphic 4">
            <a:extLst>
              <a:ext uri="{FF2B5EF4-FFF2-40B4-BE49-F238E27FC236}">
                <a16:creationId xmlns:a16="http://schemas.microsoft.com/office/drawing/2014/main" id="{6C4AD5FA-024F-4E76-BFE0-8C7F63F9BA6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747800" y="3637168"/>
            <a:ext cx="4320000" cy="2857510"/>
          </a:xfrm>
          <a:prstGeom prst="rect">
            <a:avLst/>
          </a:prstGeom>
        </p:spPr>
      </p:pic>
      <p:sp>
        <p:nvSpPr>
          <p:cNvPr id="18" name="TextBox 17">
            <a:extLst>
              <a:ext uri="{FF2B5EF4-FFF2-40B4-BE49-F238E27FC236}">
                <a16:creationId xmlns:a16="http://schemas.microsoft.com/office/drawing/2014/main" id="{DF4F0411-264A-451A-AAC8-9D9804163883}"/>
              </a:ext>
            </a:extLst>
          </p:cNvPr>
          <p:cNvSpPr txBox="1"/>
          <p:nvPr/>
        </p:nvSpPr>
        <p:spPr>
          <a:xfrm>
            <a:off x="7279496" y="701166"/>
            <a:ext cx="1632626" cy="400110"/>
          </a:xfrm>
          <a:prstGeom prst="rect">
            <a:avLst/>
          </a:prstGeom>
          <a:noFill/>
        </p:spPr>
        <p:txBody>
          <a:bodyPr wrap="none" rtlCol="0">
            <a:spAutoFit/>
          </a:bodyPr>
          <a:lstStyle/>
          <a:p>
            <a:r>
              <a:rPr lang="en-US" altLang="zh-CN" sz="2000" dirty="0">
                <a:latin typeface="Cambria" panose="02040503050406030204" pitchFamily="18" charset="0"/>
                <a:ea typeface="Cambria" panose="02040503050406030204" pitchFamily="18" charset="0"/>
              </a:rPr>
              <a:t>Δ</a:t>
            </a:r>
            <a:r>
              <a:rPr lang="en-US" altLang="zh-CN" sz="2000" i="1" dirty="0">
                <a:latin typeface="Cambria" panose="02040503050406030204" pitchFamily="18" charset="0"/>
                <a:ea typeface="Cambria" panose="02040503050406030204" pitchFamily="18" charset="0"/>
              </a:rPr>
              <a:t>E</a:t>
            </a:r>
            <a:r>
              <a:rPr lang="en-US" altLang="zh-CN" sz="2000" dirty="0">
                <a:latin typeface="Cambria" panose="02040503050406030204" pitchFamily="18" charset="0"/>
                <a:ea typeface="Cambria" panose="02040503050406030204" pitchFamily="18" charset="0"/>
              </a:rPr>
              <a:t> = 100 keV</a:t>
            </a:r>
            <a:endParaRPr lang="zh-CN" altLang="en-US" sz="2000" dirty="0">
              <a:latin typeface="Cambria" panose="02040503050406030204" pitchFamily="18" charset="0"/>
            </a:endParaRPr>
          </a:p>
        </p:txBody>
      </p:sp>
      <p:cxnSp>
        <p:nvCxnSpPr>
          <p:cNvPr id="21" name="Straight Connector 20">
            <a:extLst>
              <a:ext uri="{FF2B5EF4-FFF2-40B4-BE49-F238E27FC236}">
                <a16:creationId xmlns:a16="http://schemas.microsoft.com/office/drawing/2014/main" id="{F7B9C069-58DE-4CAB-A37F-FCB232A82245}"/>
              </a:ext>
            </a:extLst>
          </p:cNvPr>
          <p:cNvCxnSpPr>
            <a:cxnSpLocks/>
          </p:cNvCxnSpPr>
          <p:nvPr/>
        </p:nvCxnSpPr>
        <p:spPr>
          <a:xfrm>
            <a:off x="6088359" y="711149"/>
            <a:ext cx="1080000" cy="0"/>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3E28E4AD-F063-4C9A-9CE2-410AB6516F52}"/>
              </a:ext>
            </a:extLst>
          </p:cNvPr>
          <p:cNvCxnSpPr>
            <a:cxnSpLocks/>
          </p:cNvCxnSpPr>
          <p:nvPr/>
        </p:nvCxnSpPr>
        <p:spPr>
          <a:xfrm>
            <a:off x="6088359" y="1086791"/>
            <a:ext cx="1080000" cy="0"/>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A6F34309-F1DB-46DD-8912-EE3BCAE1AE95}"/>
              </a:ext>
            </a:extLst>
          </p:cNvPr>
          <p:cNvCxnSpPr/>
          <p:nvPr/>
        </p:nvCxnSpPr>
        <p:spPr>
          <a:xfrm>
            <a:off x="6622795" y="751500"/>
            <a:ext cx="0" cy="299442"/>
          </a:xfrm>
          <a:prstGeom prst="straightConnector1">
            <a:avLst/>
          </a:prstGeom>
          <a:ln>
            <a:solidFill>
              <a:schemeClr val="accent3"/>
            </a:solidFill>
            <a:headEnd type="triangle"/>
            <a:tailEnd type="triangle"/>
          </a:ln>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B8A068E5-7E38-4D16-8EF2-C004970847D3}"/>
                  </a:ext>
                </a:extLst>
              </p:cNvPr>
              <p:cNvSpPr txBox="1"/>
              <p:nvPr/>
            </p:nvSpPr>
            <p:spPr>
              <a:xfrm>
                <a:off x="5332709" y="3870153"/>
                <a:ext cx="1906291" cy="64081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sz="2000" b="0" i="1" smtClean="0">
                          <a:latin typeface="Cambria Math" panose="02040503050406030204" pitchFamily="18" charset="0"/>
                        </a:rPr>
                        <m:t>𝑅</m:t>
                      </m:r>
                      <m:r>
                        <a:rPr lang="en-US" altLang="zh-CN" sz="2000" b="0" i="1" smtClean="0">
                          <a:latin typeface="Cambria Math" panose="02040503050406030204" pitchFamily="18" charset="0"/>
                        </a:rPr>
                        <m:t>=</m:t>
                      </m:r>
                      <m:f>
                        <m:fPr>
                          <m:ctrlPr>
                            <a:rPr lang="en-US" altLang="zh-CN" sz="2000" b="0" i="1" smtClean="0">
                              <a:latin typeface="Cambria Math" panose="02040503050406030204" pitchFamily="18" charset="0"/>
                            </a:rPr>
                          </m:ctrlPr>
                        </m:fPr>
                        <m:num>
                          <m:sSub>
                            <m:sSubPr>
                              <m:ctrlPr>
                                <a:rPr lang="en-US" altLang="zh-CN" sz="2000" b="0" i="1" smtClean="0">
                                  <a:latin typeface="Cambria Math" panose="02040503050406030204" pitchFamily="18" charset="0"/>
                                </a:rPr>
                              </m:ctrlPr>
                            </m:sSubPr>
                            <m:e>
                              <m:r>
                                <a:rPr lang="en-US" altLang="zh-CN" sz="2000" i="1">
                                  <a:latin typeface="Cambria Math" panose="02040503050406030204" pitchFamily="18" charset="0"/>
                                </a:rPr>
                                <m:t>𝐵</m:t>
                              </m:r>
                              <m:r>
                                <a:rPr lang="en-US" altLang="zh-CN" sz="2000" i="1">
                                  <a:latin typeface="Cambria Math" panose="02040503050406030204" pitchFamily="18" charset="0"/>
                                </a:rPr>
                                <m:t>(</m:t>
                              </m:r>
                              <m:r>
                                <m:rPr>
                                  <m:sty m:val="p"/>
                                </m:rPr>
                                <a:rPr lang="en-US" altLang="zh-CN" sz="2000" i="0">
                                  <a:latin typeface="Cambria Math" panose="02040503050406030204" pitchFamily="18" charset="0"/>
                                </a:rPr>
                                <m:t>F</m:t>
                              </m:r>
                              <m:r>
                                <a:rPr lang="en-US" altLang="zh-CN" sz="2000" i="1">
                                  <a:latin typeface="Cambria Math" panose="02040503050406030204" pitchFamily="18" charset="0"/>
                                </a:rPr>
                                <m:t>)</m:t>
                              </m:r>
                            </m:e>
                            <m:sub>
                              <m:r>
                                <a:rPr lang="en-US" altLang="zh-CN" sz="2000" b="0" i="1" smtClean="0">
                                  <a:latin typeface="Cambria Math" panose="02040503050406030204" pitchFamily="18" charset="0"/>
                                </a:rPr>
                                <m:t>𝑏</m:t>
                              </m:r>
                            </m:sub>
                          </m:sSub>
                        </m:num>
                        <m:den>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𝐵</m:t>
                              </m:r>
                              <m:r>
                                <a:rPr lang="en-US" altLang="zh-CN" sz="2000" i="1">
                                  <a:latin typeface="Cambria Math" panose="02040503050406030204" pitchFamily="18" charset="0"/>
                                </a:rPr>
                                <m:t>(</m:t>
                              </m:r>
                              <m:r>
                                <m:rPr>
                                  <m:sty m:val="p"/>
                                </m:rPr>
                                <a:rPr lang="en-US" altLang="zh-CN" sz="2000">
                                  <a:latin typeface="Cambria Math" panose="02040503050406030204" pitchFamily="18" charset="0"/>
                                </a:rPr>
                                <m:t>F</m:t>
                              </m:r>
                              <m:r>
                                <a:rPr lang="en-US" altLang="zh-CN" sz="2000" i="1">
                                  <a:latin typeface="Cambria Math" panose="02040503050406030204" pitchFamily="18" charset="0"/>
                                </a:rPr>
                                <m:t>)</m:t>
                              </m:r>
                            </m:e>
                            <m:sub>
                              <m:r>
                                <a:rPr lang="en-US" altLang="zh-CN" sz="2000" b="0" i="1" smtClean="0">
                                  <a:latin typeface="Cambria Math" panose="02040503050406030204" pitchFamily="18" charset="0"/>
                                </a:rPr>
                                <m:t>𝑎</m:t>
                              </m:r>
                            </m:sub>
                          </m:sSub>
                        </m:den>
                      </m:f>
                      <m:r>
                        <a:rPr lang="en-US" altLang="zh-CN" sz="2000" i="1">
                          <a:latin typeface="Cambria Math" panose="02040503050406030204" pitchFamily="18" charset="0"/>
                        </a:rPr>
                        <m:t>=</m:t>
                      </m:r>
                      <m:r>
                        <a:rPr lang="en-US" altLang="zh-CN" sz="2000" b="0" i="1" smtClean="0">
                          <a:latin typeface="Cambria Math" panose="02040503050406030204" pitchFamily="18" charset="0"/>
                        </a:rPr>
                        <m:t>0.2</m:t>
                      </m:r>
                    </m:oMath>
                  </m:oMathPara>
                </a14:m>
                <a:endParaRPr lang="zh-CN" altLang="en-US" sz="2000" dirty="0"/>
              </a:p>
            </p:txBody>
          </p:sp>
        </mc:Choice>
        <mc:Fallback xmlns="">
          <p:sp>
            <p:nvSpPr>
              <p:cNvPr id="25" name="TextBox 24">
                <a:extLst>
                  <a:ext uri="{FF2B5EF4-FFF2-40B4-BE49-F238E27FC236}">
                    <a16:creationId xmlns:a16="http://schemas.microsoft.com/office/drawing/2014/main" id="{B8A068E5-7E38-4D16-8EF2-C004970847D3}"/>
                  </a:ext>
                </a:extLst>
              </p:cNvPr>
              <p:cNvSpPr txBox="1">
                <a:spLocks noRot="1" noChangeAspect="1" noMove="1" noResize="1" noEditPoints="1" noAdjustHandles="1" noChangeArrowheads="1" noChangeShapeType="1" noTextEdit="1"/>
              </p:cNvSpPr>
              <p:nvPr/>
            </p:nvSpPr>
            <p:spPr>
              <a:xfrm>
                <a:off x="5332709" y="3870153"/>
                <a:ext cx="1906291" cy="640816"/>
              </a:xfrm>
              <a:prstGeom prst="rect">
                <a:avLst/>
              </a:prstGeom>
              <a:blipFill>
                <a:blip r:embed="rId11"/>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2020621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CB93C8B-5552-46EF-ACED-05AF1924208E}"/>
              </a:ext>
            </a:extLst>
          </p:cNvPr>
          <p:cNvPicPr>
            <a:picLocks noChangeAspect="1"/>
          </p:cNvPicPr>
          <p:nvPr/>
        </p:nvPicPr>
        <p:blipFill>
          <a:blip r:embed="rId2"/>
          <a:stretch>
            <a:fillRect/>
          </a:stretch>
        </p:blipFill>
        <p:spPr>
          <a:xfrm>
            <a:off x="0" y="0"/>
            <a:ext cx="4781550" cy="4314825"/>
          </a:xfrm>
          <a:prstGeom prst="rect">
            <a:avLst/>
          </a:prstGeom>
        </p:spPr>
      </p:pic>
      <p:graphicFrame>
        <p:nvGraphicFramePr>
          <p:cNvPr id="7" name="Table 6">
            <a:extLst>
              <a:ext uri="{FF2B5EF4-FFF2-40B4-BE49-F238E27FC236}">
                <a16:creationId xmlns:a16="http://schemas.microsoft.com/office/drawing/2014/main" id="{FF81ADE2-DD99-4179-85C3-D4BADA7520E0}"/>
              </a:ext>
            </a:extLst>
          </p:cNvPr>
          <p:cNvGraphicFramePr>
            <a:graphicFrameLocks noGrp="1"/>
          </p:cNvGraphicFramePr>
          <p:nvPr>
            <p:extLst>
              <p:ext uri="{D42A27DB-BD31-4B8C-83A1-F6EECF244321}">
                <p14:modId xmlns:p14="http://schemas.microsoft.com/office/powerpoint/2010/main" val="2430829012"/>
              </p:ext>
            </p:extLst>
          </p:nvPr>
        </p:nvGraphicFramePr>
        <p:xfrm>
          <a:off x="4777257" y="6082"/>
          <a:ext cx="4362450" cy="2225040"/>
        </p:xfrm>
        <a:graphic>
          <a:graphicData uri="http://schemas.openxmlformats.org/drawingml/2006/table">
            <a:tbl>
              <a:tblPr firstRow="1" bandRow="1">
                <a:tableStyleId>{5940675A-B579-460E-94D1-54222C63F5DA}</a:tableStyleId>
              </a:tblPr>
              <a:tblGrid>
                <a:gridCol w="1454150">
                  <a:extLst>
                    <a:ext uri="{9D8B030D-6E8A-4147-A177-3AD203B41FA5}">
                      <a16:colId xmlns:a16="http://schemas.microsoft.com/office/drawing/2014/main" val="1709210126"/>
                    </a:ext>
                  </a:extLst>
                </a:gridCol>
                <a:gridCol w="1454150">
                  <a:extLst>
                    <a:ext uri="{9D8B030D-6E8A-4147-A177-3AD203B41FA5}">
                      <a16:colId xmlns:a16="http://schemas.microsoft.com/office/drawing/2014/main" val="3274135016"/>
                    </a:ext>
                  </a:extLst>
                </a:gridCol>
                <a:gridCol w="1454150">
                  <a:extLst>
                    <a:ext uri="{9D8B030D-6E8A-4147-A177-3AD203B41FA5}">
                      <a16:colId xmlns:a16="http://schemas.microsoft.com/office/drawing/2014/main" val="1586873793"/>
                    </a:ext>
                  </a:extLst>
                </a:gridCol>
              </a:tblGrid>
              <a:tr h="370840">
                <a:tc>
                  <a:txBody>
                    <a:bodyPr/>
                    <a:lstStyle/>
                    <a:p>
                      <a:pPr algn="ctr"/>
                      <a:endParaRPr lang="zh-CN" altLang="en-US" dirty="0">
                        <a:latin typeface="Cambria" panose="02040503050406030204" pitchFamily="18" charset="0"/>
                      </a:endParaRPr>
                    </a:p>
                  </a:txBody>
                  <a:tcPr/>
                </a:tc>
                <a:tc>
                  <a:txBody>
                    <a:bodyPr/>
                    <a:lstStyle/>
                    <a:p>
                      <a:pPr algn="ctr"/>
                      <a:r>
                        <a:rPr lang="en-US" altLang="zh-CN" i="1" dirty="0">
                          <a:latin typeface="Cambria" panose="02040503050406030204" pitchFamily="18" charset="0"/>
                          <a:ea typeface="Cambria" panose="02040503050406030204" pitchFamily="18" charset="0"/>
                        </a:rPr>
                        <a:t>T</a:t>
                      </a:r>
                      <a:r>
                        <a:rPr lang="en-US" altLang="zh-CN" dirty="0">
                          <a:latin typeface="Cambria" panose="02040503050406030204" pitchFamily="18" charset="0"/>
                          <a:ea typeface="Cambria" panose="02040503050406030204" pitchFamily="18" charset="0"/>
                        </a:rPr>
                        <a:t> = 1/2</a:t>
                      </a:r>
                      <a:endParaRPr lang="zh-CN" altLang="en-US" dirty="0">
                        <a:latin typeface="Cambria" panose="02040503050406030204" pitchFamily="18" charset="0"/>
                      </a:endParaRPr>
                    </a:p>
                  </a:txBody>
                  <a:tcPr/>
                </a:tc>
                <a:tc>
                  <a:txBody>
                    <a:bodyPr/>
                    <a:lstStyle/>
                    <a:p>
                      <a:pPr algn="ctr"/>
                      <a:r>
                        <a:rPr lang="en-US" altLang="zh-CN" i="1" dirty="0">
                          <a:latin typeface="Cambria" panose="02040503050406030204" pitchFamily="18" charset="0"/>
                          <a:ea typeface="Cambria" panose="02040503050406030204" pitchFamily="18" charset="0"/>
                        </a:rPr>
                        <a:t>T</a:t>
                      </a:r>
                      <a:r>
                        <a:rPr lang="en-US" altLang="zh-CN" dirty="0">
                          <a:latin typeface="Cambria" panose="02040503050406030204" pitchFamily="18" charset="0"/>
                          <a:ea typeface="Cambria" panose="02040503050406030204" pitchFamily="18" charset="0"/>
                        </a:rPr>
                        <a:t> = 3/2 IAS</a:t>
                      </a:r>
                      <a:endParaRPr lang="zh-CN" altLang="en-US" dirty="0">
                        <a:latin typeface="Cambria" panose="02040503050406030204" pitchFamily="18" charset="0"/>
                      </a:endParaRPr>
                    </a:p>
                  </a:txBody>
                  <a:tcPr/>
                </a:tc>
                <a:extLst>
                  <a:ext uri="{0D108BD9-81ED-4DB2-BD59-A6C34878D82A}">
                    <a16:rowId xmlns:a16="http://schemas.microsoft.com/office/drawing/2014/main" val="2191036220"/>
                  </a:ext>
                </a:extLst>
              </a:tr>
              <a:tr h="370840">
                <a:tc>
                  <a:txBody>
                    <a:bodyPr/>
                    <a:lstStyle/>
                    <a:p>
                      <a:pPr algn="ctr"/>
                      <a:r>
                        <a:rPr lang="en-US" altLang="zh-CN" dirty="0">
                          <a:latin typeface="Cambria" panose="02040503050406030204" pitchFamily="18" charset="0"/>
                          <a:ea typeface="Cambria" panose="02040503050406030204" pitchFamily="18" charset="0"/>
                        </a:rPr>
                        <a:t>Exp</a:t>
                      </a:r>
                      <a:endParaRPr lang="zh-CN" altLang="en-US" dirty="0">
                        <a:latin typeface="Cambria" panose="02040503050406030204" pitchFamily="18" charset="0"/>
                      </a:endParaRPr>
                    </a:p>
                  </a:txBody>
                  <a:tcPr/>
                </a:tc>
                <a:tc>
                  <a:txBody>
                    <a:bodyPr/>
                    <a:lstStyle/>
                    <a:p>
                      <a:pPr algn="ctr"/>
                      <a:r>
                        <a:rPr lang="en-US" altLang="zh-CN" dirty="0">
                          <a:latin typeface="Cambria" panose="02040503050406030204" pitchFamily="18" charset="0"/>
                          <a:ea typeface="Cambria" panose="02040503050406030204" pitchFamily="18" charset="0"/>
                        </a:rPr>
                        <a:t>6390</a:t>
                      </a:r>
                      <a:endParaRPr lang="zh-CN" altLang="en-US" dirty="0">
                        <a:latin typeface="Cambria" panose="02040503050406030204" pitchFamily="18" charset="0"/>
                      </a:endParaRPr>
                    </a:p>
                  </a:txBody>
                  <a:tcPr/>
                </a:tc>
                <a:tc>
                  <a:txBody>
                    <a:bodyPr/>
                    <a:lstStyle/>
                    <a:p>
                      <a:pPr algn="ctr"/>
                      <a:r>
                        <a:rPr lang="en-US" altLang="zh-CN" dirty="0">
                          <a:latin typeface="Cambria" panose="02040503050406030204" pitchFamily="18" charset="0"/>
                          <a:ea typeface="Cambria" panose="02040503050406030204" pitchFamily="18" charset="0"/>
                        </a:rPr>
                        <a:t>6279</a:t>
                      </a:r>
                      <a:endParaRPr lang="zh-CN" altLang="en-US" dirty="0">
                        <a:latin typeface="Cambria" panose="02040503050406030204" pitchFamily="18" charset="0"/>
                      </a:endParaRPr>
                    </a:p>
                  </a:txBody>
                  <a:tcPr/>
                </a:tc>
                <a:extLst>
                  <a:ext uri="{0D108BD9-81ED-4DB2-BD59-A6C34878D82A}">
                    <a16:rowId xmlns:a16="http://schemas.microsoft.com/office/drawing/2014/main" val="1621429235"/>
                  </a:ext>
                </a:extLst>
              </a:tr>
              <a:tr h="370840">
                <a:tc>
                  <a:txBody>
                    <a:bodyPr/>
                    <a:lstStyle/>
                    <a:p>
                      <a:pPr algn="ctr"/>
                      <a:r>
                        <a:rPr lang="en-US" altLang="zh-CN" dirty="0">
                          <a:latin typeface="Cambria" panose="02040503050406030204" pitchFamily="18" charset="0"/>
                          <a:ea typeface="Cambria" panose="02040503050406030204" pitchFamily="18" charset="0"/>
                        </a:rPr>
                        <a:t>USDC</a:t>
                      </a:r>
                      <a:endParaRPr lang="zh-CN" altLang="en-US" dirty="0">
                        <a:latin typeface="Cambria" panose="02040503050406030204" pitchFamily="18" charset="0"/>
                      </a:endParaRPr>
                    </a:p>
                  </a:txBody>
                  <a:tcPr/>
                </a:tc>
                <a:tc>
                  <a:txBody>
                    <a:bodyPr/>
                    <a:lstStyle/>
                    <a:p>
                      <a:pPr algn="ctr"/>
                      <a:r>
                        <a:rPr lang="en-US" altLang="zh-CN" dirty="0">
                          <a:latin typeface="Cambria" panose="02040503050406030204" pitchFamily="18" charset="0"/>
                          <a:ea typeface="Cambria" panose="02040503050406030204" pitchFamily="18" charset="0"/>
                        </a:rPr>
                        <a:t>6220</a:t>
                      </a:r>
                      <a:endParaRPr lang="zh-CN" altLang="en-US" dirty="0">
                        <a:latin typeface="Cambria" panose="02040503050406030204" pitchFamily="18" charset="0"/>
                      </a:endParaRPr>
                    </a:p>
                  </a:txBody>
                  <a:tcPr/>
                </a:tc>
                <a:tc>
                  <a:txBody>
                    <a:bodyPr/>
                    <a:lstStyle/>
                    <a:p>
                      <a:pPr algn="ctr"/>
                      <a:r>
                        <a:rPr lang="en-US" altLang="zh-CN" dirty="0">
                          <a:latin typeface="Cambria" panose="02040503050406030204" pitchFamily="18" charset="0"/>
                          <a:ea typeface="Cambria" panose="02040503050406030204" pitchFamily="18" charset="0"/>
                        </a:rPr>
                        <a:t>6520</a:t>
                      </a:r>
                      <a:endParaRPr lang="zh-CN" altLang="en-US" dirty="0">
                        <a:latin typeface="Cambria" panose="02040503050406030204" pitchFamily="18" charset="0"/>
                      </a:endParaRPr>
                    </a:p>
                  </a:txBody>
                  <a:tcPr/>
                </a:tc>
                <a:extLst>
                  <a:ext uri="{0D108BD9-81ED-4DB2-BD59-A6C34878D82A}">
                    <a16:rowId xmlns:a16="http://schemas.microsoft.com/office/drawing/2014/main" val="2326600356"/>
                  </a:ext>
                </a:extLst>
              </a:tr>
              <a:tr h="370840">
                <a:tc>
                  <a:txBody>
                    <a:bodyPr/>
                    <a:lstStyle/>
                    <a:p>
                      <a:pPr algn="ctr"/>
                      <a:r>
                        <a:rPr lang="en-US" altLang="zh-CN" i="1" dirty="0">
                          <a:latin typeface="Cambria" panose="02040503050406030204" pitchFamily="18" charset="0"/>
                          <a:ea typeface="Cambria" panose="02040503050406030204" pitchFamily="18" charset="0"/>
                        </a:rPr>
                        <a:t>Γ</a:t>
                      </a:r>
                      <a:r>
                        <a:rPr lang="en-US" altLang="zh-CN" i="1" baseline="-25000" dirty="0">
                          <a:latin typeface="Cambria" panose="02040503050406030204" pitchFamily="18" charset="0"/>
                          <a:ea typeface="Cambria" panose="02040503050406030204" pitchFamily="18" charset="0"/>
                        </a:rPr>
                        <a:t>γ</a:t>
                      </a:r>
                      <a:r>
                        <a:rPr lang="en-US" altLang="zh-CN" dirty="0">
                          <a:latin typeface="Cambria" panose="02040503050406030204" pitchFamily="18" charset="0"/>
                          <a:ea typeface="Cambria" panose="02040503050406030204" pitchFamily="18" charset="0"/>
                        </a:rPr>
                        <a:t> (</a:t>
                      </a:r>
                      <a:r>
                        <a:rPr lang="en-US" altLang="zh-CN" dirty="0" err="1">
                          <a:latin typeface="Cambria" panose="02040503050406030204" pitchFamily="18" charset="0"/>
                          <a:ea typeface="Cambria" panose="02040503050406030204" pitchFamily="18" charset="0"/>
                        </a:rPr>
                        <a:t>meV</a:t>
                      </a:r>
                      <a:r>
                        <a:rPr lang="en-US" altLang="zh-CN" dirty="0">
                          <a:latin typeface="Cambria" panose="02040503050406030204" pitchFamily="18" charset="0"/>
                          <a:ea typeface="Cambria" panose="02040503050406030204" pitchFamily="18" charset="0"/>
                        </a:rPr>
                        <a:t>)</a:t>
                      </a:r>
                      <a:endParaRPr lang="zh-CN" altLang="en-US" dirty="0">
                        <a:latin typeface="Cambria" panose="02040503050406030204" pitchFamily="18" charset="0"/>
                      </a:endParaRPr>
                    </a:p>
                  </a:txBody>
                  <a:tcPr/>
                </a:tc>
                <a:tc>
                  <a:txBody>
                    <a:bodyPr/>
                    <a:lstStyle/>
                    <a:p>
                      <a:pPr algn="ctr"/>
                      <a:r>
                        <a:rPr lang="en-US" altLang="zh-CN" dirty="0">
                          <a:latin typeface="Cambria" panose="02040503050406030204" pitchFamily="18" charset="0"/>
                          <a:ea typeface="Cambria" panose="02040503050406030204" pitchFamily="18" charset="0"/>
                        </a:rPr>
                        <a:t>190</a:t>
                      </a:r>
                      <a:endParaRPr lang="zh-CN" altLang="en-US" dirty="0">
                        <a:latin typeface="Cambria" panose="02040503050406030204" pitchFamily="18" charset="0"/>
                      </a:endParaRPr>
                    </a:p>
                  </a:txBody>
                  <a:tcPr/>
                </a:tc>
                <a:tc>
                  <a:txBody>
                    <a:bodyPr/>
                    <a:lstStyle/>
                    <a:p>
                      <a:pPr algn="ctr"/>
                      <a:r>
                        <a:rPr lang="en-US" altLang="zh-CN" dirty="0">
                          <a:latin typeface="Cambria" panose="02040503050406030204" pitchFamily="18" charset="0"/>
                          <a:ea typeface="Cambria" panose="02040503050406030204" pitchFamily="18" charset="0"/>
                        </a:rPr>
                        <a:t>920</a:t>
                      </a:r>
                      <a:endParaRPr lang="zh-CN" altLang="en-US" dirty="0">
                        <a:latin typeface="Cambria" panose="02040503050406030204" pitchFamily="18" charset="0"/>
                      </a:endParaRPr>
                    </a:p>
                  </a:txBody>
                  <a:tcPr/>
                </a:tc>
                <a:extLst>
                  <a:ext uri="{0D108BD9-81ED-4DB2-BD59-A6C34878D82A}">
                    <a16:rowId xmlns:a16="http://schemas.microsoft.com/office/drawing/2014/main" val="373381964"/>
                  </a:ext>
                </a:extLst>
              </a:tr>
              <a:tr h="370840">
                <a:tc>
                  <a:txBody>
                    <a:bodyPr/>
                    <a:lstStyle/>
                    <a:p>
                      <a:pPr algn="ctr"/>
                      <a:r>
                        <a:rPr lang="en-US" altLang="zh-CN" dirty="0">
                          <a:latin typeface="Cambria" panose="02040503050406030204" pitchFamily="18" charset="0"/>
                          <a:ea typeface="Cambria" panose="02040503050406030204" pitchFamily="18" charset="0"/>
                        </a:rPr>
                        <a:t>USDC shift</a:t>
                      </a:r>
                      <a:endParaRPr lang="zh-CN" altLang="en-US" dirty="0">
                        <a:latin typeface="Cambria" panose="02040503050406030204" pitchFamily="18" charset="0"/>
                      </a:endParaRPr>
                    </a:p>
                  </a:txBody>
                  <a:tcPr/>
                </a:tc>
                <a:tc>
                  <a:txBody>
                    <a:bodyPr/>
                    <a:lstStyle/>
                    <a:p>
                      <a:pPr algn="ctr"/>
                      <a:r>
                        <a:rPr lang="en-US" altLang="zh-CN" dirty="0">
                          <a:latin typeface="Cambria" panose="02040503050406030204" pitchFamily="18" charset="0"/>
                        </a:rPr>
                        <a:t>6620</a:t>
                      </a:r>
                      <a:endParaRPr lang="zh-CN" altLang="en-US" dirty="0">
                        <a:latin typeface="Cambria" panose="02040503050406030204" pitchFamily="18" charset="0"/>
                      </a:endParaRPr>
                    </a:p>
                  </a:txBody>
                  <a:tcPr/>
                </a:tc>
                <a:tc>
                  <a:txBody>
                    <a:bodyPr/>
                    <a:lstStyle/>
                    <a:p>
                      <a:pPr algn="ctr"/>
                      <a:r>
                        <a:rPr lang="en-US" altLang="zh-CN" dirty="0">
                          <a:latin typeface="Cambria" panose="02040503050406030204" pitchFamily="18" charset="0"/>
                        </a:rPr>
                        <a:t>6520</a:t>
                      </a:r>
                      <a:endParaRPr lang="zh-CN" altLang="en-US" dirty="0">
                        <a:latin typeface="Cambria" panose="02040503050406030204" pitchFamily="18" charset="0"/>
                      </a:endParaRPr>
                    </a:p>
                  </a:txBody>
                  <a:tcPr/>
                </a:tc>
                <a:extLst>
                  <a:ext uri="{0D108BD9-81ED-4DB2-BD59-A6C34878D82A}">
                    <a16:rowId xmlns:a16="http://schemas.microsoft.com/office/drawing/2014/main" val="811001161"/>
                  </a:ext>
                </a:extLst>
              </a:tr>
              <a:tr h="370840">
                <a:tc>
                  <a:txBody>
                    <a:bodyPr/>
                    <a:lstStyle/>
                    <a:p>
                      <a:pPr algn="ctr"/>
                      <a:r>
                        <a:rPr lang="en-US" altLang="zh-CN" i="1" dirty="0">
                          <a:latin typeface="Cambria" panose="02040503050406030204" pitchFamily="18" charset="0"/>
                          <a:ea typeface="Cambria" panose="02040503050406030204" pitchFamily="18" charset="0"/>
                        </a:rPr>
                        <a:t>Γ</a:t>
                      </a:r>
                      <a:r>
                        <a:rPr lang="en-US" altLang="zh-CN" i="1" baseline="-25000" dirty="0">
                          <a:latin typeface="Cambria" panose="02040503050406030204" pitchFamily="18" charset="0"/>
                          <a:ea typeface="Cambria" panose="02040503050406030204" pitchFamily="18" charset="0"/>
                        </a:rPr>
                        <a:t>γ</a:t>
                      </a:r>
                      <a:r>
                        <a:rPr lang="en-US" altLang="zh-CN" dirty="0">
                          <a:latin typeface="Cambria" panose="02040503050406030204" pitchFamily="18" charset="0"/>
                          <a:ea typeface="Cambria" panose="02040503050406030204" pitchFamily="18" charset="0"/>
                        </a:rPr>
                        <a:t> (</a:t>
                      </a:r>
                      <a:r>
                        <a:rPr lang="en-US" altLang="zh-CN" dirty="0" err="1">
                          <a:latin typeface="Cambria" panose="02040503050406030204" pitchFamily="18" charset="0"/>
                          <a:ea typeface="Cambria" panose="02040503050406030204" pitchFamily="18" charset="0"/>
                        </a:rPr>
                        <a:t>meV</a:t>
                      </a:r>
                      <a:r>
                        <a:rPr lang="en-US" altLang="zh-CN" dirty="0">
                          <a:latin typeface="Cambria" panose="02040503050406030204" pitchFamily="18" charset="0"/>
                          <a:ea typeface="Cambria" panose="02040503050406030204" pitchFamily="18" charset="0"/>
                        </a:rPr>
                        <a:t>)</a:t>
                      </a:r>
                      <a:endParaRPr lang="zh-CN" altLang="en-US" dirty="0">
                        <a:latin typeface="Cambria" panose="02040503050406030204" pitchFamily="18" charset="0"/>
                      </a:endParaRPr>
                    </a:p>
                  </a:txBody>
                  <a:tcPr/>
                </a:tc>
                <a:tc>
                  <a:txBody>
                    <a:bodyPr/>
                    <a:lstStyle/>
                    <a:p>
                      <a:pPr algn="ctr"/>
                      <a:r>
                        <a:rPr lang="en-US" altLang="zh-CN" dirty="0">
                          <a:latin typeface="Cambria" panose="02040503050406030204" pitchFamily="18" charset="0"/>
                        </a:rPr>
                        <a:t>490</a:t>
                      </a:r>
                      <a:endParaRPr lang="zh-CN" altLang="en-US" dirty="0">
                        <a:latin typeface="Cambria" panose="02040503050406030204" pitchFamily="18" charset="0"/>
                      </a:endParaRPr>
                    </a:p>
                  </a:txBody>
                  <a:tcPr/>
                </a:tc>
                <a:tc>
                  <a:txBody>
                    <a:bodyPr/>
                    <a:lstStyle/>
                    <a:p>
                      <a:pPr algn="ctr"/>
                      <a:r>
                        <a:rPr lang="en-US" altLang="zh-CN" dirty="0">
                          <a:latin typeface="Cambria" panose="02040503050406030204" pitchFamily="18" charset="0"/>
                        </a:rPr>
                        <a:t>430</a:t>
                      </a:r>
                      <a:endParaRPr lang="zh-CN" altLang="en-US" dirty="0">
                        <a:latin typeface="Cambria" panose="02040503050406030204" pitchFamily="18" charset="0"/>
                      </a:endParaRPr>
                    </a:p>
                  </a:txBody>
                  <a:tcPr/>
                </a:tc>
                <a:extLst>
                  <a:ext uri="{0D108BD9-81ED-4DB2-BD59-A6C34878D82A}">
                    <a16:rowId xmlns:a16="http://schemas.microsoft.com/office/drawing/2014/main" val="4255224321"/>
                  </a:ext>
                </a:extLst>
              </a:tr>
            </a:tbl>
          </a:graphicData>
        </a:graphic>
      </p:graphicFrame>
      <p:sp>
        <p:nvSpPr>
          <p:cNvPr id="8" name="Rectangle 7">
            <a:extLst>
              <a:ext uri="{FF2B5EF4-FFF2-40B4-BE49-F238E27FC236}">
                <a16:creationId xmlns:a16="http://schemas.microsoft.com/office/drawing/2014/main" id="{93750E16-DA4C-4EF3-A8C3-BC9D2DB9BC01}"/>
              </a:ext>
            </a:extLst>
          </p:cNvPr>
          <p:cNvSpPr/>
          <p:nvPr/>
        </p:nvSpPr>
        <p:spPr>
          <a:xfrm>
            <a:off x="4777257" y="2362200"/>
            <a:ext cx="4362450" cy="646331"/>
          </a:xfrm>
          <a:prstGeom prst="rect">
            <a:avLst/>
          </a:prstGeom>
        </p:spPr>
        <p:txBody>
          <a:bodyPr wrap="square">
            <a:spAutoFit/>
          </a:bodyPr>
          <a:lstStyle/>
          <a:p>
            <a:r>
              <a:rPr lang="zh-CN" altLang="en-US" dirty="0"/>
              <a:t>T. Budner </a:t>
            </a:r>
            <a:r>
              <a:rPr lang="zh-CN" altLang="en-US" i="1" dirty="0"/>
              <a:t>et al</a:t>
            </a:r>
            <a:r>
              <a:rPr lang="zh-CN" altLang="en-US" dirty="0"/>
              <a:t>., Phys. Rev. Lett. 128, 182701 (2022).</a:t>
            </a:r>
          </a:p>
        </p:txBody>
      </p:sp>
      <p:cxnSp>
        <p:nvCxnSpPr>
          <p:cNvPr id="11" name="Straight Connector 10">
            <a:extLst>
              <a:ext uri="{FF2B5EF4-FFF2-40B4-BE49-F238E27FC236}">
                <a16:creationId xmlns:a16="http://schemas.microsoft.com/office/drawing/2014/main" id="{E9E47D61-795E-4B5B-A1AB-F476E057303C}"/>
              </a:ext>
            </a:extLst>
          </p:cNvPr>
          <p:cNvCxnSpPr/>
          <p:nvPr/>
        </p:nvCxnSpPr>
        <p:spPr>
          <a:xfrm>
            <a:off x="2895600" y="685800"/>
            <a:ext cx="1805457" cy="0"/>
          </a:xfrm>
          <a:prstGeom prst="line">
            <a:avLst/>
          </a:prstGeom>
          <a:ln w="12700">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5FED6020-E21C-46F5-81AB-D74ED2E8AB2B}"/>
              </a:ext>
            </a:extLst>
          </p:cNvPr>
          <p:cNvCxnSpPr>
            <a:cxnSpLocks/>
          </p:cNvCxnSpPr>
          <p:nvPr/>
        </p:nvCxnSpPr>
        <p:spPr>
          <a:xfrm>
            <a:off x="55093" y="958850"/>
            <a:ext cx="3602507" cy="0"/>
          </a:xfrm>
          <a:prstGeom prst="line">
            <a:avLst/>
          </a:prstGeom>
          <a:ln w="12700">
            <a:solidFill>
              <a:srgbClr val="C0000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4639740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72F7935-2FCC-4522-8A8D-E7632B2E2AAC}"/>
              </a:ext>
            </a:extLst>
          </p:cNvPr>
          <p:cNvPicPr>
            <a:picLocks noChangeAspect="1"/>
          </p:cNvPicPr>
          <p:nvPr/>
        </p:nvPicPr>
        <p:blipFill>
          <a:blip r:embed="rId2"/>
          <a:stretch>
            <a:fillRect/>
          </a:stretch>
        </p:blipFill>
        <p:spPr>
          <a:xfrm>
            <a:off x="3220" y="0"/>
            <a:ext cx="4914900" cy="4056273"/>
          </a:xfrm>
          <a:prstGeom prst="rect">
            <a:avLst/>
          </a:prstGeom>
        </p:spPr>
      </p:pic>
      <p:cxnSp>
        <p:nvCxnSpPr>
          <p:cNvPr id="5" name="Straight Connector 4">
            <a:extLst>
              <a:ext uri="{FF2B5EF4-FFF2-40B4-BE49-F238E27FC236}">
                <a16:creationId xmlns:a16="http://schemas.microsoft.com/office/drawing/2014/main" id="{8BCE5A76-B73F-4CD6-875D-A4F3CE4420C2}"/>
              </a:ext>
            </a:extLst>
          </p:cNvPr>
          <p:cNvCxnSpPr>
            <a:cxnSpLocks/>
          </p:cNvCxnSpPr>
          <p:nvPr/>
        </p:nvCxnSpPr>
        <p:spPr>
          <a:xfrm>
            <a:off x="3220" y="685800"/>
            <a:ext cx="2587580" cy="0"/>
          </a:xfrm>
          <a:prstGeom prst="line">
            <a:avLst/>
          </a:prstGeom>
          <a:ln w="12700">
            <a:solidFill>
              <a:srgbClr val="C0000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558230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A444BC0-21DC-99FA-2A7A-C00DEF67514F}"/>
              </a:ext>
            </a:extLst>
          </p:cNvPr>
          <p:cNvSpPr txBox="1">
            <a:spLocks/>
          </p:cNvSpPr>
          <p:nvPr/>
        </p:nvSpPr>
        <p:spPr>
          <a:xfrm>
            <a:off x="0" y="0"/>
            <a:ext cx="9144000" cy="6858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23</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Al → </a:t>
            </a: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23</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Mg</a:t>
            </a:r>
          </a:p>
          <a:p>
            <a:pPr marL="457200" lvl="1" indent="0">
              <a:lnSpc>
                <a:spcPct val="100000"/>
              </a:lnSpc>
              <a:spcBef>
                <a:spcPts val="0"/>
              </a:spcBef>
              <a:buNone/>
            </a:pPr>
            <a:r>
              <a:rPr lang="fr-FR" altLang="zh-CN" sz="1200" dirty="0">
                <a:latin typeface="Times New Roman" panose="02020603050405020304" pitchFamily="18" charset="0"/>
                <a:cs typeface="Times New Roman" panose="02020603050405020304" pitchFamily="18" charset="0"/>
              </a:rPr>
              <a:t>V. E. </a:t>
            </a:r>
            <a:r>
              <a:rPr lang="fr-FR" altLang="zh-CN" sz="1200" dirty="0" err="1">
                <a:latin typeface="Times New Roman" panose="02020603050405020304" pitchFamily="18" charset="0"/>
                <a:cs typeface="Times New Roman" panose="02020603050405020304" pitchFamily="18" charset="0"/>
              </a:rPr>
              <a:t>Iacob</a:t>
            </a:r>
            <a:r>
              <a:rPr lang="fr-FR" altLang="zh-CN" sz="1200" dirty="0">
                <a:latin typeface="Times New Roman" panose="02020603050405020304" pitchFamily="18" charset="0"/>
                <a:cs typeface="Times New Roman" panose="02020603050405020304" pitchFamily="18" charset="0"/>
              </a:rPr>
              <a:t> </a:t>
            </a:r>
            <a:r>
              <a:rPr lang="fr-FR" altLang="zh-CN" sz="1200" i="1" dirty="0">
                <a:latin typeface="Times New Roman" panose="02020603050405020304" pitchFamily="18" charset="0"/>
                <a:cs typeface="Times New Roman" panose="02020603050405020304" pitchFamily="18" charset="0"/>
              </a:rPr>
              <a:t>et al</a:t>
            </a:r>
            <a:r>
              <a:rPr lang="fr-FR" altLang="zh-CN" sz="1200" dirty="0">
                <a:latin typeface="Times New Roman" panose="02020603050405020304" pitchFamily="18" charset="0"/>
                <a:cs typeface="Times New Roman" panose="02020603050405020304" pitchFamily="18" charset="0"/>
              </a:rPr>
              <a:t>., Phys. </a:t>
            </a:r>
            <a:r>
              <a:rPr lang="fr-FR" altLang="zh-CN" sz="1200" dirty="0" err="1">
                <a:latin typeface="Times New Roman" panose="02020603050405020304" pitchFamily="18" charset="0"/>
                <a:cs typeface="Times New Roman" panose="02020603050405020304" pitchFamily="18" charset="0"/>
              </a:rPr>
              <a:t>Rev</a:t>
            </a:r>
            <a:r>
              <a:rPr lang="fr-FR" altLang="zh-CN" sz="1200" dirty="0">
                <a:latin typeface="Times New Roman" panose="02020603050405020304" pitchFamily="18" charset="0"/>
                <a:cs typeface="Times New Roman" panose="02020603050405020304" pitchFamily="18" charset="0"/>
              </a:rPr>
              <a:t>. C 74, 045810 (2006).</a:t>
            </a:r>
          </a:p>
          <a:p>
            <a:pPr marL="457200" lvl="1" indent="0">
              <a:lnSpc>
                <a:spcPct val="100000"/>
              </a:lnSpc>
              <a:spcBef>
                <a:spcPts val="0"/>
              </a:spcBef>
              <a:buNone/>
            </a:pPr>
            <a:r>
              <a:rPr lang="fi-FI" altLang="zh-CN" sz="1200" dirty="0">
                <a:latin typeface="Times New Roman" panose="02020603050405020304" pitchFamily="18" charset="0"/>
                <a:cs typeface="Times New Roman" panose="02020603050405020304" pitchFamily="18" charset="0"/>
              </a:rPr>
              <a:t>A. Saastamoinen </a:t>
            </a:r>
            <a:r>
              <a:rPr lang="fi-FI" altLang="zh-CN" sz="1200" i="1" dirty="0">
                <a:latin typeface="Times New Roman" panose="02020603050405020304" pitchFamily="18" charset="0"/>
                <a:cs typeface="Times New Roman" panose="02020603050405020304" pitchFamily="18" charset="0"/>
              </a:rPr>
              <a:t>et al</a:t>
            </a:r>
            <a:r>
              <a:rPr lang="fi-FI" altLang="zh-CN" sz="1200" dirty="0">
                <a:latin typeface="Times New Roman" panose="02020603050405020304" pitchFamily="18" charset="0"/>
                <a:cs typeface="Times New Roman" panose="02020603050405020304" pitchFamily="18" charset="0"/>
              </a:rPr>
              <a:t>., Phys. Rev. C 83, 045808 (2011).</a:t>
            </a:r>
          </a:p>
          <a:p>
            <a:pPr marL="457200" lvl="1" indent="0">
              <a:lnSpc>
                <a:spcPct val="100000"/>
              </a:lnSpc>
              <a:spcBef>
                <a:spcPts val="0"/>
              </a:spcBef>
              <a:buNone/>
            </a:pPr>
            <a:r>
              <a:rPr lang="da-DK" altLang="zh-CN" sz="1200" dirty="0">
                <a:latin typeface="Times New Roman" panose="02020603050405020304" pitchFamily="18" charset="0"/>
                <a:cs typeface="Times New Roman" panose="02020603050405020304" pitchFamily="18" charset="0"/>
              </a:rPr>
              <a:t>M. Friedman </a:t>
            </a:r>
            <a:r>
              <a:rPr lang="da-DK" altLang="zh-CN" sz="1200" i="1" dirty="0">
                <a:latin typeface="Times New Roman" panose="02020603050405020304" pitchFamily="18" charset="0"/>
                <a:cs typeface="Times New Roman" panose="02020603050405020304" pitchFamily="18" charset="0"/>
              </a:rPr>
              <a:t>et al</a:t>
            </a:r>
            <a:r>
              <a:rPr lang="da-DK" altLang="zh-CN" sz="1200" dirty="0">
                <a:latin typeface="Times New Roman" panose="02020603050405020304" pitchFamily="18" charset="0"/>
                <a:cs typeface="Times New Roman" panose="02020603050405020304" pitchFamily="18" charset="0"/>
              </a:rPr>
              <a:t>., Phys. Rev. C 101, 052802(R) (2020).</a:t>
            </a:r>
          </a:p>
          <a:p>
            <a:pPr marL="457200" lvl="1" indent="0">
              <a:lnSpc>
                <a:spcPct val="100000"/>
              </a:lnSpc>
              <a:spcBef>
                <a:spcPts val="0"/>
              </a:spcBef>
              <a:buNone/>
            </a:pPr>
            <a:r>
              <a:rPr lang="da-DK" altLang="zh-CN" sz="1200" dirty="0">
                <a:latin typeface="Times New Roman" panose="02020603050405020304" pitchFamily="18" charset="0"/>
                <a:cs typeface="Times New Roman" panose="02020603050405020304" pitchFamily="18" charset="0"/>
              </a:rPr>
              <a:t>Saradindu Samanta.</a:t>
            </a:r>
            <a:endParaRPr lang="fi-FI" altLang="zh-CN" sz="1200" dirty="0">
              <a:latin typeface="Times New Roman" panose="02020603050405020304" pitchFamily="18" charset="0"/>
              <a:cs typeface="Times New Roman" panose="02020603050405020304" pitchFamily="18" charset="0"/>
            </a:endParaRPr>
          </a:p>
          <a:p>
            <a:pPr marL="0" indent="0">
              <a:lnSpc>
                <a:spcPct val="100000"/>
              </a:lnSpc>
              <a:spcBef>
                <a:spcPts val="0"/>
              </a:spcBef>
              <a:buNone/>
            </a:pP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25</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Si → </a:t>
            </a: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25</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Al</a:t>
            </a:r>
          </a:p>
          <a:p>
            <a:pPr marL="457200" lvl="1" indent="0">
              <a:lnSpc>
                <a:spcPct val="100000"/>
              </a:lnSpc>
              <a:spcBef>
                <a:spcPts val="0"/>
              </a:spcBef>
              <a:buNone/>
            </a:pPr>
            <a:r>
              <a:rPr lang="fr-FR" altLang="zh-CN" sz="1200" dirty="0">
                <a:latin typeface="Times New Roman" panose="02020603050405020304" pitchFamily="18" charset="0"/>
                <a:cs typeface="Times New Roman" panose="02020603050405020304" pitchFamily="18" charset="0"/>
              </a:rPr>
              <a:t>L. J. Sun </a:t>
            </a:r>
            <a:r>
              <a:rPr lang="fr-FR" altLang="zh-CN" sz="1200" i="1" dirty="0">
                <a:latin typeface="Times New Roman" panose="02020603050405020304" pitchFamily="18" charset="0"/>
                <a:cs typeface="Times New Roman" panose="02020603050405020304" pitchFamily="18" charset="0"/>
              </a:rPr>
              <a:t>et al</a:t>
            </a:r>
            <a:r>
              <a:rPr lang="fr-FR" altLang="zh-CN" sz="1200" dirty="0">
                <a:latin typeface="Times New Roman" panose="02020603050405020304" pitchFamily="18" charset="0"/>
                <a:cs typeface="Times New Roman" panose="02020603050405020304" pitchFamily="18" charset="0"/>
              </a:rPr>
              <a:t>., Phys. </a:t>
            </a:r>
            <a:r>
              <a:rPr lang="fr-FR" altLang="zh-CN" sz="1200" dirty="0" err="1">
                <a:latin typeface="Times New Roman" panose="02020603050405020304" pitchFamily="18" charset="0"/>
                <a:cs typeface="Times New Roman" panose="02020603050405020304" pitchFamily="18" charset="0"/>
              </a:rPr>
              <a:t>Rev</a:t>
            </a:r>
            <a:r>
              <a:rPr lang="fr-FR" altLang="zh-CN" sz="1200" dirty="0">
                <a:latin typeface="Times New Roman" panose="02020603050405020304" pitchFamily="18" charset="0"/>
                <a:cs typeface="Times New Roman" panose="02020603050405020304" pitchFamily="18" charset="0"/>
              </a:rPr>
              <a:t>. C 103, 014322 (2021).</a:t>
            </a:r>
          </a:p>
          <a:p>
            <a:pPr marL="0" indent="0">
              <a:lnSpc>
                <a:spcPct val="100000"/>
              </a:lnSpc>
              <a:spcBef>
                <a:spcPts val="0"/>
              </a:spcBef>
              <a:buNone/>
            </a:pP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26</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P → </a:t>
            </a: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26</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Si</a:t>
            </a:r>
          </a:p>
          <a:p>
            <a:pPr marL="457200" lvl="1" indent="0">
              <a:lnSpc>
                <a:spcPct val="100000"/>
              </a:lnSpc>
              <a:spcBef>
                <a:spcPts val="0"/>
              </a:spcBef>
              <a:buNone/>
            </a:pPr>
            <a:r>
              <a:rPr lang="en-US" altLang="zh-CN" sz="1200" dirty="0">
                <a:latin typeface="Times New Roman" panose="02020603050405020304" pitchFamily="18" charset="0"/>
                <a:ea typeface="Cambria" panose="02040503050406030204" pitchFamily="18" charset="0"/>
                <a:cs typeface="Times New Roman" panose="02020603050405020304" pitchFamily="18" charset="0"/>
              </a:rPr>
              <a:t>Private communications.</a:t>
            </a:r>
            <a:endParaRPr lang="fi-FI" altLang="zh-CN" sz="1200" dirty="0">
              <a:latin typeface="Times New Roman" panose="02020603050405020304" pitchFamily="18" charset="0"/>
              <a:cs typeface="Times New Roman" panose="02020603050405020304" pitchFamily="18" charset="0"/>
            </a:endParaRPr>
          </a:p>
          <a:p>
            <a:pPr marL="0" indent="0">
              <a:lnSpc>
                <a:spcPct val="100000"/>
              </a:lnSpc>
              <a:spcBef>
                <a:spcPts val="0"/>
              </a:spcBef>
              <a:buNone/>
            </a:pP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31</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Cl → </a:t>
            </a: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31</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S</a:t>
            </a:r>
          </a:p>
          <a:p>
            <a:pPr marL="457200" lvl="1" indent="0">
              <a:lnSpc>
                <a:spcPct val="100000"/>
              </a:lnSpc>
              <a:spcBef>
                <a:spcPts val="0"/>
              </a:spcBef>
              <a:buNone/>
            </a:pPr>
            <a:r>
              <a:rPr lang="nb-NO" altLang="zh-CN" sz="1200" dirty="0">
                <a:latin typeface="Times New Roman" panose="02020603050405020304" pitchFamily="18" charset="0"/>
                <a:cs typeface="Times New Roman" panose="02020603050405020304" pitchFamily="18" charset="0"/>
              </a:rPr>
              <a:t>M. B. Bennett </a:t>
            </a:r>
            <a:r>
              <a:rPr lang="nb-NO" altLang="zh-CN" sz="1200" i="1" dirty="0">
                <a:latin typeface="Times New Roman" panose="02020603050405020304" pitchFamily="18" charset="0"/>
                <a:cs typeface="Times New Roman" panose="02020603050405020304" pitchFamily="18" charset="0"/>
              </a:rPr>
              <a:t>et al</a:t>
            </a:r>
            <a:r>
              <a:rPr lang="nb-NO" altLang="zh-CN" sz="1200" dirty="0">
                <a:latin typeface="Times New Roman" panose="02020603050405020304" pitchFamily="18" charset="0"/>
                <a:cs typeface="Times New Roman" panose="02020603050405020304" pitchFamily="18" charset="0"/>
              </a:rPr>
              <a:t>., Phys. Rev. Lett. 116, 102502 (2016).</a:t>
            </a:r>
          </a:p>
          <a:p>
            <a:pPr marL="457200" lvl="1" indent="0">
              <a:lnSpc>
                <a:spcPct val="100000"/>
              </a:lnSpc>
              <a:spcBef>
                <a:spcPts val="0"/>
              </a:spcBef>
              <a:buNone/>
            </a:pPr>
            <a:r>
              <a:rPr lang="nb-NO" altLang="zh-CN" sz="1200" dirty="0">
                <a:latin typeface="Times New Roman" panose="02020603050405020304" pitchFamily="18" charset="0"/>
                <a:cs typeface="Times New Roman" panose="02020603050405020304" pitchFamily="18" charset="0"/>
              </a:rPr>
              <a:t>M. B. Bennett </a:t>
            </a:r>
            <a:r>
              <a:rPr lang="nb-NO" altLang="zh-CN" sz="1200" i="1" dirty="0">
                <a:latin typeface="Times New Roman" panose="02020603050405020304" pitchFamily="18" charset="0"/>
                <a:cs typeface="Times New Roman" panose="02020603050405020304" pitchFamily="18" charset="0"/>
              </a:rPr>
              <a:t>et al</a:t>
            </a:r>
            <a:r>
              <a:rPr lang="nb-NO" altLang="zh-CN" sz="1200" dirty="0">
                <a:latin typeface="Times New Roman" panose="02020603050405020304" pitchFamily="18" charset="0"/>
                <a:cs typeface="Times New Roman" panose="02020603050405020304" pitchFamily="18" charset="0"/>
              </a:rPr>
              <a:t>., Phys. Rev. C 93, 064310 (2016).</a:t>
            </a:r>
          </a:p>
          <a:p>
            <a:pPr marL="0" indent="0">
              <a:lnSpc>
                <a:spcPct val="100000"/>
              </a:lnSpc>
              <a:spcBef>
                <a:spcPts val="0"/>
              </a:spcBef>
              <a:buNone/>
            </a:pP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32</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Cl → </a:t>
            </a: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32</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S</a:t>
            </a:r>
          </a:p>
          <a:p>
            <a:pPr marL="457200" lvl="1" indent="0">
              <a:lnSpc>
                <a:spcPct val="100000"/>
              </a:lnSpc>
              <a:spcBef>
                <a:spcPts val="0"/>
              </a:spcBef>
              <a:buNone/>
            </a:pPr>
            <a:r>
              <a:rPr lang="en-US" altLang="zh-CN" sz="1200" dirty="0">
                <a:latin typeface="Times New Roman" panose="02020603050405020304" pitchFamily="18" charset="0"/>
                <a:cs typeface="Times New Roman" panose="02020603050405020304" pitchFamily="18" charset="0"/>
              </a:rPr>
              <a:t>D. </a:t>
            </a:r>
            <a:r>
              <a:rPr lang="en-US" altLang="zh-CN" sz="1200" dirty="0" err="1">
                <a:latin typeface="Times New Roman" panose="02020603050405020304" pitchFamily="18" charset="0"/>
                <a:cs typeface="Times New Roman" panose="02020603050405020304" pitchFamily="18" charset="0"/>
              </a:rPr>
              <a:t>Melconian</a:t>
            </a:r>
            <a:r>
              <a:rPr lang="en-US" altLang="zh-CN" sz="1200" dirty="0">
                <a:latin typeface="Times New Roman" panose="02020603050405020304" pitchFamily="18" charset="0"/>
                <a:cs typeface="Times New Roman" panose="02020603050405020304" pitchFamily="18" charset="0"/>
              </a:rPr>
              <a:t> </a:t>
            </a:r>
            <a:r>
              <a:rPr lang="en-US" altLang="zh-CN" sz="1200" i="1" dirty="0">
                <a:latin typeface="Times New Roman" panose="02020603050405020304" pitchFamily="18" charset="0"/>
                <a:cs typeface="Times New Roman" panose="02020603050405020304" pitchFamily="18" charset="0"/>
              </a:rPr>
              <a:t>et al</a:t>
            </a:r>
            <a:r>
              <a:rPr lang="en-US" altLang="zh-CN" sz="1200" dirty="0">
                <a:latin typeface="Times New Roman" panose="02020603050405020304" pitchFamily="18" charset="0"/>
                <a:cs typeface="Times New Roman" panose="02020603050405020304" pitchFamily="18" charset="0"/>
              </a:rPr>
              <a:t>., Phys. Rev. C 85, 025501 (2012).</a:t>
            </a:r>
          </a:p>
          <a:p>
            <a:pPr marL="457200" lvl="1" indent="0">
              <a:lnSpc>
                <a:spcPct val="100000"/>
              </a:lnSpc>
              <a:spcBef>
                <a:spcPts val="0"/>
              </a:spcBef>
              <a:buNone/>
            </a:pPr>
            <a:r>
              <a:rPr lang="en-US" altLang="zh-CN" sz="1200" dirty="0">
                <a:latin typeface="Times New Roman" panose="02020603050405020304" pitchFamily="18" charset="0"/>
                <a:cs typeface="Times New Roman" panose="02020603050405020304" pitchFamily="18" charset="0"/>
              </a:rPr>
              <a:t>D. </a:t>
            </a:r>
            <a:r>
              <a:rPr lang="en-US" altLang="zh-CN" sz="1200" dirty="0" err="1">
                <a:latin typeface="Times New Roman" panose="02020603050405020304" pitchFamily="18" charset="0"/>
                <a:cs typeface="Times New Roman" panose="02020603050405020304" pitchFamily="18" charset="0"/>
              </a:rPr>
              <a:t>Melconian</a:t>
            </a:r>
            <a:r>
              <a:rPr lang="en-US" altLang="zh-CN" sz="1200" dirty="0">
                <a:latin typeface="Times New Roman" panose="02020603050405020304" pitchFamily="18" charset="0"/>
                <a:cs typeface="Times New Roman" panose="02020603050405020304" pitchFamily="18" charset="0"/>
              </a:rPr>
              <a:t> </a:t>
            </a:r>
            <a:r>
              <a:rPr lang="en-US" altLang="zh-CN" sz="1200" i="1" dirty="0">
                <a:latin typeface="Times New Roman" panose="02020603050405020304" pitchFamily="18" charset="0"/>
                <a:cs typeface="Times New Roman" panose="02020603050405020304" pitchFamily="18" charset="0"/>
              </a:rPr>
              <a:t>et al</a:t>
            </a:r>
            <a:r>
              <a:rPr lang="en-US" altLang="zh-CN" sz="1200" dirty="0">
                <a:latin typeface="Times New Roman" panose="02020603050405020304" pitchFamily="18" charset="0"/>
                <a:cs typeface="Times New Roman" panose="02020603050405020304" pitchFamily="18" charset="0"/>
              </a:rPr>
              <a:t>., Phys. Rev. Lett. 107, 182301 (2011).</a:t>
            </a:r>
          </a:p>
          <a:p>
            <a:pPr marL="457200" lvl="1" indent="0">
              <a:lnSpc>
                <a:spcPct val="100000"/>
              </a:lnSpc>
              <a:spcBef>
                <a:spcPts val="0"/>
              </a:spcBef>
              <a:buNone/>
            </a:pPr>
            <a:r>
              <a:rPr lang="en-US" altLang="zh-CN" sz="1200" dirty="0">
                <a:latin typeface="Times New Roman" panose="02020603050405020304" pitchFamily="18" charset="0"/>
                <a:cs typeface="Times New Roman" panose="02020603050405020304" pitchFamily="18" charset="0"/>
              </a:rPr>
              <a:t>E. </a:t>
            </a:r>
            <a:r>
              <a:rPr lang="en-US" altLang="zh-CN" sz="1200" dirty="0" err="1">
                <a:latin typeface="Times New Roman" panose="02020603050405020304" pitchFamily="18" charset="0"/>
                <a:cs typeface="Times New Roman" panose="02020603050405020304" pitchFamily="18" charset="0"/>
              </a:rPr>
              <a:t>Aboud</a:t>
            </a:r>
            <a:r>
              <a:rPr lang="en-US" altLang="zh-CN" sz="1200" dirty="0">
                <a:latin typeface="Times New Roman" panose="02020603050405020304" pitchFamily="18" charset="0"/>
                <a:cs typeface="Times New Roman" panose="02020603050405020304" pitchFamily="18" charset="0"/>
              </a:rPr>
              <a:t> </a:t>
            </a:r>
            <a:r>
              <a:rPr lang="en-US" altLang="zh-CN" sz="1200" i="1" dirty="0">
                <a:latin typeface="Times New Roman" panose="02020603050405020304" pitchFamily="18" charset="0"/>
                <a:cs typeface="Times New Roman" panose="02020603050405020304" pitchFamily="18" charset="0"/>
              </a:rPr>
              <a:t>et al</a:t>
            </a:r>
            <a:r>
              <a:rPr lang="en-US" altLang="zh-CN" sz="1200" dirty="0">
                <a:latin typeface="Times New Roman" panose="02020603050405020304" pitchFamily="18" charset="0"/>
                <a:cs typeface="Times New Roman" panose="02020603050405020304" pitchFamily="18" charset="0"/>
              </a:rPr>
              <a:t>., Phys. Rev. C 98, 024309 (2018).</a:t>
            </a:r>
          </a:p>
          <a:p>
            <a:pPr marL="0" indent="0">
              <a:lnSpc>
                <a:spcPct val="100000"/>
              </a:lnSpc>
              <a:spcBef>
                <a:spcPts val="0"/>
              </a:spcBef>
              <a:buNone/>
            </a:pP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32</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Ar → </a:t>
            </a: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32</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Cl</a:t>
            </a:r>
          </a:p>
          <a:p>
            <a:pPr marL="457200" lvl="1" indent="0">
              <a:lnSpc>
                <a:spcPct val="100000"/>
              </a:lnSpc>
              <a:spcBef>
                <a:spcPts val="0"/>
              </a:spcBef>
              <a:buNone/>
            </a:pPr>
            <a:r>
              <a:rPr lang="en-US" altLang="zh-CN" sz="1200" dirty="0">
                <a:latin typeface="Times New Roman" panose="02020603050405020304" pitchFamily="18" charset="0"/>
                <a:cs typeface="Times New Roman" panose="02020603050405020304" pitchFamily="18" charset="0"/>
              </a:rPr>
              <a:t>B. Blank </a:t>
            </a:r>
            <a:r>
              <a:rPr lang="en-US" altLang="zh-CN" sz="1200" i="1" dirty="0">
                <a:latin typeface="Times New Roman" panose="02020603050405020304" pitchFamily="18" charset="0"/>
                <a:cs typeface="Times New Roman" panose="02020603050405020304" pitchFamily="18" charset="0"/>
              </a:rPr>
              <a:t>et al</a:t>
            </a:r>
            <a:r>
              <a:rPr lang="en-US" altLang="zh-CN" sz="1200" dirty="0">
                <a:latin typeface="Times New Roman" panose="02020603050405020304" pitchFamily="18" charset="0"/>
                <a:cs typeface="Times New Roman" panose="02020603050405020304" pitchFamily="18" charset="0"/>
              </a:rPr>
              <a:t>., Eur. Phys. J. A 57, 28 (2021).</a:t>
            </a:r>
          </a:p>
          <a:p>
            <a:pPr marL="457200" lvl="1" indent="0">
              <a:lnSpc>
                <a:spcPct val="100000"/>
              </a:lnSpc>
              <a:spcBef>
                <a:spcPts val="0"/>
              </a:spcBef>
              <a:buNone/>
            </a:pPr>
            <a:r>
              <a:rPr lang="en-US" altLang="zh-CN" sz="1200" dirty="0">
                <a:latin typeface="Times New Roman" panose="02020603050405020304" pitchFamily="18" charset="0"/>
                <a:cs typeface="Times New Roman" panose="02020603050405020304" pitchFamily="18" charset="0"/>
              </a:rPr>
              <a:t>M. Bhattacharya </a:t>
            </a:r>
            <a:r>
              <a:rPr lang="en-US" altLang="zh-CN" sz="1200" i="1" dirty="0">
                <a:latin typeface="Times New Roman" panose="02020603050405020304" pitchFamily="18" charset="0"/>
                <a:cs typeface="Times New Roman" panose="02020603050405020304" pitchFamily="18" charset="0"/>
              </a:rPr>
              <a:t>et al</a:t>
            </a:r>
            <a:r>
              <a:rPr lang="en-US" altLang="zh-CN" sz="1200" dirty="0">
                <a:latin typeface="Times New Roman" panose="02020603050405020304" pitchFamily="18" charset="0"/>
                <a:cs typeface="Times New Roman" panose="02020603050405020304" pitchFamily="18" charset="0"/>
              </a:rPr>
              <a:t>., Phys. Rev. C 77, 065503 (2008).</a:t>
            </a:r>
          </a:p>
          <a:p>
            <a:pPr marL="0" lvl="0" indent="0" defTabSz="457200">
              <a:lnSpc>
                <a:spcPct val="100000"/>
              </a:lnSpc>
              <a:spcBef>
                <a:spcPts val="0"/>
              </a:spcBef>
              <a:buNone/>
            </a:pPr>
            <a:r>
              <a:rPr lang="en-US" altLang="zh-CN" sz="1400" baseline="30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37</a:t>
            </a:r>
            <a:r>
              <a:rPr lang="en-US" altLang="zh-CN" sz="1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Ca → </a:t>
            </a:r>
            <a:r>
              <a:rPr lang="en-US" altLang="zh-CN" sz="1400" baseline="30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37</a:t>
            </a:r>
            <a:r>
              <a:rPr lang="en-US" altLang="zh-CN" sz="1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K</a:t>
            </a:r>
          </a:p>
          <a:p>
            <a:pPr marL="457200" lvl="1" indent="0">
              <a:lnSpc>
                <a:spcPct val="100000"/>
              </a:lnSpc>
              <a:spcBef>
                <a:spcPts val="0"/>
              </a:spcBef>
              <a:buNone/>
            </a:pPr>
            <a:r>
              <a:rPr lang="da-DK" altLang="zh-CN" sz="1200" dirty="0">
                <a:latin typeface="Times New Roman" panose="02020603050405020304" pitchFamily="18" charset="0"/>
                <a:cs typeface="Times New Roman" panose="02020603050405020304" pitchFamily="18" charset="0"/>
              </a:rPr>
              <a:t>W. Trinder </a:t>
            </a:r>
            <a:r>
              <a:rPr lang="da-DK" altLang="zh-CN" sz="1200" i="1" dirty="0">
                <a:latin typeface="Times New Roman" panose="02020603050405020304" pitchFamily="18" charset="0"/>
                <a:cs typeface="Times New Roman" panose="02020603050405020304" pitchFamily="18" charset="0"/>
              </a:rPr>
              <a:t>et al</a:t>
            </a:r>
            <a:r>
              <a:rPr lang="da-DK" altLang="zh-CN" sz="1200" dirty="0">
                <a:latin typeface="Times New Roman" panose="02020603050405020304" pitchFamily="18" charset="0"/>
                <a:cs typeface="Times New Roman" panose="02020603050405020304" pitchFamily="18" charset="0"/>
              </a:rPr>
              <a:t>., Phys. Lett. B 349, 267 (1995).</a:t>
            </a:r>
            <a:endParaRPr lang="nb-NO" altLang="zh-CN" sz="1200" dirty="0">
              <a:latin typeface="Times New Roman" panose="02020603050405020304" pitchFamily="18" charset="0"/>
              <a:cs typeface="Times New Roman" panose="02020603050405020304" pitchFamily="18" charset="0"/>
            </a:endParaRPr>
          </a:p>
          <a:p>
            <a:pPr marL="0" indent="0">
              <a:lnSpc>
                <a:spcPct val="100000"/>
              </a:lnSpc>
              <a:spcBef>
                <a:spcPts val="0"/>
              </a:spcBef>
              <a:buNone/>
            </a:pP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53</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Ni </a:t>
            </a:r>
            <a:r>
              <a:rPr lang="zh-CN" altLang="en-US" sz="1400" dirty="0">
                <a:latin typeface="Times New Roman" panose="02020603050405020304" pitchFamily="18" charset="0"/>
                <a:cs typeface="Times New Roman" panose="02020603050405020304" pitchFamily="18" charset="0"/>
              </a:rPr>
              <a:t>→ </a:t>
            </a: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53</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Co</a:t>
            </a:r>
          </a:p>
          <a:p>
            <a:pPr marL="457200" lvl="1" indent="0">
              <a:lnSpc>
                <a:spcPct val="100000"/>
              </a:lnSpc>
              <a:spcBef>
                <a:spcPts val="0"/>
              </a:spcBef>
              <a:buNone/>
            </a:pPr>
            <a:r>
              <a:rPr lang="fr-FR" altLang="zh-CN" sz="1200" dirty="0">
                <a:latin typeface="Times New Roman" panose="02020603050405020304" pitchFamily="18" charset="0"/>
                <a:cs typeface="Times New Roman" panose="02020603050405020304" pitchFamily="18" charset="0"/>
              </a:rPr>
              <a:t>J. Su </a:t>
            </a:r>
            <a:r>
              <a:rPr lang="fr-FR" altLang="zh-CN" sz="1200" i="1" dirty="0">
                <a:latin typeface="Times New Roman" panose="02020603050405020304" pitchFamily="18" charset="0"/>
                <a:cs typeface="Times New Roman" panose="02020603050405020304" pitchFamily="18" charset="0"/>
              </a:rPr>
              <a:t>et al</a:t>
            </a:r>
            <a:r>
              <a:rPr lang="fr-FR" altLang="zh-CN" sz="1200" dirty="0">
                <a:latin typeface="Times New Roman" panose="02020603050405020304" pitchFamily="18" charset="0"/>
                <a:cs typeface="Times New Roman" panose="02020603050405020304" pitchFamily="18" charset="0"/>
              </a:rPr>
              <a:t>., Phys. Lett. B 756, 323 (2016)</a:t>
            </a:r>
            <a:r>
              <a:rPr lang="en-US" altLang="zh-CN" sz="1200" dirty="0">
                <a:latin typeface="Times New Roman" panose="02020603050405020304" pitchFamily="18" charset="0"/>
                <a:cs typeface="Times New Roman" panose="02020603050405020304" pitchFamily="18" charset="0"/>
              </a:rPr>
              <a:t>.</a:t>
            </a:r>
            <a:endParaRPr lang="nb-NO" altLang="zh-CN" sz="1200" dirty="0">
              <a:latin typeface="Times New Roman" panose="02020603050405020304" pitchFamily="18" charset="0"/>
              <a:cs typeface="Times New Roman" panose="02020603050405020304" pitchFamily="18" charset="0"/>
            </a:endParaRPr>
          </a:p>
          <a:p>
            <a:pPr marL="0" indent="0">
              <a:lnSpc>
                <a:spcPct val="100000"/>
              </a:lnSpc>
              <a:spcBef>
                <a:spcPts val="0"/>
              </a:spcBef>
              <a:buNone/>
            </a:pP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55</a:t>
            </a:r>
            <a:r>
              <a:rPr lang="en-US" altLang="zh-CN" sz="1400" baseline="0" dirty="0">
                <a:latin typeface="Times New Roman" panose="02020603050405020304" pitchFamily="18" charset="0"/>
                <a:ea typeface="Cambria" panose="02040503050406030204" pitchFamily="18" charset="0"/>
                <a:cs typeface="Times New Roman" panose="02020603050405020304" pitchFamily="18" charset="0"/>
              </a:rPr>
              <a:t>Cu</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 </a:t>
            </a:r>
            <a:r>
              <a:rPr lang="zh-CN" altLang="en-US" sz="1400" dirty="0">
                <a:latin typeface="Times New Roman" panose="02020603050405020304" pitchFamily="18" charset="0"/>
                <a:cs typeface="Times New Roman" panose="02020603050405020304" pitchFamily="18" charset="0"/>
              </a:rPr>
              <a:t>→ </a:t>
            </a: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55</a:t>
            </a:r>
            <a:r>
              <a:rPr lang="en-US" altLang="zh-CN" sz="1400" baseline="0" dirty="0">
                <a:latin typeface="Times New Roman" panose="02020603050405020304" pitchFamily="18" charset="0"/>
                <a:ea typeface="Cambria" panose="02040503050406030204" pitchFamily="18" charset="0"/>
                <a:cs typeface="Times New Roman" panose="02020603050405020304" pitchFamily="18" charset="0"/>
              </a:rPr>
              <a:t>Ni</a:t>
            </a:r>
          </a:p>
          <a:p>
            <a:pPr marL="457200" lvl="1" indent="0">
              <a:lnSpc>
                <a:spcPct val="100000"/>
              </a:lnSpc>
              <a:spcBef>
                <a:spcPts val="0"/>
              </a:spcBef>
              <a:buNone/>
            </a:pPr>
            <a:r>
              <a:rPr lang="en-US" altLang="zh-CN" sz="1200" dirty="0">
                <a:latin typeface="Times New Roman" panose="02020603050405020304" pitchFamily="18" charset="0"/>
                <a:cs typeface="Times New Roman" panose="02020603050405020304" pitchFamily="18" charset="0"/>
              </a:rPr>
              <a:t>V. Tripathi </a:t>
            </a:r>
            <a:r>
              <a:rPr lang="en-US" altLang="zh-CN" sz="1200" i="1" dirty="0">
                <a:latin typeface="Times New Roman" panose="02020603050405020304" pitchFamily="18" charset="0"/>
                <a:cs typeface="Times New Roman" panose="02020603050405020304" pitchFamily="18" charset="0"/>
              </a:rPr>
              <a:t>et al</a:t>
            </a:r>
            <a:r>
              <a:rPr lang="en-US" altLang="zh-CN" sz="1200" dirty="0">
                <a:latin typeface="Times New Roman" panose="02020603050405020304" pitchFamily="18" charset="0"/>
                <a:cs typeface="Times New Roman" panose="02020603050405020304" pitchFamily="18" charset="0"/>
              </a:rPr>
              <a:t>., Phys. Rev. Lett. 111, 262501 (2013).</a:t>
            </a:r>
          </a:p>
          <a:p>
            <a:pPr marL="0" indent="0">
              <a:lnSpc>
                <a:spcPct val="100000"/>
              </a:lnSpc>
              <a:spcBef>
                <a:spcPts val="0"/>
              </a:spcBef>
              <a:buNone/>
            </a:pP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56</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Zn → </a:t>
            </a: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56</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Cu</a:t>
            </a:r>
          </a:p>
          <a:p>
            <a:pPr marL="457200" lvl="1" indent="0">
              <a:lnSpc>
                <a:spcPct val="100000"/>
              </a:lnSpc>
              <a:spcBef>
                <a:spcPts val="0"/>
              </a:spcBef>
              <a:buNone/>
            </a:pPr>
            <a:r>
              <a:rPr lang="nb-NO" altLang="zh-CN" sz="1200" dirty="0">
                <a:latin typeface="Times New Roman" panose="02020603050405020304" pitchFamily="18" charset="0"/>
                <a:cs typeface="Times New Roman" panose="02020603050405020304" pitchFamily="18" charset="0"/>
              </a:rPr>
              <a:t>S. E. A. Orrigo </a:t>
            </a:r>
            <a:r>
              <a:rPr lang="nb-NO" altLang="zh-CN" sz="1200" i="1" dirty="0">
                <a:latin typeface="Times New Roman" panose="02020603050405020304" pitchFamily="18" charset="0"/>
                <a:cs typeface="Times New Roman" panose="02020603050405020304" pitchFamily="18" charset="0"/>
              </a:rPr>
              <a:t>et al</a:t>
            </a:r>
            <a:r>
              <a:rPr lang="nb-NO" altLang="zh-CN" sz="1200" dirty="0">
                <a:latin typeface="Times New Roman" panose="02020603050405020304" pitchFamily="18" charset="0"/>
                <a:cs typeface="Times New Roman" panose="02020603050405020304" pitchFamily="18" charset="0"/>
              </a:rPr>
              <a:t>., Phys, Rev, Lett. 112, 222501 (2014).</a:t>
            </a:r>
          </a:p>
          <a:p>
            <a:pPr marL="457200" lvl="1" indent="0">
              <a:lnSpc>
                <a:spcPct val="100000"/>
              </a:lnSpc>
              <a:spcBef>
                <a:spcPts val="0"/>
              </a:spcBef>
              <a:buNone/>
            </a:pPr>
            <a:r>
              <a:rPr lang="en-US" altLang="zh-CN" sz="1200" dirty="0">
                <a:latin typeface="Times New Roman" panose="02020603050405020304" pitchFamily="18" charset="0"/>
                <a:cs typeface="Times New Roman" panose="02020603050405020304" pitchFamily="18" charset="0"/>
              </a:rPr>
              <a:t>S. E. A. </a:t>
            </a:r>
            <a:r>
              <a:rPr lang="en-US" altLang="zh-CN" sz="1200" dirty="0" err="1">
                <a:latin typeface="Times New Roman" panose="02020603050405020304" pitchFamily="18" charset="0"/>
                <a:cs typeface="Times New Roman" panose="02020603050405020304" pitchFamily="18" charset="0"/>
              </a:rPr>
              <a:t>Orrigo</a:t>
            </a:r>
            <a:r>
              <a:rPr lang="en-US" altLang="zh-CN" sz="1200" dirty="0">
                <a:latin typeface="Times New Roman" panose="02020603050405020304" pitchFamily="18" charset="0"/>
                <a:cs typeface="Times New Roman" panose="02020603050405020304" pitchFamily="18" charset="0"/>
              </a:rPr>
              <a:t> </a:t>
            </a:r>
            <a:r>
              <a:rPr lang="en-US" altLang="zh-CN" sz="1200" i="1" dirty="0">
                <a:latin typeface="Times New Roman" panose="02020603050405020304" pitchFamily="18" charset="0"/>
                <a:cs typeface="Times New Roman" panose="02020603050405020304" pitchFamily="18" charset="0"/>
              </a:rPr>
              <a:t>et al</a:t>
            </a:r>
            <a:r>
              <a:rPr lang="en-US" altLang="zh-CN" sz="1200" dirty="0">
                <a:latin typeface="Times New Roman" panose="02020603050405020304" pitchFamily="18" charset="0"/>
                <a:cs typeface="Times New Roman" panose="02020603050405020304" pitchFamily="18" charset="0"/>
              </a:rPr>
              <a:t>., Phys. Rev. C 93, 044336 (2016).</a:t>
            </a:r>
          </a:p>
          <a:p>
            <a:pPr marL="457200" lvl="1" indent="0">
              <a:lnSpc>
                <a:spcPct val="100000"/>
              </a:lnSpc>
              <a:spcBef>
                <a:spcPts val="0"/>
              </a:spcBef>
              <a:buNone/>
            </a:pPr>
            <a:r>
              <a:rPr lang="da-DK" altLang="zh-CN" sz="1200" dirty="0">
                <a:latin typeface="Times New Roman" panose="02020603050405020304" pitchFamily="18" charset="0"/>
                <a:cs typeface="Times New Roman" panose="02020603050405020304" pitchFamily="18" charset="0"/>
              </a:rPr>
              <a:t>N. A. Smirnova </a:t>
            </a:r>
            <a:r>
              <a:rPr lang="da-DK" altLang="zh-CN" sz="1200" i="1" dirty="0">
                <a:latin typeface="Times New Roman" panose="02020603050405020304" pitchFamily="18" charset="0"/>
                <a:cs typeface="Times New Roman" panose="02020603050405020304" pitchFamily="18" charset="0"/>
              </a:rPr>
              <a:t>et al</a:t>
            </a:r>
            <a:r>
              <a:rPr lang="da-DK" altLang="zh-CN" sz="1200" dirty="0">
                <a:latin typeface="Times New Roman" panose="02020603050405020304" pitchFamily="18" charset="0"/>
                <a:cs typeface="Times New Roman" panose="02020603050405020304" pitchFamily="18" charset="0"/>
              </a:rPr>
              <a:t>., Phys. Rev. C 93, 044305 (2016).</a:t>
            </a:r>
          </a:p>
          <a:p>
            <a:pPr marL="0" lvl="1" indent="0">
              <a:lnSpc>
                <a:spcPct val="100000"/>
              </a:lnSpc>
              <a:spcBef>
                <a:spcPts val="0"/>
              </a:spcBef>
              <a:buNone/>
            </a:pP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57</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Zn → </a:t>
            </a:r>
            <a:r>
              <a:rPr lang="en-US" altLang="zh-CN" sz="1400" baseline="30000" dirty="0">
                <a:latin typeface="Times New Roman" panose="02020603050405020304" pitchFamily="18" charset="0"/>
                <a:ea typeface="Cambria" panose="02040503050406030204" pitchFamily="18" charset="0"/>
                <a:cs typeface="Times New Roman" panose="02020603050405020304" pitchFamily="18" charset="0"/>
              </a:rPr>
              <a:t>57</a:t>
            </a:r>
            <a:r>
              <a:rPr lang="en-US" altLang="zh-CN" sz="1400" dirty="0">
                <a:latin typeface="Times New Roman" panose="02020603050405020304" pitchFamily="18" charset="0"/>
                <a:ea typeface="Cambria" panose="02040503050406030204" pitchFamily="18" charset="0"/>
                <a:cs typeface="Times New Roman" panose="02020603050405020304" pitchFamily="18" charset="0"/>
              </a:rPr>
              <a:t>Cu</a:t>
            </a:r>
          </a:p>
          <a:p>
            <a:pPr marL="457200" lvl="1" indent="0">
              <a:lnSpc>
                <a:spcPct val="100000"/>
              </a:lnSpc>
              <a:spcBef>
                <a:spcPts val="0"/>
              </a:spcBef>
              <a:buNone/>
            </a:pPr>
            <a:r>
              <a:rPr lang="da-DK" altLang="zh-CN" sz="1200" dirty="0">
                <a:latin typeface="Times New Roman" panose="02020603050405020304" pitchFamily="18" charset="0"/>
                <a:cs typeface="Times New Roman" panose="02020603050405020304" pitchFamily="18" charset="0"/>
              </a:rPr>
              <a:t>M. Saxena </a:t>
            </a:r>
            <a:r>
              <a:rPr lang="da-DK" altLang="zh-CN" sz="1200" i="1" dirty="0">
                <a:latin typeface="Times New Roman" panose="02020603050405020304" pitchFamily="18" charset="0"/>
                <a:cs typeface="Times New Roman" panose="02020603050405020304" pitchFamily="18" charset="0"/>
              </a:rPr>
              <a:t>et al</a:t>
            </a:r>
            <a:r>
              <a:rPr lang="da-DK" altLang="zh-CN" sz="1200" dirty="0">
                <a:latin typeface="Times New Roman" panose="02020603050405020304" pitchFamily="18" charset="0"/>
                <a:cs typeface="Times New Roman" panose="02020603050405020304" pitchFamily="18" charset="0"/>
              </a:rPr>
              <a:t>., Phys. Lett. B 829, 137059 (2022).</a:t>
            </a:r>
          </a:p>
          <a:p>
            <a:pPr marL="0" indent="0">
              <a:lnSpc>
                <a:spcPct val="100000"/>
              </a:lnSpc>
              <a:spcBef>
                <a:spcPts val="0"/>
              </a:spcBef>
              <a:buNone/>
            </a:pPr>
            <a:r>
              <a:rPr lang="en-US" altLang="zh-CN" sz="1400" baseline="30000" dirty="0">
                <a:latin typeface="Times New Roman" panose="02020603050405020304" pitchFamily="18" charset="0"/>
                <a:cs typeface="Times New Roman" panose="02020603050405020304" pitchFamily="18" charset="0"/>
              </a:rPr>
              <a:t>56</a:t>
            </a:r>
            <a:r>
              <a:rPr lang="en-US" altLang="zh-CN" sz="1400" dirty="0">
                <a:latin typeface="Times New Roman" panose="02020603050405020304" pitchFamily="18" charset="0"/>
                <a:cs typeface="Times New Roman" panose="02020603050405020304" pitchFamily="18" charset="0"/>
              </a:rPr>
              <a:t>Fe(</a:t>
            </a:r>
            <a:r>
              <a:rPr lang="en-US" altLang="zh-CN" sz="1400" baseline="30000" dirty="0">
                <a:latin typeface="Times New Roman" panose="02020603050405020304" pitchFamily="18" charset="0"/>
                <a:cs typeface="Times New Roman" panose="02020603050405020304" pitchFamily="18" charset="0"/>
              </a:rPr>
              <a:t>3</a:t>
            </a:r>
            <a:r>
              <a:rPr lang="en-US" altLang="zh-CN" sz="1400" dirty="0">
                <a:latin typeface="Times New Roman" panose="02020603050405020304" pitchFamily="18" charset="0"/>
                <a:cs typeface="Times New Roman" panose="02020603050405020304" pitchFamily="18" charset="0"/>
              </a:rPr>
              <a:t>He,</a:t>
            </a:r>
            <a:r>
              <a:rPr lang="en-US" altLang="zh-CN" sz="1400" i="1" dirty="0">
                <a:latin typeface="Times New Roman" panose="02020603050405020304" pitchFamily="18" charset="0"/>
                <a:cs typeface="Times New Roman" panose="02020603050405020304" pitchFamily="18" charset="0"/>
              </a:rPr>
              <a:t>t</a:t>
            </a:r>
            <a:r>
              <a:rPr lang="en-US" altLang="zh-CN" sz="1400" dirty="0">
                <a:latin typeface="Times New Roman" panose="02020603050405020304" pitchFamily="18" charset="0"/>
                <a:cs typeface="Times New Roman" panose="02020603050405020304" pitchFamily="18" charset="0"/>
              </a:rPr>
              <a:t>)</a:t>
            </a:r>
            <a:r>
              <a:rPr lang="en-US" altLang="zh-CN" sz="1400" baseline="30000" dirty="0">
                <a:latin typeface="Times New Roman" panose="02020603050405020304" pitchFamily="18" charset="0"/>
                <a:cs typeface="Times New Roman" panose="02020603050405020304" pitchFamily="18" charset="0"/>
              </a:rPr>
              <a:t>56</a:t>
            </a:r>
            <a:r>
              <a:rPr lang="en-US" altLang="zh-CN" sz="1400" dirty="0">
                <a:latin typeface="Times New Roman" panose="02020603050405020304" pitchFamily="18" charset="0"/>
                <a:cs typeface="Times New Roman" panose="02020603050405020304" pitchFamily="18" charset="0"/>
              </a:rPr>
              <a:t>Co</a:t>
            </a:r>
          </a:p>
          <a:p>
            <a:pPr marL="457200" lvl="1" indent="0">
              <a:lnSpc>
                <a:spcPct val="100000"/>
              </a:lnSpc>
              <a:spcBef>
                <a:spcPts val="0"/>
              </a:spcBef>
              <a:buNone/>
            </a:pPr>
            <a:r>
              <a:rPr lang="fr-FR" altLang="zh-CN" sz="1200" dirty="0">
                <a:latin typeface="Times New Roman" panose="02020603050405020304" pitchFamily="18" charset="0"/>
                <a:cs typeface="Times New Roman" panose="02020603050405020304" pitchFamily="18" charset="0"/>
              </a:rPr>
              <a:t>H. </a:t>
            </a:r>
            <a:r>
              <a:rPr lang="fr-FR" altLang="zh-CN" sz="1200" dirty="0" err="1">
                <a:latin typeface="Times New Roman" panose="02020603050405020304" pitchFamily="18" charset="0"/>
                <a:cs typeface="Times New Roman" panose="02020603050405020304" pitchFamily="18" charset="0"/>
              </a:rPr>
              <a:t>Fujita</a:t>
            </a:r>
            <a:r>
              <a:rPr lang="fr-FR" altLang="zh-CN" sz="1200" dirty="0">
                <a:latin typeface="Times New Roman" panose="02020603050405020304" pitchFamily="18" charset="0"/>
                <a:cs typeface="Times New Roman" panose="02020603050405020304" pitchFamily="18" charset="0"/>
              </a:rPr>
              <a:t> </a:t>
            </a:r>
            <a:r>
              <a:rPr lang="fr-FR" altLang="zh-CN" sz="1200" i="1" dirty="0">
                <a:latin typeface="Times New Roman" panose="02020603050405020304" pitchFamily="18" charset="0"/>
                <a:cs typeface="Times New Roman" panose="02020603050405020304" pitchFamily="18" charset="0"/>
              </a:rPr>
              <a:t>et al</a:t>
            </a:r>
            <a:r>
              <a:rPr lang="fr-FR" altLang="zh-CN" sz="1200" dirty="0">
                <a:latin typeface="Times New Roman" panose="02020603050405020304" pitchFamily="18" charset="0"/>
                <a:cs typeface="Times New Roman" panose="02020603050405020304" pitchFamily="18" charset="0"/>
              </a:rPr>
              <a:t>., Phys. </a:t>
            </a:r>
            <a:r>
              <a:rPr lang="fr-FR" altLang="zh-CN" sz="1200" dirty="0" err="1">
                <a:latin typeface="Times New Roman" panose="02020603050405020304" pitchFamily="18" charset="0"/>
                <a:cs typeface="Times New Roman" panose="02020603050405020304" pitchFamily="18" charset="0"/>
              </a:rPr>
              <a:t>Rev</a:t>
            </a:r>
            <a:r>
              <a:rPr lang="fr-FR" altLang="zh-CN" sz="1200" dirty="0">
                <a:latin typeface="Times New Roman" panose="02020603050405020304" pitchFamily="18" charset="0"/>
                <a:cs typeface="Times New Roman" panose="02020603050405020304" pitchFamily="18" charset="0"/>
              </a:rPr>
              <a:t>. C 88, 054329 (2013).</a:t>
            </a:r>
            <a:endParaRPr lang="zh-CN" alt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268738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41EB3346-1B10-4279-B7CD-293CE163BE74}"/>
              </a:ext>
            </a:extLst>
          </p:cNvPr>
          <p:cNvPicPr>
            <a:picLocks noGrp="1" noChangeAspect="1"/>
          </p:cNvPicPr>
          <p:nvPr>
            <p:ph idx="1"/>
          </p:nvPr>
        </p:nvPicPr>
        <p:blipFill>
          <a:blip r:embed="rId3"/>
          <a:stretch>
            <a:fillRect/>
          </a:stretch>
        </p:blipFill>
        <p:spPr>
          <a:xfrm>
            <a:off x="0" y="1219947"/>
            <a:ext cx="9144000" cy="4688086"/>
          </a:xfrm>
        </p:spPr>
      </p:pic>
      <p:sp>
        <p:nvSpPr>
          <p:cNvPr id="3" name="Title 2">
            <a:extLst>
              <a:ext uri="{FF2B5EF4-FFF2-40B4-BE49-F238E27FC236}">
                <a16:creationId xmlns:a16="http://schemas.microsoft.com/office/drawing/2014/main" id="{49DFF947-DC81-4D8D-9982-9969A50DFA53}"/>
              </a:ext>
            </a:extLst>
          </p:cNvPr>
          <p:cNvSpPr>
            <a:spLocks noGrp="1"/>
          </p:cNvSpPr>
          <p:nvPr>
            <p:ph type="title"/>
          </p:nvPr>
        </p:nvSpPr>
        <p:spPr/>
        <p:txBody>
          <a:bodyPr/>
          <a:lstStyle/>
          <a:p>
            <a:r>
              <a:rPr lang="el-GR" altLang="zh-CN" i="1" dirty="0"/>
              <a:t>β</a:t>
            </a:r>
            <a:r>
              <a:rPr lang="en-US" altLang="zh-CN" dirty="0"/>
              <a:t> decay of </a:t>
            </a:r>
            <a:r>
              <a:rPr lang="en-US" altLang="zh-CN" baseline="30000" dirty="0"/>
              <a:t>25</a:t>
            </a:r>
            <a:r>
              <a:rPr lang="en-US" altLang="zh-CN" dirty="0"/>
              <a:t>Si</a:t>
            </a:r>
            <a:endParaRPr lang="zh-CN" altLang="en-US" dirty="0"/>
          </a:p>
        </p:txBody>
      </p:sp>
      <p:sp>
        <p:nvSpPr>
          <p:cNvPr id="4" name="Footer Placeholder 3">
            <a:extLst>
              <a:ext uri="{FF2B5EF4-FFF2-40B4-BE49-F238E27FC236}">
                <a16:creationId xmlns:a16="http://schemas.microsoft.com/office/drawing/2014/main" id="{C8F9FD3D-52A9-43D7-98E9-BA614936F63A}"/>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DCA2D746-2D85-4133-BB31-FBC9F94F610F}"/>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13</a:t>
            </a:fld>
            <a:endParaRPr lang="en-US" sz="1300" dirty="0"/>
          </a:p>
        </p:txBody>
      </p:sp>
      <p:sp>
        <p:nvSpPr>
          <p:cNvPr id="9" name="TextBox 8">
            <a:extLst>
              <a:ext uri="{FF2B5EF4-FFF2-40B4-BE49-F238E27FC236}">
                <a16:creationId xmlns:a16="http://schemas.microsoft.com/office/drawing/2014/main" id="{708E5964-2D6B-4618-A02C-8A0E00511A4B}"/>
              </a:ext>
            </a:extLst>
          </p:cNvPr>
          <p:cNvSpPr txBox="1"/>
          <p:nvPr/>
        </p:nvSpPr>
        <p:spPr>
          <a:xfrm>
            <a:off x="3378200" y="2123571"/>
            <a:ext cx="3802644" cy="1153970"/>
          </a:xfrm>
          <a:prstGeom prst="rect">
            <a:avLst/>
          </a:prstGeom>
          <a:solidFill>
            <a:schemeClr val="bg1"/>
          </a:solidFill>
        </p:spPr>
        <p:txBody>
          <a:bodyPr wrap="none">
            <a:spAutoFit/>
          </a:bodyPr>
          <a:lstStyle/>
          <a:p>
            <a:pPr lvl="0">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R. Barton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Can. J. Phys. 41, 2007 (1963).</a:t>
            </a:r>
          </a:p>
          <a:p>
            <a:pPr>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J. C. Hardy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Can. J. Phys. 43, 1671 (1965).</a:t>
            </a:r>
          </a:p>
          <a:p>
            <a:pPr>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R. McPherson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Can. J. Phys. 43, 1 (1965).</a:t>
            </a:r>
            <a:endParaRPr lang="zh-CN" altLang="zh-CN" sz="1600" dirty="0">
              <a:solidFill>
                <a:srgbClr val="002060"/>
              </a:solidFill>
              <a:latin typeface="Arial Narrow" panose="020B0606020202030204" pitchFamily="34" charset="0"/>
              <a:cs typeface="Times New Roman" panose="02020603050405020304" pitchFamily="18" charset="0"/>
            </a:endParaRPr>
          </a:p>
        </p:txBody>
      </p:sp>
      <p:cxnSp>
        <p:nvCxnSpPr>
          <p:cNvPr id="11" name="Straight Arrow Connector 10">
            <a:extLst>
              <a:ext uri="{FF2B5EF4-FFF2-40B4-BE49-F238E27FC236}">
                <a16:creationId xmlns:a16="http://schemas.microsoft.com/office/drawing/2014/main" id="{9249DD5C-48DD-4C05-A757-3E951F182262}"/>
              </a:ext>
            </a:extLst>
          </p:cNvPr>
          <p:cNvCxnSpPr>
            <a:cxnSpLocks/>
            <a:endCxn id="9" idx="1"/>
          </p:cNvCxnSpPr>
          <p:nvPr/>
        </p:nvCxnSpPr>
        <p:spPr>
          <a:xfrm>
            <a:off x="2997200" y="2266687"/>
            <a:ext cx="381000" cy="433869"/>
          </a:xfrm>
          <a:prstGeom prst="straightConnector1">
            <a:avLst/>
          </a:prstGeom>
          <a:ln w="190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18D49738-A3CB-4E55-A7DC-EBAF5FD39C27}"/>
              </a:ext>
            </a:extLst>
          </p:cNvPr>
          <p:cNvSpPr txBox="1"/>
          <p:nvPr/>
        </p:nvSpPr>
        <p:spPr>
          <a:xfrm>
            <a:off x="2133600" y="1293226"/>
            <a:ext cx="3682226" cy="359907"/>
          </a:xfrm>
          <a:prstGeom prst="rect">
            <a:avLst/>
          </a:prstGeom>
          <a:solidFill>
            <a:schemeClr val="bg1"/>
          </a:solidFill>
        </p:spPr>
        <p:txBody>
          <a:bodyPr wrap="none">
            <a:spAutoFit/>
          </a:bodyPr>
          <a:lstStyle/>
          <a:p>
            <a:pPr lvl="0">
              <a:lnSpc>
                <a:spcPct val="120000"/>
              </a:lnSpc>
              <a:spcBef>
                <a:spcPts val="600"/>
              </a:spcBef>
              <a:spcAft>
                <a:spcPts val="600"/>
              </a:spcAft>
              <a:tabLst>
                <a:tab pos="457200" algn="l"/>
              </a:tabLst>
            </a:pPr>
            <a:r>
              <a:rPr lang="nb-NO"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P. L. Reeder </a:t>
            </a:r>
            <a:r>
              <a:rPr lang="nb-NO"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nb-NO"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147, 781 (1966).</a:t>
            </a:r>
          </a:p>
        </p:txBody>
      </p:sp>
      <p:cxnSp>
        <p:nvCxnSpPr>
          <p:cNvPr id="21" name="Straight Arrow Connector 20">
            <a:extLst>
              <a:ext uri="{FF2B5EF4-FFF2-40B4-BE49-F238E27FC236}">
                <a16:creationId xmlns:a16="http://schemas.microsoft.com/office/drawing/2014/main" id="{63472D88-9429-492B-8459-AB6A7E3C09D8}"/>
              </a:ext>
            </a:extLst>
          </p:cNvPr>
          <p:cNvCxnSpPr>
            <a:cxnSpLocks/>
          </p:cNvCxnSpPr>
          <p:nvPr/>
        </p:nvCxnSpPr>
        <p:spPr>
          <a:xfrm flipV="1">
            <a:off x="2806700" y="1653838"/>
            <a:ext cx="88900" cy="837058"/>
          </a:xfrm>
          <a:prstGeom prst="straightConnector1">
            <a:avLst/>
          </a:prstGeom>
          <a:ln w="1905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B68045B1-7EBD-4B3C-A924-088B3404E66C}"/>
              </a:ext>
            </a:extLst>
          </p:cNvPr>
          <p:cNvCxnSpPr>
            <a:cxnSpLocks/>
          </p:cNvCxnSpPr>
          <p:nvPr/>
        </p:nvCxnSpPr>
        <p:spPr>
          <a:xfrm flipH="1">
            <a:off x="1163250" y="2509959"/>
            <a:ext cx="574250" cy="1703100"/>
          </a:xfrm>
          <a:prstGeom prst="straightConnector1">
            <a:avLst/>
          </a:prstGeom>
          <a:ln w="190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A8011C39-FA25-4BB9-965A-AD5E4DCF4C39}"/>
              </a:ext>
            </a:extLst>
          </p:cNvPr>
          <p:cNvSpPr txBox="1"/>
          <p:nvPr/>
        </p:nvSpPr>
        <p:spPr>
          <a:xfrm>
            <a:off x="208231" y="4213059"/>
            <a:ext cx="4098110" cy="1153970"/>
          </a:xfrm>
          <a:prstGeom prst="rect">
            <a:avLst/>
          </a:prstGeom>
          <a:solidFill>
            <a:schemeClr val="bg1"/>
          </a:solidFill>
        </p:spPr>
        <p:txBody>
          <a:bodyPr wrap="none">
            <a:spAutoFit/>
          </a:bodyPr>
          <a:lstStyle/>
          <a:p>
            <a:pPr lvl="0">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Z. Y. Zhou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31, 1941 (1985).</a:t>
            </a:r>
            <a:endParaRPr lang="zh-CN" altLang="zh-CN" sz="1600" dirty="0">
              <a:solidFill>
                <a:srgbClr val="002060"/>
              </a:solidFill>
              <a:latin typeface="Arial Narrow" panose="020B0606020202030204" pitchFamily="34" charset="0"/>
              <a:cs typeface="Times New Roman" panose="02020603050405020304" pitchFamily="18" charset="0"/>
            </a:endParaRPr>
          </a:p>
          <a:p>
            <a:pPr lvl="0">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A. García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42, 765 (1990).</a:t>
            </a:r>
          </a:p>
          <a:p>
            <a:pPr>
              <a:lnSpc>
                <a:spcPct val="150000"/>
              </a:lnSpc>
              <a:spcBef>
                <a:spcPts val="0"/>
              </a:spcBef>
              <a:spcAft>
                <a:spcPts val="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J. D. Robertson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47, 1455 (1993).</a:t>
            </a:r>
            <a:endParaRPr lang="zh-CN" altLang="zh-CN" sz="1600" dirty="0">
              <a:solidFill>
                <a:srgbClr val="002060"/>
              </a:solidFill>
              <a:latin typeface="Arial Narrow" panose="020B0606020202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8ABB8BEE-CBCF-4890-9CBA-E708764841A5}"/>
              </a:ext>
            </a:extLst>
          </p:cNvPr>
          <p:cNvSpPr txBox="1"/>
          <p:nvPr/>
        </p:nvSpPr>
        <p:spPr>
          <a:xfrm>
            <a:off x="1774688" y="3644691"/>
            <a:ext cx="5981125" cy="359907"/>
          </a:xfrm>
          <a:prstGeom prst="rect">
            <a:avLst/>
          </a:prstGeom>
          <a:solidFill>
            <a:schemeClr val="bg1"/>
          </a:solidFill>
        </p:spPr>
        <p:txBody>
          <a:bodyPr wrap="none">
            <a:spAutoFit/>
          </a:bodyPr>
          <a:lstStyle/>
          <a:p>
            <a:pPr lvl="0">
              <a:lnSpc>
                <a:spcPct val="120000"/>
              </a:lnSpc>
              <a:spcBef>
                <a:spcPts val="600"/>
              </a:spcBef>
              <a:spcAft>
                <a:spcPts val="60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A. </a:t>
            </a:r>
            <a:r>
              <a:rPr lang="en-US" altLang="zh-CN" sz="1600" dirty="0" err="1">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Saastamoinen</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Nucl. Instrum. Methods Phys. Res. B 376, 357 (2016).</a:t>
            </a:r>
            <a:endParaRPr lang="zh-CN" altLang="zh-CN" sz="1600" dirty="0">
              <a:solidFill>
                <a:srgbClr val="002060"/>
              </a:solidFill>
              <a:latin typeface="Arial Narrow" panose="020B0606020202030204" pitchFamily="34" charset="0"/>
              <a:cs typeface="Times New Roman" panose="02020603050405020304" pitchFamily="18" charset="0"/>
            </a:endParaRPr>
          </a:p>
        </p:txBody>
      </p:sp>
      <p:cxnSp>
        <p:nvCxnSpPr>
          <p:cNvPr id="15" name="Straight Arrow Connector 14">
            <a:extLst>
              <a:ext uri="{FF2B5EF4-FFF2-40B4-BE49-F238E27FC236}">
                <a16:creationId xmlns:a16="http://schemas.microsoft.com/office/drawing/2014/main" id="{2DA700AF-7A3D-4C9B-A1AD-32E233F35D72}"/>
              </a:ext>
            </a:extLst>
          </p:cNvPr>
          <p:cNvCxnSpPr>
            <a:cxnSpLocks/>
          </p:cNvCxnSpPr>
          <p:nvPr/>
        </p:nvCxnSpPr>
        <p:spPr>
          <a:xfrm>
            <a:off x="2303850" y="2717280"/>
            <a:ext cx="372075" cy="927411"/>
          </a:xfrm>
          <a:prstGeom prst="straightConnector1">
            <a:avLst/>
          </a:prstGeom>
          <a:ln w="190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937827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39A658C4-9F4C-467E-B17E-5B98ADE19E61}"/>
              </a:ext>
            </a:extLst>
          </p:cNvPr>
          <p:cNvGraphicFramePr>
            <a:graphicFrameLocks noGrp="1"/>
          </p:cNvGraphicFramePr>
          <p:nvPr/>
        </p:nvGraphicFramePr>
        <p:xfrm>
          <a:off x="152400" y="152400"/>
          <a:ext cx="4231710" cy="6553192"/>
        </p:xfrm>
        <a:graphic>
          <a:graphicData uri="http://schemas.openxmlformats.org/drawingml/2006/table">
            <a:tbl>
              <a:tblPr>
                <a:tableStyleId>{5C22544A-7EE6-4342-B048-85BDC9FD1C3A}</a:tableStyleId>
              </a:tblPr>
              <a:tblGrid>
                <a:gridCol w="804808">
                  <a:extLst>
                    <a:ext uri="{9D8B030D-6E8A-4147-A177-3AD203B41FA5}">
                      <a16:colId xmlns:a16="http://schemas.microsoft.com/office/drawing/2014/main" val="892360205"/>
                    </a:ext>
                  </a:extLst>
                </a:gridCol>
                <a:gridCol w="482884">
                  <a:extLst>
                    <a:ext uri="{9D8B030D-6E8A-4147-A177-3AD203B41FA5}">
                      <a16:colId xmlns:a16="http://schemas.microsoft.com/office/drawing/2014/main" val="3703315715"/>
                    </a:ext>
                  </a:extLst>
                </a:gridCol>
                <a:gridCol w="735824">
                  <a:extLst>
                    <a:ext uri="{9D8B030D-6E8A-4147-A177-3AD203B41FA5}">
                      <a16:colId xmlns:a16="http://schemas.microsoft.com/office/drawing/2014/main" val="3717733921"/>
                    </a:ext>
                  </a:extLst>
                </a:gridCol>
                <a:gridCol w="735824">
                  <a:extLst>
                    <a:ext uri="{9D8B030D-6E8A-4147-A177-3AD203B41FA5}">
                      <a16:colId xmlns:a16="http://schemas.microsoft.com/office/drawing/2014/main" val="2752857603"/>
                    </a:ext>
                  </a:extLst>
                </a:gridCol>
                <a:gridCol w="633126">
                  <a:extLst>
                    <a:ext uri="{9D8B030D-6E8A-4147-A177-3AD203B41FA5}">
                      <a16:colId xmlns:a16="http://schemas.microsoft.com/office/drawing/2014/main" val="704287713"/>
                    </a:ext>
                  </a:extLst>
                </a:gridCol>
                <a:gridCol w="839244">
                  <a:extLst>
                    <a:ext uri="{9D8B030D-6E8A-4147-A177-3AD203B41FA5}">
                      <a16:colId xmlns:a16="http://schemas.microsoft.com/office/drawing/2014/main" val="2823718073"/>
                    </a:ext>
                  </a:extLst>
                </a:gridCol>
              </a:tblGrid>
              <a:tr h="235527">
                <a:tc>
                  <a:txBody>
                    <a:bodyPr/>
                    <a:lstStyle/>
                    <a:p>
                      <a:pPr algn="ctr" fontAlgn="ctr"/>
                      <a:r>
                        <a:rPr lang="en-US" sz="1400" i="1" u="none" strike="noStrike" dirty="0">
                          <a:effectLst/>
                          <a:latin typeface="Cambria" panose="02040503050406030204" pitchFamily="18" charset="0"/>
                          <a:ea typeface="Cambria" panose="02040503050406030204" pitchFamily="18" charset="0"/>
                        </a:rPr>
                        <a:t>E</a:t>
                      </a:r>
                      <a:r>
                        <a:rPr lang="en-US" sz="1400" i="1" u="none" strike="noStrike" baseline="-25000" dirty="0">
                          <a:effectLst/>
                          <a:latin typeface="Cambria" panose="02040503050406030204" pitchFamily="18" charset="0"/>
                          <a:ea typeface="Cambria" panose="02040503050406030204" pitchFamily="18" charset="0"/>
                        </a:rPr>
                        <a:t>x</a:t>
                      </a:r>
                      <a:r>
                        <a:rPr lang="en-US" sz="1400" u="none" strike="noStrike" dirty="0">
                          <a:effectLst/>
                          <a:latin typeface="Cambria" panose="02040503050406030204" pitchFamily="18" charset="0"/>
                          <a:ea typeface="Cambria" panose="02040503050406030204" pitchFamily="18" charset="0"/>
                        </a:rPr>
                        <a:t> (MeV)</a:t>
                      </a:r>
                      <a:endParaRPr lang="en-US"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i="1" u="none" strike="noStrike" dirty="0">
                          <a:effectLst/>
                          <a:latin typeface="Cambria" panose="02040503050406030204" pitchFamily="18" charset="0"/>
                          <a:ea typeface="Cambria" panose="02040503050406030204" pitchFamily="18" charset="0"/>
                        </a:rPr>
                        <a:t>J</a:t>
                      </a:r>
                      <a:endParaRPr lang="en-US" sz="1400" b="0" i="1"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i="1" u="none" strike="noStrike" dirty="0">
                          <a:effectLst/>
                          <a:latin typeface="Cambria" panose="02040503050406030204" pitchFamily="18" charset="0"/>
                          <a:ea typeface="Cambria" panose="02040503050406030204" pitchFamily="18" charset="0"/>
                        </a:rPr>
                        <a:t>I</a:t>
                      </a:r>
                      <a:r>
                        <a:rPr lang="el-GR" sz="1400" i="1" u="none" strike="noStrike" baseline="-25000" dirty="0">
                          <a:effectLst/>
                          <a:latin typeface="Cambria" panose="02040503050406030204" pitchFamily="18" charset="0"/>
                          <a:ea typeface="Cambria" panose="02040503050406030204" pitchFamily="18" charset="0"/>
                        </a:rPr>
                        <a:t>β</a:t>
                      </a:r>
                      <a:r>
                        <a:rPr lang="en-US" sz="1400" u="none" strike="noStrike" baseline="0" dirty="0">
                          <a:effectLst/>
                          <a:latin typeface="Cambria" panose="02040503050406030204" pitchFamily="18" charset="0"/>
                          <a:ea typeface="Cambria" panose="02040503050406030204" pitchFamily="18" charset="0"/>
                        </a:rPr>
                        <a:t> (%)</a:t>
                      </a:r>
                      <a:endParaRPr lang="en-US" sz="1400" b="0" i="0" u="none" strike="noStrike" baseline="0"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err="1">
                          <a:solidFill>
                            <a:srgbClr val="000000"/>
                          </a:solidFill>
                          <a:effectLst/>
                          <a:latin typeface="Cambria" panose="02040503050406030204" pitchFamily="18" charset="0"/>
                          <a:ea typeface="Cambria" panose="02040503050406030204" pitchFamily="18" charset="0"/>
                        </a:rPr>
                        <a:t>log</a:t>
                      </a:r>
                      <a:r>
                        <a:rPr lang="en-US" sz="1400" b="0" i="1" u="none" strike="noStrike" dirty="0" err="1">
                          <a:solidFill>
                            <a:srgbClr val="000000"/>
                          </a:solidFill>
                          <a:effectLst/>
                          <a:latin typeface="Cambria" panose="02040503050406030204" pitchFamily="18" charset="0"/>
                          <a:ea typeface="Cambria" panose="02040503050406030204" pitchFamily="18" charset="0"/>
                        </a:rPr>
                        <a:t>ft</a:t>
                      </a:r>
                      <a:endParaRPr lang="en-US" sz="1400" b="0" i="1"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i="1" u="none" strike="noStrike" dirty="0">
                          <a:effectLst/>
                          <a:latin typeface="Cambria" panose="02040503050406030204" pitchFamily="18" charset="0"/>
                          <a:ea typeface="Cambria" panose="02040503050406030204" pitchFamily="18" charset="0"/>
                        </a:rPr>
                        <a:t>B</a:t>
                      </a:r>
                      <a:r>
                        <a:rPr lang="en-US" sz="1400" u="none" strike="noStrike" dirty="0">
                          <a:effectLst/>
                          <a:latin typeface="Cambria" panose="02040503050406030204" pitchFamily="18" charset="0"/>
                          <a:ea typeface="Cambria" panose="02040503050406030204" pitchFamily="18" charset="0"/>
                        </a:rPr>
                        <a:t>(F)</a:t>
                      </a:r>
                      <a:endParaRPr lang="en-US"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i="1" u="none" strike="noStrike" dirty="0">
                          <a:effectLst/>
                          <a:latin typeface="Cambria" panose="02040503050406030204" pitchFamily="18" charset="0"/>
                          <a:ea typeface="Cambria" panose="02040503050406030204" pitchFamily="18" charset="0"/>
                        </a:rPr>
                        <a:t>B</a:t>
                      </a:r>
                      <a:r>
                        <a:rPr lang="en-US" sz="1400" u="none" strike="noStrike" dirty="0">
                          <a:effectLst/>
                          <a:latin typeface="Cambria" panose="02040503050406030204" pitchFamily="18" charset="0"/>
                          <a:ea typeface="Cambria" panose="02040503050406030204" pitchFamily="18" charset="0"/>
                        </a:rPr>
                        <a:t>(GT)</a:t>
                      </a:r>
                      <a:endParaRPr lang="en-US"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138826156"/>
                  </a:ext>
                </a:extLst>
              </a:tr>
              <a:tr h="235527">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0.000</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3/2</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23.72</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5.690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350429052"/>
                  </a:ext>
                </a:extLst>
              </a:tr>
              <a:tr h="263236">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0.399</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5/2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21.91</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5.648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536637350"/>
                  </a:ext>
                </a:extLst>
              </a:tr>
              <a:tr h="235527">
                <a:tc>
                  <a:txBody>
                    <a:bodyPr/>
                    <a:lstStyle/>
                    <a:p>
                      <a:pPr algn="ctr" fontAlgn="ctr"/>
                      <a:r>
                        <a:rPr lang="en-US" altLang="zh-CN" sz="1400" u="none" strike="noStrike">
                          <a:effectLst/>
                          <a:latin typeface="Cambria" panose="02040503050406030204" pitchFamily="18" charset="0"/>
                          <a:ea typeface="Cambria" panose="02040503050406030204" pitchFamily="18" charset="0"/>
                        </a:rPr>
                        <a:t>2.169</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7/2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0.90</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6.685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843329613"/>
                  </a:ext>
                </a:extLst>
              </a:tr>
              <a:tr h="263236">
                <a:tc>
                  <a:txBody>
                    <a:bodyPr/>
                    <a:lstStyle/>
                    <a:p>
                      <a:pPr algn="ctr" fontAlgn="ctr"/>
                      <a:r>
                        <a:rPr lang="en-US" altLang="zh-CN" sz="1400" u="none" strike="noStrike">
                          <a:effectLst/>
                          <a:latin typeface="Cambria" panose="02040503050406030204" pitchFamily="18" charset="0"/>
                          <a:ea typeface="Cambria" panose="02040503050406030204" pitchFamily="18" charset="0"/>
                        </a:rPr>
                        <a:t>2.723</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3/2</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3.82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5.906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889591494"/>
                  </a:ext>
                </a:extLst>
              </a:tr>
              <a:tr h="235527">
                <a:tc>
                  <a:txBody>
                    <a:bodyPr/>
                    <a:lstStyle/>
                    <a:p>
                      <a:pPr algn="ctr" fontAlgn="ctr"/>
                      <a:r>
                        <a:rPr lang="en-US" altLang="zh-CN" sz="1400" u="none" strike="noStrike">
                          <a:effectLst/>
                          <a:latin typeface="Cambria" panose="02040503050406030204" pitchFamily="18" charset="0"/>
                          <a:ea typeface="Cambria" panose="02040503050406030204" pitchFamily="18" charset="0"/>
                        </a:rPr>
                        <a:t>3.750</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5/2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0.06</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7.588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279685035"/>
                  </a:ext>
                </a:extLst>
              </a:tr>
              <a:tr h="235527">
                <a:tc>
                  <a:txBody>
                    <a:bodyPr/>
                    <a:lstStyle/>
                    <a:p>
                      <a:pPr algn="ctr" fontAlgn="ctr"/>
                      <a:r>
                        <a:rPr lang="en-US" altLang="zh-CN" sz="1400" u="none" strike="noStrike">
                          <a:effectLst/>
                          <a:latin typeface="Cambria" panose="02040503050406030204" pitchFamily="18" charset="0"/>
                          <a:ea typeface="Cambria" panose="02040503050406030204" pitchFamily="18" charset="0"/>
                        </a:rPr>
                        <a:t>4.662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7/2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0.53</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6.226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206278168"/>
                  </a:ext>
                </a:extLst>
              </a:tr>
              <a:tr h="263236">
                <a:tc>
                  <a:txBody>
                    <a:bodyPr/>
                    <a:lstStyle/>
                    <a:p>
                      <a:pPr algn="ctr" fontAlgn="ctr"/>
                      <a:r>
                        <a:rPr lang="en-US" altLang="zh-CN" sz="1400" u="none" strike="noStrike">
                          <a:effectLst/>
                          <a:latin typeface="Cambria" panose="02040503050406030204" pitchFamily="18" charset="0"/>
                          <a:ea typeface="Cambria" panose="02040503050406030204" pitchFamily="18" charset="0"/>
                        </a:rPr>
                        <a:t>5.245</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7/2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2.57</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5.355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158962000"/>
                  </a:ext>
                </a:extLst>
              </a:tr>
              <a:tr h="235527">
                <a:tc>
                  <a:txBody>
                    <a:bodyPr/>
                    <a:lstStyle/>
                    <a:p>
                      <a:pPr algn="ctr" fontAlgn="ctr"/>
                      <a:r>
                        <a:rPr lang="en-US" altLang="zh-CN" sz="1400" u="none" strike="noStrike">
                          <a:effectLst/>
                          <a:latin typeface="Cambria" panose="02040503050406030204" pitchFamily="18" charset="0"/>
                          <a:ea typeface="Cambria" panose="02040503050406030204" pitchFamily="18" charset="0"/>
                        </a:rPr>
                        <a:t>5.422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5/2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1.03</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5.690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414353113"/>
                  </a:ext>
                </a:extLst>
              </a:tr>
              <a:tr h="235527">
                <a:tc>
                  <a:txBody>
                    <a:bodyPr/>
                    <a:lstStyle/>
                    <a:p>
                      <a:pPr algn="ctr" fontAlgn="ctr"/>
                      <a:r>
                        <a:rPr lang="en-US" altLang="zh-CN" sz="1400" u="none" strike="noStrike">
                          <a:effectLst/>
                          <a:latin typeface="Cambria" panose="02040503050406030204" pitchFamily="18" charset="0"/>
                          <a:ea typeface="Cambria" panose="02040503050406030204" pitchFamily="18" charset="0"/>
                        </a:rPr>
                        <a:t>5.794</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5/2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0.08</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6.633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77434508"/>
                  </a:ext>
                </a:extLst>
              </a:tr>
              <a:tr h="263236">
                <a:tc>
                  <a:txBody>
                    <a:bodyPr/>
                    <a:lstStyle/>
                    <a:p>
                      <a:pPr algn="ctr" fontAlgn="ctr"/>
                      <a:r>
                        <a:rPr lang="en-US" altLang="zh-CN" sz="1400" u="none" strike="noStrike">
                          <a:effectLst/>
                          <a:latin typeface="Cambria" panose="02040503050406030204" pitchFamily="18" charset="0"/>
                          <a:ea typeface="Cambria" panose="02040503050406030204" pitchFamily="18" charset="0"/>
                        </a:rPr>
                        <a:t>5.827</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3/2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0.26</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6.141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260665909"/>
                  </a:ext>
                </a:extLst>
              </a:tr>
              <a:tr h="235527">
                <a:tc>
                  <a:txBody>
                    <a:bodyPr/>
                    <a:lstStyle/>
                    <a:p>
                      <a:pPr algn="ctr" fontAlgn="ctr"/>
                      <a:r>
                        <a:rPr lang="en-US" altLang="zh-CN" sz="1400" u="none" strike="noStrike">
                          <a:effectLst/>
                          <a:latin typeface="Cambria" panose="02040503050406030204" pitchFamily="18" charset="0"/>
                          <a:ea typeface="Cambria" panose="02040503050406030204" pitchFamily="18" charset="0"/>
                        </a:rPr>
                        <a:t>6.492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7/2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2.43</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4.906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007337792"/>
                  </a:ext>
                </a:extLst>
              </a:tr>
              <a:tr h="235527">
                <a:tc>
                  <a:txBody>
                    <a:bodyPr/>
                    <a:lstStyle/>
                    <a:p>
                      <a:pPr algn="ctr" fontAlgn="ctr"/>
                      <a:r>
                        <a:rPr lang="en-US" altLang="zh-CN" sz="1400" u="none" strike="noStrike">
                          <a:effectLst/>
                          <a:latin typeface="Cambria" panose="02040503050406030204" pitchFamily="18" charset="0"/>
                          <a:ea typeface="Cambria" panose="02040503050406030204" pitchFamily="18" charset="0"/>
                        </a:rPr>
                        <a:t>6.698</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5/2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8.98</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4.249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0.218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994895454"/>
                  </a:ext>
                </a:extLst>
              </a:tr>
              <a:tr h="235527">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6.765</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5/2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4.25</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4.544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0.111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194796360"/>
                  </a:ext>
                </a:extLst>
              </a:tr>
              <a:tr h="263236">
                <a:tc>
                  <a:txBody>
                    <a:bodyPr/>
                    <a:lstStyle/>
                    <a:p>
                      <a:pPr algn="ctr" fontAlgn="ctr"/>
                      <a:r>
                        <a:rPr lang="en-US" altLang="zh-CN" sz="1400" u="none" strike="noStrike">
                          <a:effectLst/>
                          <a:latin typeface="Cambria" panose="02040503050406030204" pitchFamily="18" charset="0"/>
                          <a:ea typeface="Cambria" panose="02040503050406030204" pitchFamily="18" charset="0"/>
                        </a:rPr>
                        <a:t>6.785</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3/2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0.67</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5.335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601924367"/>
                  </a:ext>
                </a:extLst>
              </a:tr>
              <a:tr h="235527">
                <a:tc>
                  <a:txBody>
                    <a:bodyPr/>
                    <a:lstStyle/>
                    <a:p>
                      <a:pPr algn="ctr" fontAlgn="ctr"/>
                      <a:r>
                        <a:rPr lang="en-US" altLang="zh-CN" sz="1400" u="none" strike="noStrike">
                          <a:effectLst/>
                          <a:latin typeface="Cambria" panose="02040503050406030204" pitchFamily="18" charset="0"/>
                          <a:ea typeface="Cambria" panose="02040503050406030204" pitchFamily="18" charset="0"/>
                        </a:rPr>
                        <a:t>6.999</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3/2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0.11</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6.031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676845947"/>
                  </a:ext>
                </a:extLst>
              </a:tr>
              <a:tr h="235527">
                <a:tc>
                  <a:txBody>
                    <a:bodyPr/>
                    <a:lstStyle/>
                    <a:p>
                      <a:pPr algn="ctr" fontAlgn="ctr"/>
                      <a:r>
                        <a:rPr lang="en-US" altLang="zh-CN" sz="1400" u="none" strike="noStrike">
                          <a:effectLst/>
                          <a:latin typeface="Cambria" panose="02040503050406030204" pitchFamily="18" charset="0"/>
                          <a:ea typeface="Cambria" panose="02040503050406030204" pitchFamily="18" charset="0"/>
                        </a:rPr>
                        <a:t>7.049</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5/2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1.26</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4.938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0.045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154591287"/>
                  </a:ext>
                </a:extLst>
              </a:tr>
              <a:tr h="235527">
                <a:tc>
                  <a:txBody>
                    <a:bodyPr/>
                    <a:lstStyle/>
                    <a:p>
                      <a:pPr algn="ctr" fontAlgn="ctr"/>
                      <a:r>
                        <a:rPr lang="en-US" altLang="zh-CN" sz="1400" u="none" strike="noStrike">
                          <a:effectLst/>
                          <a:latin typeface="Cambria" panose="02040503050406030204" pitchFamily="18" charset="0"/>
                          <a:ea typeface="Cambria" panose="02040503050406030204" pitchFamily="18" charset="0"/>
                        </a:rPr>
                        <a:t>7.407</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7/2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0.24</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5.481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Cambria" panose="02040503050406030204" pitchFamily="18" charset="0"/>
                          <a:ea typeface="Cambria" panose="020405030504060302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4091893602"/>
                  </a:ext>
                </a:extLst>
              </a:tr>
              <a:tr h="235527">
                <a:tc>
                  <a:txBody>
                    <a:bodyPr/>
                    <a:lstStyle/>
                    <a:p>
                      <a:pPr algn="ctr" fontAlgn="ctr"/>
                      <a:r>
                        <a:rPr lang="en-US" altLang="zh-CN" sz="1400" u="none" strike="noStrike">
                          <a:effectLst/>
                          <a:latin typeface="Cambria" panose="02040503050406030204" pitchFamily="18" charset="0"/>
                          <a:ea typeface="Cambria" panose="02040503050406030204" pitchFamily="18" charset="0"/>
                        </a:rPr>
                        <a:t>7.589</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7/2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0.62</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4.973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810393754"/>
                  </a:ext>
                </a:extLst>
              </a:tr>
              <a:tr h="263236">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7.790</a:t>
                      </a:r>
                      <a:endParaRPr lang="en-US" altLang="zh-CN" sz="1400" b="0" i="0" u="none" strike="noStrike" dirty="0">
                        <a:solidFill>
                          <a:srgbClr val="00B05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7/2</a:t>
                      </a:r>
                      <a:endParaRPr lang="en-US" altLang="zh-CN" sz="1400" b="0" i="0" u="none" strike="noStrike" dirty="0">
                        <a:solidFill>
                          <a:srgbClr val="00B05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6.22</a:t>
                      </a:r>
                      <a:endParaRPr lang="en-US" altLang="zh-CN" sz="1400" b="0" i="0" u="none" strike="noStrike" dirty="0">
                        <a:solidFill>
                          <a:srgbClr val="00B05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chemeClr val="tx1"/>
                          </a:solidFill>
                          <a:effectLst/>
                          <a:latin typeface="Cambria" panose="02040503050406030204" pitchFamily="18" charset="0"/>
                          <a:ea typeface="Cambria" panose="02040503050406030204" pitchFamily="18" charset="0"/>
                        </a:rPr>
                        <a:t>3.859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dirty="0">
                        <a:solidFill>
                          <a:schemeClr val="tx1"/>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chemeClr val="tx1"/>
                          </a:solidFill>
                          <a:effectLst/>
                          <a:latin typeface="Cambria" panose="02040503050406030204" pitchFamily="18" charset="0"/>
                          <a:ea typeface="Cambria" panose="02040503050406030204" pitchFamily="18" charset="0"/>
                        </a:rPr>
                        <a:t>0.536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094723516"/>
                  </a:ext>
                </a:extLst>
              </a:tr>
              <a:tr h="235527">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7.840</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5/2</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0.21</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5.304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extLst>
                  <a:ext uri="{0D108BD9-81ED-4DB2-BD59-A6C34878D82A}">
                    <a16:rowId xmlns:a16="http://schemas.microsoft.com/office/drawing/2014/main" val="832282957"/>
                  </a:ext>
                </a:extLst>
              </a:tr>
              <a:tr h="235527">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7.880</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3/2</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0.00</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7.588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563125457"/>
                  </a:ext>
                </a:extLst>
              </a:tr>
              <a:tr h="235527">
                <a:tc>
                  <a:txBody>
                    <a:bodyPr/>
                    <a:lstStyle/>
                    <a:p>
                      <a:pPr algn="ctr" fontAlgn="ctr"/>
                      <a:r>
                        <a:rPr lang="en-US" altLang="zh-CN" sz="1400" b="1" u="none" strike="noStrike" dirty="0">
                          <a:solidFill>
                            <a:schemeClr val="tx1"/>
                          </a:solidFill>
                          <a:effectLst/>
                          <a:latin typeface="Cambria" panose="02040503050406030204" pitchFamily="18" charset="0"/>
                          <a:ea typeface="Cambria" panose="02040503050406030204" pitchFamily="18" charset="0"/>
                        </a:rPr>
                        <a:t>7.960</a:t>
                      </a:r>
                      <a:endParaRPr lang="en-US" altLang="zh-CN" sz="1400" b="1" i="0" u="none" strike="noStrike" dirty="0">
                        <a:solidFill>
                          <a:schemeClr val="tx1"/>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b="1" u="none" strike="noStrike" dirty="0">
                          <a:solidFill>
                            <a:schemeClr val="tx1"/>
                          </a:solidFill>
                          <a:effectLst/>
                          <a:latin typeface="Cambria" panose="02040503050406030204" pitchFamily="18" charset="0"/>
                          <a:ea typeface="Cambria" panose="02040503050406030204" pitchFamily="18" charset="0"/>
                        </a:rPr>
                        <a:t>5/2</a:t>
                      </a:r>
                      <a:endParaRPr lang="en-US" altLang="zh-CN" sz="1400" b="1" i="0" u="none" strike="noStrike" dirty="0">
                        <a:solidFill>
                          <a:schemeClr val="tx1"/>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b="1" u="none" strike="noStrike" dirty="0">
                          <a:solidFill>
                            <a:schemeClr val="tx1"/>
                          </a:solidFill>
                          <a:effectLst/>
                          <a:latin typeface="Cambria" panose="02040503050406030204" pitchFamily="18" charset="0"/>
                          <a:ea typeface="Cambria" panose="02040503050406030204" pitchFamily="18" charset="0"/>
                        </a:rPr>
                        <a:t>18.63</a:t>
                      </a:r>
                      <a:endParaRPr lang="en-US" altLang="zh-CN" sz="1400" b="1" i="0" u="none" strike="noStrike" dirty="0">
                        <a:solidFill>
                          <a:schemeClr val="tx1"/>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b="1" i="0" u="none" strike="noStrike" dirty="0">
                          <a:solidFill>
                            <a:schemeClr val="tx1"/>
                          </a:solidFill>
                          <a:effectLst/>
                          <a:latin typeface="Cambria" panose="02040503050406030204" pitchFamily="18" charset="0"/>
                          <a:ea typeface="Cambria" panose="02040503050406030204" pitchFamily="18" charset="0"/>
                        </a:rPr>
                        <a:t>3.282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b="1" i="0" u="none" strike="noStrike" dirty="0">
                          <a:solidFill>
                            <a:schemeClr val="tx1"/>
                          </a:solidFill>
                          <a:effectLst/>
                          <a:latin typeface="Cambria" panose="02040503050406030204" pitchFamily="18" charset="0"/>
                          <a:ea typeface="Cambria" panose="02040503050406030204" pitchFamily="18" charset="0"/>
                        </a:rPr>
                        <a:t>3.000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b="1" i="0" u="none" strike="noStrike" dirty="0">
                          <a:solidFill>
                            <a:schemeClr val="tx1"/>
                          </a:solidFill>
                          <a:effectLst/>
                          <a:latin typeface="Cambria" panose="02040503050406030204" pitchFamily="18" charset="0"/>
                          <a:ea typeface="Cambria" panose="02040503050406030204" pitchFamily="18" charset="0"/>
                        </a:rPr>
                        <a:t>0.130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extLst>
                  <a:ext uri="{0D108BD9-81ED-4DB2-BD59-A6C34878D82A}">
                    <a16:rowId xmlns:a16="http://schemas.microsoft.com/office/drawing/2014/main" val="3730692797"/>
                  </a:ext>
                </a:extLst>
              </a:tr>
              <a:tr h="235527">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8.028</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7/2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0.69</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4.669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0.083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330126466"/>
                  </a:ext>
                </a:extLst>
              </a:tr>
              <a:tr h="235527">
                <a:tc>
                  <a:txBody>
                    <a:bodyPr/>
                    <a:lstStyle/>
                    <a:p>
                      <a:pPr algn="ctr" fontAlgn="ctr"/>
                      <a:r>
                        <a:rPr lang="en-US" altLang="zh-CN" sz="1400" u="none" strike="noStrike">
                          <a:effectLst/>
                          <a:latin typeface="Cambria" panose="02040503050406030204" pitchFamily="18" charset="0"/>
                          <a:ea typeface="Cambria" panose="02040503050406030204" pitchFamily="18" charset="0"/>
                        </a:rPr>
                        <a:t>8.354</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3/2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0.00</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7.588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898454092"/>
                  </a:ext>
                </a:extLst>
              </a:tr>
              <a:tr h="263236">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8.513</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5/2</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0.15</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5.006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0.038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extLst>
                  <a:ext uri="{0D108BD9-81ED-4DB2-BD59-A6C34878D82A}">
                    <a16:rowId xmlns:a16="http://schemas.microsoft.com/office/drawing/2014/main" val="1843122413"/>
                  </a:ext>
                </a:extLst>
              </a:tr>
              <a:tr h="235527">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8.541</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a:effectLst/>
                          <a:latin typeface="Cambria" panose="02040503050406030204" pitchFamily="18" charset="0"/>
                          <a:ea typeface="Cambria" panose="02040503050406030204" pitchFamily="18" charset="0"/>
                        </a:rPr>
                        <a:t>7/2</a:t>
                      </a:r>
                      <a:endParaRPr lang="en-US" altLang="zh-CN" sz="1400" b="0" i="0" u="none" strike="noStrike">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0.00</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6.810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686384784"/>
                  </a:ext>
                </a:extLst>
              </a:tr>
            </a:tbl>
          </a:graphicData>
        </a:graphic>
      </p:graphicFrame>
      <p:graphicFrame>
        <p:nvGraphicFramePr>
          <p:cNvPr id="3" name="Table 2">
            <a:extLst>
              <a:ext uri="{FF2B5EF4-FFF2-40B4-BE49-F238E27FC236}">
                <a16:creationId xmlns:a16="http://schemas.microsoft.com/office/drawing/2014/main" id="{BA705B41-8ED1-44F5-8CE1-109A139D564D}"/>
              </a:ext>
            </a:extLst>
          </p:cNvPr>
          <p:cNvGraphicFramePr>
            <a:graphicFrameLocks noGrp="1"/>
          </p:cNvGraphicFramePr>
          <p:nvPr/>
        </p:nvGraphicFramePr>
        <p:xfrm>
          <a:off x="5651387" y="5012001"/>
          <a:ext cx="3253155" cy="734290"/>
        </p:xfrm>
        <a:graphic>
          <a:graphicData uri="http://schemas.openxmlformats.org/drawingml/2006/table">
            <a:tbl>
              <a:tblPr>
                <a:tableStyleId>{5C22544A-7EE6-4342-B048-85BDC9FD1C3A}</a:tableStyleId>
              </a:tblPr>
              <a:tblGrid>
                <a:gridCol w="948837">
                  <a:extLst>
                    <a:ext uri="{9D8B030D-6E8A-4147-A177-3AD203B41FA5}">
                      <a16:colId xmlns:a16="http://schemas.microsoft.com/office/drawing/2014/main" val="2315531100"/>
                    </a:ext>
                  </a:extLst>
                </a:gridCol>
                <a:gridCol w="569302">
                  <a:extLst>
                    <a:ext uri="{9D8B030D-6E8A-4147-A177-3AD203B41FA5}">
                      <a16:colId xmlns:a16="http://schemas.microsoft.com/office/drawing/2014/main" val="420308590"/>
                    </a:ext>
                  </a:extLst>
                </a:gridCol>
                <a:gridCol w="867508">
                  <a:extLst>
                    <a:ext uri="{9D8B030D-6E8A-4147-A177-3AD203B41FA5}">
                      <a16:colId xmlns:a16="http://schemas.microsoft.com/office/drawing/2014/main" val="1156986391"/>
                    </a:ext>
                  </a:extLst>
                </a:gridCol>
                <a:gridCol w="867508">
                  <a:extLst>
                    <a:ext uri="{9D8B030D-6E8A-4147-A177-3AD203B41FA5}">
                      <a16:colId xmlns:a16="http://schemas.microsoft.com/office/drawing/2014/main" val="3479340886"/>
                    </a:ext>
                  </a:extLst>
                </a:gridCol>
              </a:tblGrid>
              <a:tr h="235527">
                <a:tc>
                  <a:txBody>
                    <a:bodyPr/>
                    <a:lstStyle/>
                    <a:p>
                      <a:pPr algn="ctr" fontAlgn="ctr"/>
                      <a:r>
                        <a:rPr lang="en-US" sz="1400" i="1" u="none" strike="noStrike" dirty="0">
                          <a:effectLst/>
                          <a:latin typeface="Cambria" panose="02040503050406030204" pitchFamily="18" charset="0"/>
                          <a:ea typeface="Cambria" panose="02040503050406030204" pitchFamily="18" charset="0"/>
                        </a:rPr>
                        <a:t>E</a:t>
                      </a:r>
                      <a:r>
                        <a:rPr lang="en-US" sz="1400" i="1" u="none" strike="noStrike" baseline="-25000" dirty="0">
                          <a:effectLst/>
                          <a:latin typeface="Cambria" panose="02040503050406030204" pitchFamily="18" charset="0"/>
                          <a:ea typeface="Cambria" panose="02040503050406030204" pitchFamily="18" charset="0"/>
                        </a:rPr>
                        <a:t>x</a:t>
                      </a:r>
                      <a:r>
                        <a:rPr lang="en-US" sz="1400" u="none" strike="noStrike" dirty="0">
                          <a:effectLst/>
                          <a:latin typeface="Cambria" panose="02040503050406030204" pitchFamily="18" charset="0"/>
                          <a:ea typeface="Cambria" panose="02040503050406030204" pitchFamily="18" charset="0"/>
                        </a:rPr>
                        <a:t> (MeV)</a:t>
                      </a:r>
                      <a:endParaRPr lang="en-US"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i="1" u="none" strike="noStrike" dirty="0">
                          <a:effectLst/>
                          <a:latin typeface="Cambria" panose="02040503050406030204" pitchFamily="18" charset="0"/>
                          <a:ea typeface="Cambria" panose="02040503050406030204" pitchFamily="18" charset="0"/>
                        </a:rPr>
                        <a:t>J</a:t>
                      </a:r>
                      <a:endParaRPr lang="en-US" sz="1400" b="0" i="1"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i="1" u="none" strike="noStrike" dirty="0">
                          <a:effectLst/>
                          <a:latin typeface="Cambria" panose="02040503050406030204" pitchFamily="18" charset="0"/>
                          <a:ea typeface="Cambria" panose="02040503050406030204" pitchFamily="18" charset="0"/>
                        </a:rPr>
                        <a:t>I</a:t>
                      </a:r>
                      <a:r>
                        <a:rPr lang="el-GR" sz="1400" i="1" u="none" strike="noStrike" baseline="-25000" dirty="0">
                          <a:effectLst/>
                          <a:latin typeface="Cambria" panose="02040503050406030204" pitchFamily="18" charset="0"/>
                          <a:ea typeface="Cambria" panose="02040503050406030204" pitchFamily="18" charset="0"/>
                        </a:rPr>
                        <a:t>β</a:t>
                      </a:r>
                      <a:r>
                        <a:rPr lang="en-US" sz="1400" u="none" strike="noStrike" baseline="0" dirty="0">
                          <a:effectLst/>
                          <a:latin typeface="Cambria" panose="02040503050406030204" pitchFamily="18" charset="0"/>
                          <a:ea typeface="Cambria" panose="02040503050406030204" pitchFamily="18" charset="0"/>
                        </a:rPr>
                        <a:t> (%)</a:t>
                      </a:r>
                      <a:endParaRPr lang="en-US" sz="1400" b="0" i="0" u="none" strike="noStrike" baseline="0"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err="1">
                          <a:solidFill>
                            <a:srgbClr val="000000"/>
                          </a:solidFill>
                          <a:effectLst/>
                          <a:latin typeface="Cambria" panose="02040503050406030204" pitchFamily="18" charset="0"/>
                          <a:ea typeface="Cambria" panose="02040503050406030204" pitchFamily="18" charset="0"/>
                        </a:rPr>
                        <a:t>log</a:t>
                      </a:r>
                      <a:r>
                        <a:rPr lang="en-US" sz="1400" b="0" i="1" u="none" strike="noStrike" dirty="0" err="1">
                          <a:solidFill>
                            <a:srgbClr val="000000"/>
                          </a:solidFill>
                          <a:effectLst/>
                          <a:latin typeface="Cambria" panose="02040503050406030204" pitchFamily="18" charset="0"/>
                          <a:ea typeface="Cambria" panose="02040503050406030204" pitchFamily="18" charset="0"/>
                        </a:rPr>
                        <a:t>ft</a:t>
                      </a:r>
                      <a:endParaRPr lang="en-US" sz="1400" b="0" i="1"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589303004"/>
                  </a:ext>
                </a:extLst>
              </a:tr>
              <a:tr h="235527">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7785.9(7)</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(7/2)</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u="none" strike="noStrike" dirty="0">
                          <a:effectLst/>
                          <a:latin typeface="Cambria" panose="02040503050406030204" pitchFamily="18" charset="0"/>
                          <a:ea typeface="Cambria" panose="02040503050406030204" pitchFamily="18" charset="0"/>
                        </a:rPr>
                        <a:t>3.2(3)</a:t>
                      </a:r>
                      <a:endParaRPr lang="en-US" altLang="zh-CN" sz="14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Cambria" panose="02040503050406030204" pitchFamily="18" charset="0"/>
                          <a:ea typeface="Cambria" panose="02040503050406030204" pitchFamily="18" charset="0"/>
                        </a:rPr>
                        <a:t>3.97(3)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549514025"/>
                  </a:ext>
                </a:extLst>
              </a:tr>
              <a:tr h="263236">
                <a:tc>
                  <a:txBody>
                    <a:bodyPr/>
                    <a:lstStyle/>
                    <a:p>
                      <a:pPr algn="ctr" fontAlgn="ctr"/>
                      <a:r>
                        <a:rPr lang="en-US" altLang="zh-CN" sz="1400" b="1" u="none" strike="noStrike" dirty="0">
                          <a:effectLst/>
                          <a:latin typeface="Cambria" panose="02040503050406030204" pitchFamily="18" charset="0"/>
                          <a:ea typeface="Cambria" panose="02040503050406030204" pitchFamily="18" charset="0"/>
                        </a:rPr>
                        <a:t>7801.5(5)</a:t>
                      </a:r>
                      <a:endParaRPr lang="en-US" altLang="zh-CN" sz="1400" b="1"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b="1" u="none" strike="noStrike" dirty="0">
                          <a:effectLst/>
                          <a:latin typeface="Cambria" panose="02040503050406030204" pitchFamily="18" charset="0"/>
                          <a:ea typeface="Cambria" panose="02040503050406030204" pitchFamily="18" charset="0"/>
                        </a:rPr>
                        <a:t>5/2</a:t>
                      </a:r>
                      <a:endParaRPr lang="en-US" altLang="zh-CN" sz="1400" b="1"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b="1" i="0" u="none" strike="noStrike" dirty="0">
                          <a:solidFill>
                            <a:srgbClr val="000000"/>
                          </a:solidFill>
                          <a:effectLst/>
                          <a:latin typeface="Cambria" panose="02040503050406030204" pitchFamily="18" charset="0"/>
                          <a:ea typeface="Cambria" panose="02040503050406030204" pitchFamily="18" charset="0"/>
                        </a:rPr>
                        <a:t>12.52(16)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b="1" i="0" u="none" strike="noStrike" dirty="0">
                          <a:solidFill>
                            <a:srgbClr val="000000"/>
                          </a:solidFill>
                          <a:effectLst/>
                          <a:latin typeface="Cambria" panose="02040503050406030204" pitchFamily="18" charset="0"/>
                          <a:ea typeface="Cambria" panose="02040503050406030204" pitchFamily="18" charset="0"/>
                        </a:rPr>
                        <a:t>3.37(3)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extLst>
                  <a:ext uri="{0D108BD9-81ED-4DB2-BD59-A6C34878D82A}">
                    <a16:rowId xmlns:a16="http://schemas.microsoft.com/office/drawing/2014/main" val="321268474"/>
                  </a:ext>
                </a:extLst>
              </a:tr>
            </a:tbl>
          </a:graphicData>
        </a:graphic>
      </p:graphicFrame>
      <p:sp>
        <p:nvSpPr>
          <p:cNvPr id="4" name="TextBox 3">
            <a:extLst>
              <a:ext uri="{FF2B5EF4-FFF2-40B4-BE49-F238E27FC236}">
                <a16:creationId xmlns:a16="http://schemas.microsoft.com/office/drawing/2014/main" id="{9B288DC5-4981-4C40-AE05-722A8C94485E}"/>
              </a:ext>
            </a:extLst>
          </p:cNvPr>
          <p:cNvSpPr txBox="1"/>
          <p:nvPr/>
        </p:nvSpPr>
        <p:spPr>
          <a:xfrm>
            <a:off x="4572000" y="85725"/>
            <a:ext cx="1244187" cy="64633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USDB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Alex Brown</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6" name="TextBox 5">
            <a:extLst>
              <a:ext uri="{FF2B5EF4-FFF2-40B4-BE49-F238E27FC236}">
                <a16:creationId xmlns:a16="http://schemas.microsoft.com/office/drawing/2014/main" id="{4C3EF2B6-7A40-4D2C-82B8-0A37E034C9E9}"/>
              </a:ext>
            </a:extLst>
          </p:cNvPr>
          <p:cNvSpPr txBox="1"/>
          <p:nvPr/>
        </p:nvSpPr>
        <p:spPr>
          <a:xfrm>
            <a:off x="5651387" y="5876925"/>
            <a:ext cx="2036198" cy="64633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Experiment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Calibri" panose="020F0502020204030204"/>
                <a:ea typeface="等线" panose="02010600030101010101" pitchFamily="2" charset="-122"/>
                <a:cs typeface="+mn-cs"/>
              </a:rPr>
              <a:t>Saradindu</a:t>
            </a: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 &amp; Moshe</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cxnSp>
        <p:nvCxnSpPr>
          <p:cNvPr id="8" name="Straight Connector 7">
            <a:extLst>
              <a:ext uri="{FF2B5EF4-FFF2-40B4-BE49-F238E27FC236}">
                <a16:creationId xmlns:a16="http://schemas.microsoft.com/office/drawing/2014/main" id="{831F55A2-9D19-4134-BC7D-F3000FE10C19}"/>
              </a:ext>
            </a:extLst>
          </p:cNvPr>
          <p:cNvCxnSpPr>
            <a:cxnSpLocks/>
          </p:cNvCxnSpPr>
          <p:nvPr/>
        </p:nvCxnSpPr>
        <p:spPr>
          <a:xfrm>
            <a:off x="4450785" y="5611437"/>
            <a:ext cx="1130865" cy="0"/>
          </a:xfrm>
          <a:prstGeom prst="line">
            <a:avLst/>
          </a:prstGeom>
          <a:ln w="15875">
            <a:headEnd type="triangle"/>
            <a:tailEnd type="triangl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59C7BFC7-C7F2-4A47-9686-0784906DAFD0}"/>
              </a:ext>
            </a:extLst>
          </p:cNvPr>
          <p:cNvSpPr txBox="1"/>
          <p:nvPr/>
        </p:nvSpPr>
        <p:spPr>
          <a:xfrm>
            <a:off x="4759892" y="5417246"/>
            <a:ext cx="514693" cy="369332"/>
          </a:xfrm>
          <a:prstGeom prst="rect">
            <a:avLst/>
          </a:prstGeom>
          <a:solidFill>
            <a:schemeClr val="bg1"/>
          </a:solid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IAS</a:t>
            </a:r>
            <a:endParaRPr kumimoji="0" lang="zh-CN" altLang="en-US" sz="1800" b="0" i="0" u="none" strike="noStrike" kern="1200" cap="none" spc="0" normalizeH="0" baseline="0" noProof="0" dirty="0">
              <a:ln>
                <a:noFill/>
              </a:ln>
              <a:solidFill>
                <a:prstClr val="black"/>
              </a:solidFill>
              <a:effectLst/>
              <a:uLnTx/>
              <a:uFillTx/>
              <a:latin typeface="Cambria" panose="02040503050406030204" pitchFamily="18" charset="0"/>
              <a:ea typeface="等线" panose="02010600030101010101" pitchFamily="2" charset="-122"/>
              <a:cs typeface="+mn-cs"/>
            </a:endParaRPr>
          </a:p>
        </p:txBody>
      </p:sp>
    </p:spTree>
    <p:extLst>
      <p:ext uri="{BB962C8B-B14F-4D97-AF65-F5344CB8AC3E}">
        <p14:creationId xmlns:p14="http://schemas.microsoft.com/office/powerpoint/2010/main" val="279884956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9DA4C21-4666-404A-A79D-357BA32E42FC}"/>
              </a:ext>
            </a:extLst>
          </p:cNvPr>
          <p:cNvSpPr/>
          <p:nvPr/>
        </p:nvSpPr>
        <p:spPr>
          <a:xfrm>
            <a:off x="0" y="0"/>
            <a:ext cx="9144000" cy="3693319"/>
          </a:xfrm>
          <a:prstGeom prst="rect">
            <a:avLst/>
          </a:prstGeom>
        </p:spPr>
        <p:txBody>
          <a:bodyPr wrap="square">
            <a:spAutoFit/>
          </a:bodyPr>
          <a:lstStyle/>
          <a:p>
            <a:r>
              <a:rPr lang="en-US" altLang="zh-CN" dirty="0">
                <a:solidFill>
                  <a:srgbClr val="000000"/>
                </a:solidFill>
                <a:latin typeface="Cambria" panose="02040503050406030204" pitchFamily="18" charset="0"/>
                <a:ea typeface="Cambria" panose="02040503050406030204" pitchFamily="18" charset="0"/>
              </a:rPr>
              <a:t>Furthermore, the observation of the strong isospin mixing for </a:t>
            </a:r>
            <a:r>
              <a:rPr lang="en-US" altLang="zh-CN" i="1" dirty="0">
                <a:solidFill>
                  <a:srgbClr val="000000"/>
                </a:solidFill>
                <a:latin typeface="Cambria" panose="02040503050406030204" pitchFamily="18" charset="0"/>
                <a:ea typeface="Cambria" panose="02040503050406030204" pitchFamily="18" charset="0"/>
              </a:rPr>
              <a:t>A </a:t>
            </a:r>
            <a:r>
              <a:rPr lang="en-US" altLang="zh-CN" dirty="0">
                <a:solidFill>
                  <a:srgbClr val="000000"/>
                </a:solidFill>
                <a:latin typeface="Cambria" panose="02040503050406030204" pitchFamily="18" charset="0"/>
                <a:ea typeface="Cambria" panose="02040503050406030204" pitchFamily="18" charset="0"/>
              </a:rPr>
              <a:t>= 23 is still controversial </a:t>
            </a:r>
            <a:r>
              <a:rPr lang="en-US" altLang="zh-CN" dirty="0">
                <a:solidFill>
                  <a:srgbClr val="0080AC"/>
                </a:solidFill>
                <a:latin typeface="Cambria" panose="02040503050406030204" pitchFamily="18" charset="0"/>
                <a:ea typeface="Cambria" panose="02040503050406030204" pitchFamily="18" charset="0"/>
              </a:rPr>
              <a:t>[25,26]</a:t>
            </a:r>
            <a:r>
              <a:rPr lang="en-US" altLang="zh-CN" dirty="0">
                <a:solidFill>
                  <a:srgbClr val="000000"/>
                </a:solidFill>
                <a:latin typeface="Cambria" panose="02040503050406030204" pitchFamily="18" charset="0"/>
                <a:ea typeface="Cambria" panose="02040503050406030204" pitchFamily="18" charset="0"/>
              </a:rPr>
              <a:t>. </a:t>
            </a:r>
            <a:br>
              <a:rPr lang="en-US" altLang="zh-CN" dirty="0">
                <a:solidFill>
                  <a:srgbClr val="0080AC"/>
                </a:solidFill>
                <a:latin typeface="Cambria" panose="02040503050406030204" pitchFamily="18" charset="0"/>
                <a:ea typeface="Cambria" panose="02040503050406030204" pitchFamily="18" charset="0"/>
              </a:rPr>
            </a:br>
            <a:endParaRPr lang="en-US" altLang="zh-CN" dirty="0">
              <a:solidFill>
                <a:srgbClr val="0080AC"/>
              </a:solidFill>
              <a:latin typeface="Cambria" panose="02040503050406030204" pitchFamily="18" charset="0"/>
              <a:ea typeface="Cambria" panose="02040503050406030204" pitchFamily="18" charset="0"/>
            </a:endParaRPr>
          </a:p>
          <a:p>
            <a:r>
              <a:rPr lang="en-US" altLang="zh-CN" dirty="0">
                <a:latin typeface="Cambria" panose="02040503050406030204" pitchFamily="18" charset="0"/>
                <a:ea typeface="Cambria" panose="02040503050406030204" pitchFamily="18" charset="0"/>
              </a:rPr>
              <a:t>One recent example that illustrates the strength of the method when special attention is given to the detection of low-energy protons accompanied by high-efficient </a:t>
            </a:r>
            <a:r>
              <a:rPr lang="en-US" altLang="zh-CN" i="1" dirty="0">
                <a:latin typeface="Cambria" panose="02040503050406030204" pitchFamily="18" charset="0"/>
                <a:ea typeface="Cambria" panose="02040503050406030204" pitchFamily="18" charset="0"/>
              </a:rPr>
              <a:t>γ </a:t>
            </a:r>
            <a:r>
              <a:rPr lang="en-US" altLang="zh-CN" dirty="0">
                <a:latin typeface="Cambria" panose="02040503050406030204" pitchFamily="18" charset="0"/>
                <a:ea typeface="Cambria" panose="02040503050406030204" pitchFamily="18" charset="0"/>
              </a:rPr>
              <a:t>–ray devices is given in the following. The aim was to study the proton unbound states in 23Mg populated in the </a:t>
            </a:r>
            <a:r>
              <a:rPr lang="en-US" altLang="zh-CN" i="1" dirty="0">
                <a:latin typeface="Cambria" panose="02040503050406030204" pitchFamily="18" charset="0"/>
                <a:ea typeface="Cambria" panose="02040503050406030204" pitchFamily="18" charset="0"/>
              </a:rPr>
              <a:t>β</a:t>
            </a:r>
            <a:r>
              <a:rPr lang="en-US" altLang="zh-CN" dirty="0">
                <a:latin typeface="Cambria" panose="02040503050406030204" pitchFamily="18" charset="0"/>
                <a:ea typeface="Cambria" panose="02040503050406030204" pitchFamily="18" charset="0"/>
              </a:rPr>
              <a:t>-decay of 23Al. </a:t>
            </a:r>
            <a:br>
              <a:rPr lang="en-US" altLang="zh-CN" dirty="0">
                <a:latin typeface="Cambria" panose="02040503050406030204" pitchFamily="18" charset="0"/>
                <a:ea typeface="Cambria" panose="02040503050406030204" pitchFamily="18" charset="0"/>
              </a:rPr>
            </a:br>
            <a:endParaRPr lang="en-US" altLang="zh-CN" dirty="0">
              <a:latin typeface="Cambria" panose="02040503050406030204" pitchFamily="18" charset="0"/>
              <a:ea typeface="Cambria" panose="02040503050406030204" pitchFamily="18" charset="0"/>
            </a:endParaRPr>
          </a:p>
          <a:p>
            <a:r>
              <a:rPr lang="en-US" altLang="zh-CN" dirty="0">
                <a:latin typeface="Cambria" panose="02040503050406030204" pitchFamily="18" charset="0"/>
                <a:ea typeface="Cambria" panose="02040503050406030204" pitchFamily="18" charset="0"/>
              </a:rPr>
              <a:t>Reinterpretation of the A = 23 system highlights the same isospin mixing enhancement in 23Mg due to the near degeneracy of the unmixed states. We propose that the 7803 and 7787 keV states in 23Mg represent a split IAS, both with </a:t>
            </a:r>
            <a:r>
              <a:rPr lang="en-US" altLang="zh-CN" i="1" dirty="0">
                <a:latin typeface="Cambria" panose="02040503050406030204" pitchFamily="18" charset="0"/>
                <a:ea typeface="Cambria" panose="02040503050406030204" pitchFamily="18" charset="0"/>
              </a:rPr>
              <a:t>J</a:t>
            </a:r>
            <a:r>
              <a:rPr lang="en-US" altLang="zh-CN" i="1" baseline="30000" dirty="0">
                <a:latin typeface="Cambria" panose="02040503050406030204" pitchFamily="18" charset="0"/>
                <a:ea typeface="Cambria" panose="02040503050406030204" pitchFamily="18" charset="0"/>
              </a:rPr>
              <a:t>π</a:t>
            </a:r>
            <a:r>
              <a:rPr lang="en-US" altLang="zh-CN" dirty="0">
                <a:latin typeface="Cambria" panose="02040503050406030204" pitchFamily="18" charset="0"/>
                <a:ea typeface="Cambria" panose="02040503050406030204" pitchFamily="18" charset="0"/>
              </a:rPr>
              <a:t> = 5/2</a:t>
            </a:r>
            <a:r>
              <a:rPr lang="en-US" altLang="zh-CN" baseline="30000" dirty="0">
                <a:latin typeface="Cambria" panose="02040503050406030204" pitchFamily="18" charset="0"/>
                <a:ea typeface="Cambria" panose="02040503050406030204" pitchFamily="18" charset="0"/>
              </a:rPr>
              <a:t>+</a:t>
            </a:r>
            <a:r>
              <a:rPr lang="en-US" altLang="zh-CN" dirty="0">
                <a:latin typeface="Cambria" panose="02040503050406030204" pitchFamily="18" charset="0"/>
                <a:ea typeface="Cambria" panose="02040503050406030204" pitchFamily="18" charset="0"/>
              </a:rPr>
              <a:t>.</a:t>
            </a:r>
            <a:br>
              <a:rPr lang="en-US" altLang="zh-CN" dirty="0">
                <a:latin typeface="Cambria" panose="02040503050406030204" pitchFamily="18" charset="0"/>
                <a:ea typeface="Cambria" panose="02040503050406030204" pitchFamily="18" charset="0"/>
              </a:rPr>
            </a:br>
            <a:r>
              <a:rPr lang="en-US" altLang="zh-CN" dirty="0">
                <a:solidFill>
                  <a:srgbClr val="000099"/>
                </a:solidFill>
                <a:latin typeface="Cambria" panose="02040503050406030204" pitchFamily="18" charset="0"/>
                <a:ea typeface="Cambria" panose="02040503050406030204" pitchFamily="18" charset="0"/>
              </a:rPr>
              <a:t>V. Tripathi </a:t>
            </a:r>
            <a:r>
              <a:rPr lang="en-US" altLang="zh-CN" i="1" dirty="0">
                <a:solidFill>
                  <a:srgbClr val="000099"/>
                </a:solidFill>
                <a:latin typeface="Cambria" panose="02040503050406030204" pitchFamily="18" charset="0"/>
                <a:ea typeface="Cambria" panose="02040503050406030204" pitchFamily="18" charset="0"/>
              </a:rPr>
              <a:t>et al</a:t>
            </a:r>
            <a:r>
              <a:rPr lang="en-US" altLang="zh-CN" dirty="0">
                <a:solidFill>
                  <a:srgbClr val="000099"/>
                </a:solidFill>
                <a:latin typeface="Cambria" panose="02040503050406030204" pitchFamily="18" charset="0"/>
                <a:ea typeface="Cambria" panose="02040503050406030204" pitchFamily="18" charset="0"/>
              </a:rPr>
              <a:t>., Phys. Rev. Lett. 111, 262501 (2013).</a:t>
            </a:r>
            <a:br>
              <a:rPr lang="en-US" altLang="zh-CN" dirty="0">
                <a:latin typeface="Cambria" panose="02040503050406030204" pitchFamily="18" charset="0"/>
                <a:ea typeface="Cambria" panose="02040503050406030204" pitchFamily="18" charset="0"/>
              </a:rPr>
            </a:br>
            <a:endParaRPr lang="zh-CN" altLang="en-US" dirty="0">
              <a:latin typeface="Cambria" panose="02040503050406030204" pitchFamily="18" charset="0"/>
            </a:endParaRPr>
          </a:p>
        </p:txBody>
      </p:sp>
    </p:spTree>
    <p:extLst>
      <p:ext uri="{BB962C8B-B14F-4D97-AF65-F5344CB8AC3E}">
        <p14:creationId xmlns:p14="http://schemas.microsoft.com/office/powerpoint/2010/main" val="51830458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727C1C-F0C7-4948-B779-75EF30BB1B3D}"/>
              </a:ext>
            </a:extLst>
          </p:cNvPr>
          <p:cNvSpPr>
            <a:spLocks noGrp="1"/>
          </p:cNvSpPr>
          <p:nvPr>
            <p:ph type="title"/>
          </p:nvPr>
        </p:nvSpPr>
        <p:spPr/>
        <p:txBody>
          <a:bodyPr/>
          <a:lstStyle/>
          <a:p>
            <a:r>
              <a:rPr lang="en-US" altLang="zh-CN" dirty="0"/>
              <a:t>Isospin Mixing Matrix Element</a:t>
            </a:r>
            <a:endParaRPr lang="zh-CN" altLang="en-US" dirty="0"/>
          </a:p>
        </p:txBody>
      </p:sp>
      <p:sp>
        <p:nvSpPr>
          <p:cNvPr id="4" name="Footer Placeholder 3">
            <a:extLst>
              <a:ext uri="{FF2B5EF4-FFF2-40B4-BE49-F238E27FC236}">
                <a16:creationId xmlns:a16="http://schemas.microsoft.com/office/drawing/2014/main" id="{A78F609F-007E-498A-ACC8-8430AEEF506E}"/>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6AFD6E17-E2F5-4FAB-9577-F6718CD202DC}"/>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132</a:t>
            </a:fld>
            <a:endParaRPr lang="en-US" sz="1300" dirty="0"/>
          </a:p>
        </p:txBody>
      </p:sp>
      <p:pic>
        <p:nvPicPr>
          <p:cNvPr id="8" name="Content Placeholder 7">
            <a:extLst>
              <a:ext uri="{FF2B5EF4-FFF2-40B4-BE49-F238E27FC236}">
                <a16:creationId xmlns:a16="http://schemas.microsoft.com/office/drawing/2014/main" id="{AC0303FF-CB8A-44C5-994B-88A6E6DDA148}"/>
              </a:ext>
            </a:extLst>
          </p:cNvPr>
          <p:cNvPicPr>
            <a:picLocks noGrp="1" noChangeAspect="1"/>
          </p:cNvPicPr>
          <p:nvPr>
            <p:ph idx="1"/>
          </p:nvPr>
        </p:nvPicPr>
        <p:blipFill>
          <a:blip r:embed="rId2"/>
          <a:stretch>
            <a:fillRect/>
          </a:stretch>
        </p:blipFill>
        <p:spPr>
          <a:xfrm>
            <a:off x="76200" y="1334055"/>
            <a:ext cx="8991600" cy="4493102"/>
          </a:xfrm>
        </p:spPr>
      </p:pic>
    </p:spTree>
    <p:extLst>
      <p:ext uri="{BB962C8B-B14F-4D97-AF65-F5344CB8AC3E}">
        <p14:creationId xmlns:p14="http://schemas.microsoft.com/office/powerpoint/2010/main" val="256258578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92BD98-D30A-494A-9E0A-F3BED49EDBAA}"/>
              </a:ext>
            </a:extLst>
          </p:cNvPr>
          <p:cNvSpPr>
            <a:spLocks noGrp="1"/>
          </p:cNvSpPr>
          <p:nvPr>
            <p:ph type="title"/>
          </p:nvPr>
        </p:nvSpPr>
        <p:spPr/>
        <p:txBody>
          <a:bodyPr/>
          <a:lstStyle/>
          <a:p>
            <a:r>
              <a:rPr lang="en-US" altLang="zh-CN" dirty="0"/>
              <a:t>Isospin Impurity</a:t>
            </a:r>
            <a:endParaRPr lang="zh-CN" altLang="en-US" dirty="0"/>
          </a:p>
        </p:txBody>
      </p:sp>
      <p:sp>
        <p:nvSpPr>
          <p:cNvPr id="4" name="Footer Placeholder 3">
            <a:extLst>
              <a:ext uri="{FF2B5EF4-FFF2-40B4-BE49-F238E27FC236}">
                <a16:creationId xmlns:a16="http://schemas.microsoft.com/office/drawing/2014/main" id="{4AAAF740-41AF-45EF-900A-C2651E5DC9F1}"/>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86BF997F-5A44-4242-A921-5805D9DDDB15}"/>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133</a:t>
            </a:fld>
            <a:endParaRPr lang="en-US" sz="1300" dirty="0"/>
          </a:p>
        </p:txBody>
      </p:sp>
      <p:pic>
        <p:nvPicPr>
          <p:cNvPr id="9" name="Content Placeholder 8">
            <a:extLst>
              <a:ext uri="{FF2B5EF4-FFF2-40B4-BE49-F238E27FC236}">
                <a16:creationId xmlns:a16="http://schemas.microsoft.com/office/drawing/2014/main" id="{319A8066-DCFE-42DA-96F9-49513A6B0789}"/>
              </a:ext>
            </a:extLst>
          </p:cNvPr>
          <p:cNvPicPr>
            <a:picLocks noGrp="1" noChangeAspect="1"/>
          </p:cNvPicPr>
          <p:nvPr>
            <p:ph idx="1"/>
          </p:nvPr>
        </p:nvPicPr>
        <p:blipFill>
          <a:blip r:embed="rId3"/>
          <a:stretch>
            <a:fillRect/>
          </a:stretch>
        </p:blipFill>
        <p:spPr>
          <a:xfrm>
            <a:off x="76200" y="1334055"/>
            <a:ext cx="8991600" cy="4493102"/>
          </a:xfrm>
        </p:spPr>
      </p:pic>
    </p:spTree>
    <p:extLst>
      <p:ext uri="{BB962C8B-B14F-4D97-AF65-F5344CB8AC3E}">
        <p14:creationId xmlns:p14="http://schemas.microsoft.com/office/powerpoint/2010/main" val="162260502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C062C3D-DEC5-4A57-B3A8-BDAAECF88374}"/>
              </a:ext>
            </a:extLst>
          </p:cNvPr>
          <p:cNvSpPr>
            <a:spLocks noGrp="1"/>
          </p:cNvSpPr>
          <p:nvPr>
            <p:ph type="title"/>
          </p:nvPr>
        </p:nvSpPr>
        <p:spPr/>
        <p:txBody>
          <a:bodyPr/>
          <a:lstStyle/>
          <a:p>
            <a:r>
              <a:rPr lang="en-US" altLang="zh-CN" dirty="0"/>
              <a:t>Observed Level Spacing</a:t>
            </a:r>
            <a:endParaRPr lang="zh-CN" altLang="en-US" dirty="0"/>
          </a:p>
        </p:txBody>
      </p:sp>
      <p:sp>
        <p:nvSpPr>
          <p:cNvPr id="4" name="Footer Placeholder 3">
            <a:extLst>
              <a:ext uri="{FF2B5EF4-FFF2-40B4-BE49-F238E27FC236}">
                <a16:creationId xmlns:a16="http://schemas.microsoft.com/office/drawing/2014/main" id="{0D0834E5-187A-47C5-B6EE-A1579E113965}"/>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11E151E5-9AC6-4B50-9BE8-5DB2936C08AE}"/>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134</a:t>
            </a:fld>
            <a:endParaRPr lang="en-US" sz="1300" dirty="0"/>
          </a:p>
        </p:txBody>
      </p:sp>
      <p:pic>
        <p:nvPicPr>
          <p:cNvPr id="13" name="Content Placeholder 12">
            <a:extLst>
              <a:ext uri="{FF2B5EF4-FFF2-40B4-BE49-F238E27FC236}">
                <a16:creationId xmlns:a16="http://schemas.microsoft.com/office/drawing/2014/main" id="{6133812C-2F9A-4107-80F7-6F267662A9BF}"/>
              </a:ext>
            </a:extLst>
          </p:cNvPr>
          <p:cNvPicPr>
            <a:picLocks noGrp="1" noChangeAspect="1"/>
          </p:cNvPicPr>
          <p:nvPr>
            <p:ph idx="1"/>
          </p:nvPr>
        </p:nvPicPr>
        <p:blipFill>
          <a:blip r:embed="rId2"/>
          <a:stretch>
            <a:fillRect/>
          </a:stretch>
        </p:blipFill>
        <p:spPr>
          <a:xfrm>
            <a:off x="76200" y="1334055"/>
            <a:ext cx="8991600" cy="4493102"/>
          </a:xfrm>
        </p:spPr>
      </p:pic>
    </p:spTree>
    <p:extLst>
      <p:ext uri="{BB962C8B-B14F-4D97-AF65-F5344CB8AC3E}">
        <p14:creationId xmlns:p14="http://schemas.microsoft.com/office/powerpoint/2010/main" val="392015513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92BD98-D30A-494A-9E0A-F3BED49EDBAA}"/>
              </a:ext>
            </a:extLst>
          </p:cNvPr>
          <p:cNvSpPr>
            <a:spLocks noGrp="1"/>
          </p:cNvSpPr>
          <p:nvPr>
            <p:ph type="title"/>
          </p:nvPr>
        </p:nvSpPr>
        <p:spPr/>
        <p:txBody>
          <a:bodyPr/>
          <a:lstStyle/>
          <a:p>
            <a:r>
              <a:rPr lang="en-US" altLang="zh-CN" dirty="0"/>
              <a:t>Unperturbed Level Spacing</a:t>
            </a:r>
            <a:endParaRPr lang="zh-CN" altLang="en-US" dirty="0"/>
          </a:p>
        </p:txBody>
      </p:sp>
      <p:sp>
        <p:nvSpPr>
          <p:cNvPr id="4" name="Footer Placeholder 3">
            <a:extLst>
              <a:ext uri="{FF2B5EF4-FFF2-40B4-BE49-F238E27FC236}">
                <a16:creationId xmlns:a16="http://schemas.microsoft.com/office/drawing/2014/main" id="{4AAAF740-41AF-45EF-900A-C2651E5DC9F1}"/>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86BF997F-5A44-4242-A921-5805D9DDDB15}"/>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135</a:t>
            </a:fld>
            <a:endParaRPr lang="en-US" sz="1300" dirty="0"/>
          </a:p>
        </p:txBody>
      </p:sp>
      <p:pic>
        <p:nvPicPr>
          <p:cNvPr id="9" name="Content Placeholder 8">
            <a:extLst>
              <a:ext uri="{FF2B5EF4-FFF2-40B4-BE49-F238E27FC236}">
                <a16:creationId xmlns:a16="http://schemas.microsoft.com/office/drawing/2014/main" id="{03396D81-56D2-43F0-8190-7620A8728748}"/>
              </a:ext>
            </a:extLst>
          </p:cNvPr>
          <p:cNvPicPr>
            <a:picLocks noGrp="1" noChangeAspect="1"/>
          </p:cNvPicPr>
          <p:nvPr>
            <p:ph idx="1"/>
          </p:nvPr>
        </p:nvPicPr>
        <p:blipFill>
          <a:blip r:embed="rId3"/>
          <a:stretch>
            <a:fillRect/>
          </a:stretch>
        </p:blipFill>
        <p:spPr>
          <a:xfrm>
            <a:off x="76200" y="1334055"/>
            <a:ext cx="8991600" cy="4493102"/>
          </a:xfrm>
        </p:spPr>
      </p:pic>
    </p:spTree>
    <p:extLst>
      <p:ext uri="{BB962C8B-B14F-4D97-AF65-F5344CB8AC3E}">
        <p14:creationId xmlns:p14="http://schemas.microsoft.com/office/powerpoint/2010/main" val="203409771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DE03F1BA-404F-49CC-AE2F-A9D25C65BBC6}"/>
              </a:ext>
            </a:extLst>
          </p:cNvPr>
          <p:cNvPicPr>
            <a:picLocks noGrp="1" noChangeAspect="1"/>
          </p:cNvPicPr>
          <p:nvPr>
            <p:ph idx="1"/>
          </p:nvPr>
        </p:nvPicPr>
        <p:blipFill>
          <a:blip r:embed="rId2"/>
          <a:stretch>
            <a:fillRect/>
          </a:stretch>
        </p:blipFill>
        <p:spPr>
          <a:xfrm>
            <a:off x="1333647" y="1066800"/>
            <a:ext cx="6476705" cy="5027613"/>
          </a:xfrm>
        </p:spPr>
      </p:pic>
      <p:sp>
        <p:nvSpPr>
          <p:cNvPr id="3" name="Title 2">
            <a:extLst>
              <a:ext uri="{FF2B5EF4-FFF2-40B4-BE49-F238E27FC236}">
                <a16:creationId xmlns:a16="http://schemas.microsoft.com/office/drawing/2014/main" id="{8419FCE4-73C1-4D7C-BD30-E5CF73206FCE}"/>
              </a:ext>
            </a:extLst>
          </p:cNvPr>
          <p:cNvSpPr>
            <a:spLocks noGrp="1"/>
          </p:cNvSpPr>
          <p:nvPr>
            <p:ph type="title"/>
          </p:nvPr>
        </p:nvSpPr>
        <p:spPr/>
        <p:txBody>
          <a:bodyPr/>
          <a:lstStyle/>
          <a:p>
            <a:r>
              <a:rPr lang="en-US" altLang="zh-CN" dirty="0"/>
              <a:t>Decay scheme of </a:t>
            </a:r>
            <a:r>
              <a:rPr lang="en-US" altLang="zh-CN" baseline="30000" dirty="0"/>
              <a:t>26</a:t>
            </a:r>
            <a:r>
              <a:rPr lang="en-US" altLang="zh-CN" dirty="0"/>
              <a:t>P</a:t>
            </a:r>
            <a:endParaRPr lang="en-US" dirty="0"/>
          </a:p>
        </p:txBody>
      </p:sp>
      <p:sp>
        <p:nvSpPr>
          <p:cNvPr id="4" name="Footer Placeholder 3">
            <a:extLst>
              <a:ext uri="{FF2B5EF4-FFF2-40B4-BE49-F238E27FC236}">
                <a16:creationId xmlns:a16="http://schemas.microsoft.com/office/drawing/2014/main" id="{F2EEC917-3132-450B-B723-BBEA0F182428}"/>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1C8DF1CC-413A-4F08-8743-71CE1347833F}"/>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136</a:t>
            </a:fld>
            <a:endParaRPr lang="en-US" sz="1300" dirty="0"/>
          </a:p>
        </p:txBody>
      </p:sp>
    </p:spTree>
    <p:extLst>
      <p:ext uri="{BB962C8B-B14F-4D97-AF65-F5344CB8AC3E}">
        <p14:creationId xmlns:p14="http://schemas.microsoft.com/office/powerpoint/2010/main" val="135873099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148CA679-BE84-4477-A918-707BEA241614}"/>
              </a:ext>
            </a:extLst>
          </p:cNvPr>
          <p:cNvPicPr>
            <a:picLocks noGrp="1" noChangeAspect="1"/>
          </p:cNvPicPr>
          <p:nvPr>
            <p:ph idx="1"/>
          </p:nvPr>
        </p:nvPicPr>
        <p:blipFill>
          <a:blip r:embed="rId2"/>
          <a:stretch>
            <a:fillRect/>
          </a:stretch>
        </p:blipFill>
        <p:spPr>
          <a:xfrm>
            <a:off x="76200" y="2115359"/>
            <a:ext cx="8991600" cy="2930494"/>
          </a:xfrm>
        </p:spPr>
      </p:pic>
      <p:sp>
        <p:nvSpPr>
          <p:cNvPr id="3" name="Title 2">
            <a:extLst>
              <a:ext uri="{FF2B5EF4-FFF2-40B4-BE49-F238E27FC236}">
                <a16:creationId xmlns:a16="http://schemas.microsoft.com/office/drawing/2014/main" id="{1BD8C869-1A68-43AC-B434-78AF888CFE9D}"/>
              </a:ext>
            </a:extLst>
          </p:cNvPr>
          <p:cNvSpPr>
            <a:spLocks noGrp="1"/>
          </p:cNvSpPr>
          <p:nvPr>
            <p:ph type="title"/>
          </p:nvPr>
        </p:nvSpPr>
        <p:spPr/>
        <p:txBody>
          <a:bodyPr/>
          <a:lstStyle/>
          <a:p>
            <a:r>
              <a:rPr lang="en-US" baseline="30000" dirty="0"/>
              <a:t>26</a:t>
            </a:r>
            <a:r>
              <a:rPr lang="en-US" dirty="0"/>
              <a:t>P(</a:t>
            </a:r>
            <a:r>
              <a:rPr lang="en-US" altLang="zh-CN" i="1" dirty="0"/>
              <a:t>β</a:t>
            </a:r>
            <a:r>
              <a:rPr lang="en-US" altLang="zh-CN" dirty="0"/>
              <a:t>2</a:t>
            </a:r>
            <a:r>
              <a:rPr lang="en-US" altLang="zh-CN" i="1" dirty="0"/>
              <a:t>p</a:t>
            </a:r>
            <a:r>
              <a:rPr lang="en-US" altLang="zh-CN" dirty="0"/>
              <a:t>)</a:t>
            </a:r>
            <a:r>
              <a:rPr lang="en-US" altLang="zh-CN" baseline="30000" dirty="0"/>
              <a:t>24</a:t>
            </a:r>
            <a:r>
              <a:rPr lang="en-US" altLang="zh-CN" dirty="0"/>
              <a:t>Mg</a:t>
            </a:r>
            <a:endParaRPr lang="en-US" dirty="0"/>
          </a:p>
        </p:txBody>
      </p:sp>
      <p:sp>
        <p:nvSpPr>
          <p:cNvPr id="4" name="Footer Placeholder 3">
            <a:extLst>
              <a:ext uri="{FF2B5EF4-FFF2-40B4-BE49-F238E27FC236}">
                <a16:creationId xmlns:a16="http://schemas.microsoft.com/office/drawing/2014/main" id="{340AB397-0B78-4681-8221-2396D69A94B7}"/>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9ED54154-EBE8-4A32-B282-67F7D8DA2ACF}"/>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137</a:t>
            </a:fld>
            <a:endParaRPr lang="en-US" sz="1300" dirty="0"/>
          </a:p>
        </p:txBody>
      </p:sp>
    </p:spTree>
    <p:extLst>
      <p:ext uri="{BB962C8B-B14F-4D97-AF65-F5344CB8AC3E}">
        <p14:creationId xmlns:p14="http://schemas.microsoft.com/office/powerpoint/2010/main" val="266532504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6F91EA-1E21-4A2E-8802-79B62F1C8E16}"/>
              </a:ext>
            </a:extLst>
          </p:cNvPr>
          <p:cNvSpPr>
            <a:spLocks noGrp="1"/>
          </p:cNvSpPr>
          <p:nvPr>
            <p:ph idx="1"/>
          </p:nvPr>
        </p:nvSpPr>
        <p:spPr/>
        <p:txBody>
          <a:bodyPr/>
          <a:lstStyle/>
          <a:p>
            <a:r>
              <a:rPr lang="en-US" altLang="zh-CN" dirty="0"/>
              <a:t>A fruitful decay spectroscopy</a:t>
            </a:r>
          </a:p>
          <a:p>
            <a:pPr lvl="1"/>
            <a:r>
              <a:rPr lang="en-US" altLang="zh-CN" dirty="0"/>
              <a:t>The most precise </a:t>
            </a:r>
            <a:r>
              <a:rPr lang="en-US" altLang="zh-CN" baseline="30000" dirty="0"/>
              <a:t>25</a:t>
            </a:r>
            <a:r>
              <a:rPr lang="en-US" altLang="zh-CN" dirty="0"/>
              <a:t>Si half-life to date is obtained.</a:t>
            </a:r>
          </a:p>
          <a:p>
            <a:pPr lvl="1"/>
            <a:r>
              <a:rPr lang="en-US" altLang="zh-CN" dirty="0"/>
              <a:t>A total of 14 </a:t>
            </a:r>
            <a:r>
              <a:rPr lang="el-GR" altLang="zh-CN" i="1" dirty="0"/>
              <a:t>β</a:t>
            </a:r>
            <a:r>
              <a:rPr lang="el-GR" altLang="zh-CN" dirty="0"/>
              <a:t>-</a:t>
            </a:r>
            <a:r>
              <a:rPr lang="en-US" altLang="zh-CN" dirty="0"/>
              <a:t>delayed proton branches, including a new proton branch at 724(4) keV are identified.</a:t>
            </a:r>
          </a:p>
          <a:p>
            <a:pPr lvl="1"/>
            <a:r>
              <a:rPr lang="en-US" altLang="zh-CN" dirty="0"/>
              <a:t>Three </a:t>
            </a:r>
            <a:r>
              <a:rPr lang="en-US" altLang="zh-CN" baseline="30000" dirty="0"/>
              <a:t>24</a:t>
            </a:r>
            <a:r>
              <a:rPr lang="en-US" altLang="zh-CN" dirty="0"/>
              <a:t>Mg </a:t>
            </a:r>
            <a:r>
              <a:rPr lang="en-US" altLang="zh-CN" i="1" dirty="0"/>
              <a:t>γ</a:t>
            </a:r>
            <a:r>
              <a:rPr lang="en-US" altLang="zh-CN" dirty="0"/>
              <a:t>-ray lines and eight </a:t>
            </a:r>
            <a:r>
              <a:rPr lang="en-US" altLang="zh-CN" baseline="30000" dirty="0"/>
              <a:t>25</a:t>
            </a:r>
            <a:r>
              <a:rPr lang="en-US" altLang="zh-CN" dirty="0"/>
              <a:t>Al </a:t>
            </a:r>
            <a:r>
              <a:rPr lang="en-US" altLang="zh-CN" i="1" dirty="0"/>
              <a:t>γ</a:t>
            </a:r>
            <a:r>
              <a:rPr lang="en-US" altLang="zh-CN" dirty="0"/>
              <a:t>-ray lines are observed for the first time in </a:t>
            </a:r>
            <a:r>
              <a:rPr lang="en-US" altLang="zh-CN" baseline="30000" dirty="0"/>
              <a:t>25</a:t>
            </a:r>
            <a:r>
              <a:rPr lang="en-US" altLang="zh-CN" dirty="0"/>
              <a:t>Si decay.</a:t>
            </a:r>
          </a:p>
          <a:p>
            <a:pPr lvl="1"/>
            <a:r>
              <a:rPr lang="en-US" altLang="zh-CN" dirty="0"/>
              <a:t>New proton-</a:t>
            </a:r>
            <a:r>
              <a:rPr lang="el-GR" altLang="zh-CN" i="1" dirty="0"/>
              <a:t>γ</a:t>
            </a:r>
            <a:r>
              <a:rPr lang="el-GR" altLang="zh-CN" dirty="0"/>
              <a:t>-</a:t>
            </a:r>
            <a:r>
              <a:rPr lang="en-US" altLang="zh-CN" dirty="0"/>
              <a:t>ray coincidences are observed.</a:t>
            </a:r>
          </a:p>
          <a:p>
            <a:pPr lvl="1"/>
            <a:r>
              <a:rPr lang="en-US" altLang="zh-CN" dirty="0"/>
              <a:t>Doppler-broadening line shape analysis is conducted.</a:t>
            </a:r>
          </a:p>
          <a:p>
            <a:pPr lvl="1"/>
            <a:r>
              <a:rPr lang="en-US" altLang="zh-CN" dirty="0"/>
              <a:t>Mirror symmetry is confirmed.</a:t>
            </a:r>
          </a:p>
          <a:p>
            <a:pPr lvl="1"/>
            <a:r>
              <a:rPr lang="en-US" altLang="zh-CN" dirty="0"/>
              <a:t>Isospin mixing is investigated.</a:t>
            </a:r>
          </a:p>
          <a:p>
            <a:pPr marL="211709" lvl="1" indent="0">
              <a:buNone/>
            </a:pPr>
            <a:endParaRPr lang="en-US" altLang="zh-CN" dirty="0"/>
          </a:p>
          <a:p>
            <a:r>
              <a:rPr lang="en-US" altLang="zh-CN" dirty="0"/>
              <a:t>The results are in excellent agreement with theoretical nuclear structure calculations and enhance the utility of </a:t>
            </a:r>
            <a:r>
              <a:rPr lang="en-US" altLang="zh-CN" baseline="30000" dirty="0"/>
              <a:t>25</a:t>
            </a:r>
            <a:r>
              <a:rPr lang="en-US" altLang="zh-CN" dirty="0"/>
              <a:t>Si as a calibration standard for future experiments.</a:t>
            </a:r>
          </a:p>
        </p:txBody>
      </p:sp>
      <p:sp>
        <p:nvSpPr>
          <p:cNvPr id="3" name="Title 2">
            <a:extLst>
              <a:ext uri="{FF2B5EF4-FFF2-40B4-BE49-F238E27FC236}">
                <a16:creationId xmlns:a16="http://schemas.microsoft.com/office/drawing/2014/main" id="{13A84D9C-97E5-43D7-8561-B6C9BB3E7C2C}"/>
              </a:ext>
            </a:extLst>
          </p:cNvPr>
          <p:cNvSpPr>
            <a:spLocks noGrp="1"/>
          </p:cNvSpPr>
          <p:nvPr>
            <p:ph type="title"/>
          </p:nvPr>
        </p:nvSpPr>
        <p:spPr/>
        <p:txBody>
          <a:bodyPr/>
          <a:lstStyle/>
          <a:p>
            <a:r>
              <a:rPr lang="en-US" altLang="zh-CN" dirty="0"/>
              <a:t>Summary</a:t>
            </a:r>
            <a:endParaRPr lang="zh-CN" altLang="en-US" dirty="0"/>
          </a:p>
        </p:txBody>
      </p:sp>
      <p:sp>
        <p:nvSpPr>
          <p:cNvPr id="4" name="Footer Placeholder 3">
            <a:extLst>
              <a:ext uri="{FF2B5EF4-FFF2-40B4-BE49-F238E27FC236}">
                <a16:creationId xmlns:a16="http://schemas.microsoft.com/office/drawing/2014/main" id="{42CF2760-1109-45D3-AF2C-29C440226F53}"/>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BAC0ACDF-9674-42E2-85CB-74E02914C8D2}"/>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138</a:t>
            </a:fld>
            <a:endParaRPr lang="en-US" sz="1300" dirty="0"/>
          </a:p>
        </p:txBody>
      </p:sp>
    </p:spTree>
    <p:extLst>
      <p:ext uri="{BB962C8B-B14F-4D97-AF65-F5344CB8AC3E}">
        <p14:creationId xmlns:p14="http://schemas.microsoft.com/office/powerpoint/2010/main" val="125527070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latin typeface="Arial" pitchFamily="34" charset="0"/>
                <a:ea typeface="ＭＳ Ｐゴシック"/>
                <a:cs typeface="ＭＳ Ｐゴシック"/>
              </a:rPr>
              <a:t>Acknowledgement</a:t>
            </a:r>
            <a:endParaRPr lang="en-US" dirty="0"/>
          </a:p>
        </p:txBody>
      </p:sp>
      <p:sp>
        <p:nvSpPr>
          <p:cNvPr id="4" name="页脚占位符 3"/>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灯片编号占位符 4"/>
          <p:cNvSpPr>
            <a:spLocks noGrp="1"/>
          </p:cNvSpPr>
          <p:nvPr>
            <p:ph type="sldNum" sz="quarter" idx="11"/>
          </p:nvPr>
        </p:nvSpPr>
        <p:spPr/>
        <p:txBody>
          <a:bodyPr/>
          <a:lstStyle/>
          <a:p>
            <a:pPr>
              <a:defRPr/>
            </a:pPr>
            <a:r>
              <a:rPr lang="en-US" dirty="0"/>
              <a:t>, Slide </a:t>
            </a:r>
            <a:fld id="{35AD4620-7552-4207-8973-898801ED212B}" type="slidenum">
              <a:rPr lang="en-US" smtClean="0"/>
              <a:pPr>
                <a:defRPr/>
              </a:pPr>
              <a:t>139</a:t>
            </a:fld>
            <a:endParaRPr lang="en-US" dirty="0"/>
          </a:p>
        </p:txBody>
      </p:sp>
      <p:sp>
        <p:nvSpPr>
          <p:cNvPr id="8" name="Content Placeholder 7">
            <a:extLst>
              <a:ext uri="{FF2B5EF4-FFF2-40B4-BE49-F238E27FC236}">
                <a16:creationId xmlns:a16="http://schemas.microsoft.com/office/drawing/2014/main" id="{33D6AED9-1C73-4496-975B-31786DA924A3}"/>
              </a:ext>
            </a:extLst>
          </p:cNvPr>
          <p:cNvSpPr>
            <a:spLocks noGrp="1"/>
          </p:cNvSpPr>
          <p:nvPr>
            <p:ph idx="1"/>
          </p:nvPr>
        </p:nvSpPr>
        <p:spPr>
          <a:xfrm>
            <a:off x="2248239" y="5372843"/>
            <a:ext cx="4647522" cy="531913"/>
          </a:xfrm>
        </p:spPr>
        <p:txBody>
          <a:bodyPr/>
          <a:lstStyle/>
          <a:p>
            <a:pPr marL="0" indent="0" algn="ctr">
              <a:buNone/>
            </a:pPr>
            <a:r>
              <a:rPr lang="en-US" altLang="zh-CN" sz="2400" dirty="0"/>
              <a:t>Thank you for your attention!</a:t>
            </a:r>
            <a:endParaRPr lang="zh-CN" altLang="en-US" sz="2400" dirty="0"/>
          </a:p>
        </p:txBody>
      </p:sp>
      <p:pic>
        <p:nvPicPr>
          <p:cNvPr id="12" name="Picture 11">
            <a:extLst>
              <a:ext uri="{FF2B5EF4-FFF2-40B4-BE49-F238E27FC236}">
                <a16:creationId xmlns:a16="http://schemas.microsoft.com/office/drawing/2014/main" id="{A53826AA-A878-4344-9423-6979950728D2}"/>
              </a:ext>
            </a:extLst>
          </p:cNvPr>
          <p:cNvPicPr>
            <a:picLocks noChangeAspect="1"/>
          </p:cNvPicPr>
          <p:nvPr/>
        </p:nvPicPr>
        <p:blipFill>
          <a:blip r:embed="rId3"/>
          <a:stretch>
            <a:fillRect/>
          </a:stretch>
        </p:blipFill>
        <p:spPr>
          <a:xfrm>
            <a:off x="67800" y="1219200"/>
            <a:ext cx="9000000" cy="2718389"/>
          </a:xfrm>
          <a:prstGeom prst="rect">
            <a:avLst/>
          </a:prstGeom>
        </p:spPr>
      </p:pic>
      <p:sp>
        <p:nvSpPr>
          <p:cNvPr id="10" name="Content Placeholder 1">
            <a:extLst>
              <a:ext uri="{FF2B5EF4-FFF2-40B4-BE49-F238E27FC236}">
                <a16:creationId xmlns:a16="http://schemas.microsoft.com/office/drawing/2014/main" id="{C7F3E399-5092-49E2-96E6-B8BE962F48E5}"/>
              </a:ext>
            </a:extLst>
          </p:cNvPr>
          <p:cNvSpPr txBox="1">
            <a:spLocks/>
          </p:cNvSpPr>
          <p:nvPr/>
        </p:nvSpPr>
        <p:spPr bwMode="auto">
          <a:xfrm>
            <a:off x="228600" y="4385259"/>
            <a:ext cx="8686800" cy="79634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80178" indent="-180178" algn="l" defTabSz="803293" rtl="0" eaLnBrk="1" fontAlgn="base" hangingPunct="1">
              <a:lnSpc>
                <a:spcPct val="90000"/>
              </a:lnSpc>
              <a:spcBef>
                <a:spcPts val="1206"/>
              </a:spcBef>
              <a:spcAft>
                <a:spcPct val="0"/>
              </a:spcAft>
              <a:buSzPct val="100000"/>
              <a:buFont typeface="Wingdings" pitchFamily="2" charset="2"/>
              <a:buChar char="§"/>
              <a:defRPr sz="2200">
                <a:solidFill>
                  <a:srgbClr val="064308"/>
                </a:solidFill>
                <a:latin typeface="Arial" charset="0"/>
                <a:ea typeface="ＭＳ Ｐゴシック" pitchFamily="-65" charset="-128"/>
                <a:cs typeface="ＭＳ Ｐゴシック" pitchFamily="-65" charset="-128"/>
              </a:defRPr>
            </a:lvl1pPr>
            <a:lvl2pPr marL="363359" indent="-151650" algn="l" defTabSz="803293" rtl="0" eaLnBrk="1" fontAlgn="base" hangingPunct="1">
              <a:lnSpc>
                <a:spcPct val="90000"/>
              </a:lnSpc>
              <a:spcBef>
                <a:spcPts val="20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591584" indent="-160658" algn="l" defTabSz="803293" rtl="0" eaLnBrk="1" fontAlgn="base" hangingPunct="1">
              <a:lnSpc>
                <a:spcPct val="90000"/>
              </a:lnSpc>
              <a:spcBef>
                <a:spcPts val="201"/>
              </a:spcBef>
              <a:spcAft>
                <a:spcPct val="0"/>
              </a:spcAft>
              <a:buSzPct val="100000"/>
              <a:buFont typeface="Lucida Grande" charset="0"/>
              <a:buChar char="»"/>
              <a:defRPr sz="1800">
                <a:solidFill>
                  <a:schemeClr val="tx1"/>
                </a:solidFill>
                <a:latin typeface="Arial" charset="0"/>
                <a:ea typeface="ヒラギノ角ゴ Pro W3" pitchFamily="-111" charset="-128"/>
                <a:cs typeface="ヒラギノ角ゴ Pro W3" pitchFamily="-111" charset="-128"/>
              </a:defRPr>
            </a:lvl3pPr>
            <a:lvl4pPr marL="728219" indent="-133632" algn="l" defTabSz="803293" rtl="0" eaLnBrk="1" fontAlgn="base" hangingPunct="1">
              <a:lnSpc>
                <a:spcPct val="90000"/>
              </a:lnSpc>
              <a:spcBef>
                <a:spcPts val="201"/>
              </a:spcBef>
              <a:spcAft>
                <a:spcPct val="0"/>
              </a:spcAft>
              <a:buClr>
                <a:srgbClr val="999999"/>
              </a:buClr>
              <a:buSzPct val="100000"/>
              <a:buFont typeface="Arial" pitchFamily="34" charset="0"/>
              <a:buChar char="•"/>
              <a:defRPr sz="1600">
                <a:solidFill>
                  <a:schemeClr val="tx1"/>
                </a:solidFill>
                <a:latin typeface="+mn-lt"/>
                <a:ea typeface="ヒラギノ角ゴ Pro W3" pitchFamily="-111" charset="-128"/>
                <a:cs typeface="ヒラギノ角ゴ Pro W3"/>
              </a:defRPr>
            </a:lvl4pPr>
            <a:lvl5pPr marL="1002991" indent="-180178" algn="l" defTabSz="803293" rtl="0" eaLnBrk="1" fontAlgn="base" hangingPunct="1">
              <a:lnSpc>
                <a:spcPct val="90000"/>
              </a:lnSpc>
              <a:spcBef>
                <a:spcPts val="201"/>
              </a:spcBef>
              <a:spcAft>
                <a:spcPct val="0"/>
              </a:spcAft>
              <a:buClr>
                <a:srgbClr val="999999"/>
              </a:buClr>
              <a:buSzPct val="100000"/>
              <a:buFont typeface="Lucida Grande" charset="0"/>
              <a:buChar char="»"/>
              <a:defRPr sz="1400">
                <a:solidFill>
                  <a:schemeClr val="tx1"/>
                </a:solidFill>
                <a:latin typeface="+mn-lt"/>
                <a:ea typeface="ヒラギノ角ゴ Pro W3" pitchFamily="-111" charset="-128"/>
                <a:cs typeface="ヒラギノ角ゴ Pro W3"/>
              </a:defRPr>
            </a:lvl5pPr>
            <a:lvl6pPr marL="2223294"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6pPr>
            <a:lvl7pPr marL="2680333"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7pPr>
            <a:lvl8pPr marL="3137372"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8pPr>
            <a:lvl9pPr marL="3594407"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9pPr>
          </a:lstStyle>
          <a:p>
            <a:pPr marL="0" lvl="2" indent="0" algn="just">
              <a:lnSpc>
                <a:spcPct val="100000"/>
              </a:lnSpc>
              <a:spcBef>
                <a:spcPts val="0"/>
              </a:spcBef>
              <a:buNone/>
            </a:pPr>
            <a:r>
              <a:rPr lang="en-US" altLang="zh-CN" sz="1400" dirty="0">
                <a:hlinkClick r:id="rId4"/>
              </a:rPr>
              <a:t>https://arxiv.org/abs/2009.00825</a:t>
            </a:r>
            <a:r>
              <a:rPr lang="en-US" altLang="zh-CN" sz="1400" dirty="0"/>
              <a:t> </a:t>
            </a:r>
            <a:r>
              <a:rPr lang="zh-CN" altLang="en-US" sz="1400" kern="0" dirty="0">
                <a:latin typeface="+mj-lt"/>
              </a:rPr>
              <a:t>This work was supported by the U.S. National Science Foundation under Grants No. PHY-1102511, PHY-1565546, PHY-1913554, and PHY-1811855, and the U.S. Department of Energy, Office of Science, under award No. DE-SC0016052.</a:t>
            </a:r>
          </a:p>
        </p:txBody>
      </p:sp>
    </p:spTree>
    <p:extLst>
      <p:ext uri="{BB962C8B-B14F-4D97-AF65-F5344CB8AC3E}">
        <p14:creationId xmlns:p14="http://schemas.microsoft.com/office/powerpoint/2010/main" val="3350463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41EB3346-1B10-4279-B7CD-293CE163BE74}"/>
              </a:ext>
            </a:extLst>
          </p:cNvPr>
          <p:cNvPicPr>
            <a:picLocks noGrp="1" noChangeAspect="1"/>
          </p:cNvPicPr>
          <p:nvPr>
            <p:ph idx="1"/>
          </p:nvPr>
        </p:nvPicPr>
        <p:blipFill>
          <a:blip r:embed="rId3"/>
          <a:stretch>
            <a:fillRect/>
          </a:stretch>
        </p:blipFill>
        <p:spPr>
          <a:xfrm>
            <a:off x="0" y="1219947"/>
            <a:ext cx="9144000" cy="4688086"/>
          </a:xfrm>
        </p:spPr>
      </p:pic>
      <p:sp>
        <p:nvSpPr>
          <p:cNvPr id="3" name="Title 2">
            <a:extLst>
              <a:ext uri="{FF2B5EF4-FFF2-40B4-BE49-F238E27FC236}">
                <a16:creationId xmlns:a16="http://schemas.microsoft.com/office/drawing/2014/main" id="{49DFF947-DC81-4D8D-9982-9969A50DFA53}"/>
              </a:ext>
            </a:extLst>
          </p:cNvPr>
          <p:cNvSpPr>
            <a:spLocks noGrp="1"/>
          </p:cNvSpPr>
          <p:nvPr>
            <p:ph type="title"/>
          </p:nvPr>
        </p:nvSpPr>
        <p:spPr/>
        <p:txBody>
          <a:bodyPr/>
          <a:lstStyle/>
          <a:p>
            <a:r>
              <a:rPr lang="el-GR" altLang="zh-CN" i="1" dirty="0"/>
              <a:t>β</a:t>
            </a:r>
            <a:r>
              <a:rPr lang="en-US" altLang="zh-CN" dirty="0"/>
              <a:t> decay of </a:t>
            </a:r>
            <a:r>
              <a:rPr lang="en-US" altLang="zh-CN" baseline="30000" dirty="0"/>
              <a:t>25</a:t>
            </a:r>
            <a:r>
              <a:rPr lang="en-US" altLang="zh-CN" dirty="0"/>
              <a:t>Si</a:t>
            </a:r>
            <a:endParaRPr lang="zh-CN" altLang="en-US" dirty="0"/>
          </a:p>
        </p:txBody>
      </p:sp>
      <p:sp>
        <p:nvSpPr>
          <p:cNvPr id="4" name="Footer Placeholder 3">
            <a:extLst>
              <a:ext uri="{FF2B5EF4-FFF2-40B4-BE49-F238E27FC236}">
                <a16:creationId xmlns:a16="http://schemas.microsoft.com/office/drawing/2014/main" id="{C8F9FD3D-52A9-43D7-98E9-BA614936F63A}"/>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DCA2D746-2D85-4133-BB31-FBC9F94F610F}"/>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14</a:t>
            </a:fld>
            <a:endParaRPr lang="en-US" sz="1300" dirty="0"/>
          </a:p>
        </p:txBody>
      </p:sp>
      <p:sp>
        <p:nvSpPr>
          <p:cNvPr id="12" name="TextBox 11">
            <a:extLst>
              <a:ext uri="{FF2B5EF4-FFF2-40B4-BE49-F238E27FC236}">
                <a16:creationId xmlns:a16="http://schemas.microsoft.com/office/drawing/2014/main" id="{52596BCA-C120-492E-81CE-2D7F2F599FFD}"/>
              </a:ext>
            </a:extLst>
          </p:cNvPr>
          <p:cNvSpPr txBox="1"/>
          <p:nvPr/>
        </p:nvSpPr>
        <p:spPr>
          <a:xfrm>
            <a:off x="1600200" y="2771005"/>
            <a:ext cx="3948389" cy="359907"/>
          </a:xfrm>
          <a:prstGeom prst="rect">
            <a:avLst/>
          </a:prstGeom>
          <a:solidFill>
            <a:schemeClr val="bg1"/>
          </a:solidFill>
        </p:spPr>
        <p:txBody>
          <a:bodyPr wrap="none">
            <a:spAutoFit/>
          </a:bodyPr>
          <a:lstStyle/>
          <a:p>
            <a:pPr lvl="0">
              <a:lnSpc>
                <a:spcPct val="120000"/>
              </a:lnSpc>
              <a:spcBef>
                <a:spcPts val="600"/>
              </a:spcBef>
              <a:spcAft>
                <a:spcPts val="60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J. C. Thomas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Eur. Phys. J. A 21, 419 (2004).</a:t>
            </a:r>
          </a:p>
        </p:txBody>
      </p:sp>
      <p:cxnSp>
        <p:nvCxnSpPr>
          <p:cNvPr id="13" name="Straight Arrow Connector 12">
            <a:extLst>
              <a:ext uri="{FF2B5EF4-FFF2-40B4-BE49-F238E27FC236}">
                <a16:creationId xmlns:a16="http://schemas.microsoft.com/office/drawing/2014/main" id="{6CB3A82D-B2D6-4DF0-9422-C2C94D5FFA9D}"/>
              </a:ext>
            </a:extLst>
          </p:cNvPr>
          <p:cNvCxnSpPr>
            <a:cxnSpLocks/>
          </p:cNvCxnSpPr>
          <p:nvPr/>
        </p:nvCxnSpPr>
        <p:spPr>
          <a:xfrm flipH="1">
            <a:off x="3810000" y="2317752"/>
            <a:ext cx="758825" cy="425448"/>
          </a:xfrm>
          <a:prstGeom prst="straightConnector1">
            <a:avLst/>
          </a:prstGeom>
          <a:ln w="190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4633275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E7C6EE3-6C61-40BD-AC5F-60FC96E64763}"/>
              </a:ext>
            </a:extLst>
          </p:cNvPr>
          <p:cNvSpPr>
            <a:spLocks noGrp="1"/>
          </p:cNvSpPr>
          <p:nvPr>
            <p:ph idx="1"/>
          </p:nvPr>
        </p:nvSpPr>
        <p:spPr/>
        <p:txBody>
          <a:bodyPr/>
          <a:lstStyle/>
          <a:p>
            <a:r>
              <a:rPr lang="en-US" altLang="zh-CN" dirty="0">
                <a:latin typeface="Arial" pitchFamily="34" charset="0"/>
                <a:ea typeface="ＭＳ Ｐゴシック"/>
                <a:cs typeface="ＭＳ Ｐゴシック"/>
              </a:rPr>
              <a:t>Doppler Broadening Technique</a:t>
            </a:r>
          </a:p>
          <a:p>
            <a:pPr lvl="1"/>
            <a:r>
              <a:rPr lang="en-US" altLang="zh-CN" dirty="0"/>
              <a:t>Gaseous Detector with Germanium Tagging (GADGET) system</a:t>
            </a:r>
          </a:p>
          <a:p>
            <a:pPr lvl="1"/>
            <a:r>
              <a:rPr lang="en-US" altLang="zh-CN" baseline="30000" dirty="0"/>
              <a:t>25</a:t>
            </a:r>
            <a:r>
              <a:rPr lang="en-US" altLang="zh-CN" dirty="0"/>
              <a:t>Si(</a:t>
            </a:r>
            <a:r>
              <a:rPr lang="el-GR" altLang="zh-CN" i="1" dirty="0"/>
              <a:t>β</a:t>
            </a:r>
            <a:r>
              <a:rPr lang="en-US" altLang="zh-CN" i="1" dirty="0"/>
              <a:t>p</a:t>
            </a:r>
            <a:r>
              <a:rPr lang="el-GR" altLang="zh-CN" i="1" dirty="0"/>
              <a:t>γ</a:t>
            </a:r>
            <a:r>
              <a:rPr lang="el-GR" altLang="zh-CN" dirty="0"/>
              <a:t>)</a:t>
            </a:r>
            <a:r>
              <a:rPr lang="el-GR" altLang="zh-CN" baseline="30000" dirty="0"/>
              <a:t>24</a:t>
            </a:r>
            <a:r>
              <a:rPr lang="en-US" altLang="zh-CN" dirty="0"/>
              <a:t>Mg</a:t>
            </a:r>
          </a:p>
          <a:p>
            <a:pPr lvl="1"/>
            <a:r>
              <a:rPr lang="en-US" altLang="zh-CN" baseline="30000" dirty="0"/>
              <a:t>20</a:t>
            </a:r>
            <a:r>
              <a:rPr lang="en-US" altLang="zh-CN" dirty="0"/>
              <a:t>Mg(</a:t>
            </a:r>
            <a:r>
              <a:rPr lang="el-GR" altLang="zh-CN" i="1" dirty="0"/>
              <a:t>β</a:t>
            </a:r>
            <a:r>
              <a:rPr lang="en-US" altLang="zh-CN" i="1" dirty="0"/>
              <a:t>p</a:t>
            </a:r>
            <a:r>
              <a:rPr lang="el-GR" altLang="zh-CN" i="1" dirty="0"/>
              <a:t>γ</a:t>
            </a:r>
            <a:r>
              <a:rPr lang="el-GR" altLang="zh-CN" dirty="0"/>
              <a:t>)</a:t>
            </a:r>
            <a:r>
              <a:rPr lang="el-GR" altLang="zh-CN" baseline="30000" dirty="0"/>
              <a:t>19</a:t>
            </a:r>
            <a:r>
              <a:rPr lang="en-US" altLang="zh-CN" dirty="0"/>
              <a:t>Ne for </a:t>
            </a:r>
            <a:r>
              <a:rPr lang="en-US" altLang="zh-CN" baseline="30000" dirty="0"/>
              <a:t>15</a:t>
            </a:r>
            <a:r>
              <a:rPr lang="en-US" altLang="zh-CN" dirty="0"/>
              <a:t>O(</a:t>
            </a:r>
            <a:r>
              <a:rPr lang="en-US" altLang="zh-CN" i="1" dirty="0"/>
              <a:t>α</a:t>
            </a:r>
            <a:r>
              <a:rPr lang="en-US" altLang="zh-CN" dirty="0"/>
              <a:t>,</a:t>
            </a:r>
            <a:r>
              <a:rPr lang="en-US" altLang="zh-CN" i="1" dirty="0"/>
              <a:t>γ</a:t>
            </a:r>
            <a:r>
              <a:rPr lang="en-US" altLang="zh-CN" dirty="0"/>
              <a:t>)</a:t>
            </a:r>
            <a:r>
              <a:rPr lang="en-US" altLang="zh-CN" baseline="30000" dirty="0"/>
              <a:t>19</a:t>
            </a:r>
            <a:r>
              <a:rPr lang="en-US" altLang="zh-CN" dirty="0"/>
              <a:t>Ne</a:t>
            </a:r>
          </a:p>
          <a:p>
            <a:pPr marL="211709" lvl="1" indent="0">
              <a:buNone/>
            </a:pPr>
            <a:endParaRPr lang="en-US" altLang="zh-CN" dirty="0"/>
          </a:p>
          <a:p>
            <a:r>
              <a:rPr lang="fr-FR" altLang="zh-CN" dirty="0" err="1">
                <a:latin typeface="Arial" pitchFamily="34" charset="0"/>
                <a:ea typeface="ＭＳ Ｐゴシック"/>
              </a:rPr>
              <a:t>Particle</a:t>
            </a:r>
            <a:r>
              <a:rPr lang="fr-FR" altLang="zh-CN" dirty="0">
                <a:latin typeface="Arial" pitchFamily="34" charset="0"/>
                <a:ea typeface="ＭＳ Ｐゴシック"/>
              </a:rPr>
              <a:t> X-ray </a:t>
            </a:r>
            <a:r>
              <a:rPr lang="fr-FR" altLang="zh-CN" dirty="0" err="1">
                <a:latin typeface="Arial" pitchFamily="34" charset="0"/>
                <a:ea typeface="ＭＳ Ｐゴシック"/>
              </a:rPr>
              <a:t>Coincidence</a:t>
            </a:r>
            <a:r>
              <a:rPr lang="fr-FR" altLang="zh-CN" dirty="0">
                <a:latin typeface="Arial" pitchFamily="34" charset="0"/>
                <a:ea typeface="ＭＳ Ｐゴシック"/>
              </a:rPr>
              <a:t> Technique (PXCT)</a:t>
            </a:r>
          </a:p>
          <a:p>
            <a:pPr lvl="1"/>
            <a:r>
              <a:rPr lang="fr-FR" altLang="zh-CN" baseline="30000" dirty="0">
                <a:latin typeface="Arial" pitchFamily="34" charset="0"/>
                <a:ea typeface="ＭＳ Ｐゴシック"/>
              </a:rPr>
              <a:t>60</a:t>
            </a:r>
            <a:r>
              <a:rPr lang="fr-FR" altLang="zh-CN" dirty="0">
                <a:latin typeface="Arial" pitchFamily="34" charset="0"/>
                <a:ea typeface="ＭＳ Ｐゴシック"/>
              </a:rPr>
              <a:t>Ga(</a:t>
            </a:r>
            <a:r>
              <a:rPr lang="fr-FR" altLang="zh-CN" dirty="0" err="1">
                <a:latin typeface="Arial" pitchFamily="34" charset="0"/>
                <a:ea typeface="ＭＳ Ｐゴシック"/>
              </a:rPr>
              <a:t>EC</a:t>
            </a:r>
            <a:r>
              <a:rPr lang="fr-FR" altLang="zh-CN" i="1" dirty="0" err="1">
                <a:latin typeface="Arial" pitchFamily="34" charset="0"/>
                <a:ea typeface="ＭＳ Ｐゴシック"/>
              </a:rPr>
              <a:t>p</a:t>
            </a:r>
            <a:r>
              <a:rPr lang="fr-FR" altLang="zh-CN" dirty="0">
                <a:latin typeface="Arial" pitchFamily="34" charset="0"/>
                <a:ea typeface="ＭＳ Ｐゴシック"/>
              </a:rPr>
              <a:t>)</a:t>
            </a:r>
            <a:r>
              <a:rPr lang="fr-FR" altLang="zh-CN" baseline="30000" dirty="0">
                <a:latin typeface="Arial" pitchFamily="34" charset="0"/>
                <a:ea typeface="ＭＳ Ｐゴシック"/>
              </a:rPr>
              <a:t>59</a:t>
            </a:r>
            <a:r>
              <a:rPr lang="fr-FR" altLang="zh-CN" dirty="0">
                <a:latin typeface="Arial" pitchFamily="34" charset="0"/>
                <a:ea typeface="ＭＳ Ｐゴシック"/>
              </a:rPr>
              <a:t>Cu for </a:t>
            </a:r>
            <a:r>
              <a:rPr lang="en-US" altLang="zh-CN" kern="0" baseline="30000" dirty="0">
                <a:latin typeface="Arial" pitchFamily="34" charset="0"/>
                <a:ea typeface="ＭＳ Ｐゴシック"/>
              </a:rPr>
              <a:t>59</a:t>
            </a:r>
            <a:r>
              <a:rPr lang="en-US" altLang="zh-CN" kern="0" dirty="0">
                <a:latin typeface="Arial" pitchFamily="34" charset="0"/>
                <a:ea typeface="ＭＳ Ｐゴシック"/>
              </a:rPr>
              <a:t>Cu(</a:t>
            </a:r>
            <a:r>
              <a:rPr lang="en-US" altLang="zh-CN" i="1" kern="0" dirty="0">
                <a:latin typeface="Arial" pitchFamily="34" charset="0"/>
                <a:ea typeface="ＭＳ Ｐゴシック"/>
              </a:rPr>
              <a:t>p</a:t>
            </a:r>
            <a:r>
              <a:rPr lang="en-US" altLang="zh-CN" kern="0" dirty="0">
                <a:latin typeface="Arial" pitchFamily="34" charset="0"/>
                <a:ea typeface="ＭＳ Ｐゴシック"/>
              </a:rPr>
              <a:t>,</a:t>
            </a:r>
            <a:r>
              <a:rPr lang="en-US" altLang="zh-CN" i="1" kern="0" dirty="0">
                <a:latin typeface="Arial" pitchFamily="34" charset="0"/>
                <a:ea typeface="ＭＳ Ｐゴシック"/>
              </a:rPr>
              <a:t>γ</a:t>
            </a:r>
            <a:r>
              <a:rPr lang="en-US" altLang="zh-CN" kern="0" dirty="0">
                <a:latin typeface="Arial" pitchFamily="34" charset="0"/>
                <a:ea typeface="ＭＳ Ｐゴシック"/>
              </a:rPr>
              <a:t>)</a:t>
            </a:r>
            <a:r>
              <a:rPr lang="en-US" altLang="zh-CN" kern="0" baseline="30000" dirty="0">
                <a:latin typeface="Arial" pitchFamily="34" charset="0"/>
                <a:ea typeface="ＭＳ Ｐゴシック"/>
              </a:rPr>
              <a:t>60</a:t>
            </a:r>
            <a:r>
              <a:rPr lang="en-US" altLang="zh-CN" kern="0" dirty="0">
                <a:latin typeface="Arial" pitchFamily="34" charset="0"/>
                <a:ea typeface="ＭＳ Ｐゴシック"/>
              </a:rPr>
              <a:t>Zn and </a:t>
            </a:r>
            <a:r>
              <a:rPr lang="en-US" altLang="zh-CN" kern="0" baseline="30000" dirty="0">
                <a:latin typeface="Arial" pitchFamily="34" charset="0"/>
                <a:ea typeface="ＭＳ Ｐゴシック"/>
              </a:rPr>
              <a:t>59</a:t>
            </a:r>
            <a:r>
              <a:rPr lang="en-US" altLang="zh-CN" kern="0" dirty="0">
                <a:latin typeface="Arial" pitchFamily="34" charset="0"/>
                <a:ea typeface="ＭＳ Ｐゴシック"/>
              </a:rPr>
              <a:t>Cu(</a:t>
            </a:r>
            <a:r>
              <a:rPr lang="en-US" altLang="zh-CN" i="1" kern="0" dirty="0">
                <a:latin typeface="Arial" pitchFamily="34" charset="0"/>
                <a:ea typeface="ＭＳ Ｐゴシック"/>
              </a:rPr>
              <a:t>p</a:t>
            </a:r>
            <a:r>
              <a:rPr lang="en-US" altLang="zh-CN" kern="0" dirty="0">
                <a:latin typeface="Arial" pitchFamily="34" charset="0"/>
                <a:ea typeface="ＭＳ Ｐゴシック"/>
              </a:rPr>
              <a:t>,</a:t>
            </a:r>
            <a:r>
              <a:rPr lang="en-US" altLang="zh-CN" i="1" kern="0" dirty="0">
                <a:latin typeface="Arial" pitchFamily="34" charset="0"/>
                <a:ea typeface="ＭＳ Ｐゴシック"/>
              </a:rPr>
              <a:t>α</a:t>
            </a:r>
            <a:r>
              <a:rPr lang="en-US" altLang="zh-CN" kern="0" dirty="0">
                <a:latin typeface="Arial" pitchFamily="34" charset="0"/>
                <a:ea typeface="ＭＳ Ｐゴシック"/>
              </a:rPr>
              <a:t>)</a:t>
            </a:r>
            <a:r>
              <a:rPr lang="en-US" altLang="zh-CN" kern="0" baseline="30000" dirty="0">
                <a:latin typeface="Arial" pitchFamily="34" charset="0"/>
                <a:ea typeface="ＭＳ Ｐゴシック"/>
              </a:rPr>
              <a:t>56</a:t>
            </a:r>
            <a:r>
              <a:rPr lang="en-US" altLang="zh-CN" kern="0" dirty="0">
                <a:latin typeface="Arial" pitchFamily="34" charset="0"/>
                <a:ea typeface="ＭＳ Ｐゴシック"/>
              </a:rPr>
              <a:t>Ni</a:t>
            </a:r>
            <a:endParaRPr lang="fr-FR" altLang="zh-CN" dirty="0">
              <a:latin typeface="Arial" pitchFamily="34" charset="0"/>
              <a:ea typeface="ＭＳ Ｐゴシック"/>
            </a:endParaRPr>
          </a:p>
          <a:p>
            <a:pPr marL="211709" lvl="1" indent="0">
              <a:buNone/>
            </a:pPr>
            <a:endParaRPr lang="en-US" altLang="zh-CN" dirty="0">
              <a:latin typeface="Arial" pitchFamily="34" charset="0"/>
              <a:ea typeface="ＭＳ Ｐゴシック"/>
            </a:endParaRPr>
          </a:p>
          <a:p>
            <a:r>
              <a:rPr lang="en-US" altLang="zh-CN" dirty="0">
                <a:latin typeface="Arial" pitchFamily="34" charset="0"/>
                <a:ea typeface="ＭＳ Ｐゴシック"/>
              </a:rPr>
              <a:t>Doppler Shift Attenuation Method (DSAM)</a:t>
            </a:r>
          </a:p>
          <a:p>
            <a:pPr lvl="1"/>
            <a:r>
              <a:rPr lang="en-US" altLang="zh-CN" dirty="0">
                <a:latin typeface="Arial" pitchFamily="34" charset="0"/>
                <a:ea typeface="ＭＳ Ｐゴシック"/>
              </a:rPr>
              <a:t>Doppler Shift Lifetimes (DSL) facility</a:t>
            </a:r>
          </a:p>
          <a:p>
            <a:pPr lvl="1"/>
            <a:r>
              <a:rPr lang="en-US" altLang="zh-CN" baseline="30000" dirty="0">
                <a:latin typeface="Arial" pitchFamily="34" charset="0"/>
                <a:ea typeface="ＭＳ Ｐゴシック"/>
              </a:rPr>
              <a:t>3</a:t>
            </a:r>
            <a:r>
              <a:rPr lang="en-US" altLang="zh-CN" dirty="0">
                <a:latin typeface="Arial" pitchFamily="34" charset="0"/>
                <a:ea typeface="ＭＳ Ｐゴシック"/>
              </a:rPr>
              <a:t>He(</a:t>
            </a:r>
            <a:r>
              <a:rPr lang="en-US" altLang="zh-CN" baseline="30000" dirty="0">
                <a:latin typeface="Arial" pitchFamily="34" charset="0"/>
                <a:ea typeface="ＭＳ Ｐゴシック"/>
              </a:rPr>
              <a:t>32</a:t>
            </a:r>
            <a:r>
              <a:rPr lang="en-US" altLang="zh-CN" dirty="0">
                <a:latin typeface="Arial" pitchFamily="34" charset="0"/>
                <a:ea typeface="ＭＳ Ｐゴシック"/>
              </a:rPr>
              <a:t>S,</a:t>
            </a:r>
            <a:r>
              <a:rPr lang="en-US" altLang="zh-CN" i="1" dirty="0">
                <a:latin typeface="Arial" pitchFamily="34" charset="0"/>
                <a:ea typeface="ＭＳ Ｐゴシック"/>
              </a:rPr>
              <a:t>α</a:t>
            </a:r>
            <a:r>
              <a:rPr lang="en-US" altLang="zh-CN" dirty="0">
                <a:latin typeface="Arial" pitchFamily="34" charset="0"/>
                <a:ea typeface="ＭＳ Ｐゴシック"/>
              </a:rPr>
              <a:t>)</a:t>
            </a:r>
            <a:r>
              <a:rPr lang="en-US" altLang="zh-CN" baseline="30000" dirty="0">
                <a:latin typeface="Arial" pitchFamily="34" charset="0"/>
                <a:ea typeface="ＭＳ Ｐゴシック"/>
              </a:rPr>
              <a:t>31</a:t>
            </a:r>
            <a:r>
              <a:rPr lang="en-US" altLang="zh-CN" dirty="0">
                <a:latin typeface="Arial" pitchFamily="34" charset="0"/>
                <a:ea typeface="ＭＳ Ｐゴシック"/>
              </a:rPr>
              <a:t>S for </a:t>
            </a:r>
            <a:r>
              <a:rPr lang="en-US" altLang="zh-CN" baseline="30000" dirty="0"/>
              <a:t>30</a:t>
            </a:r>
            <a:r>
              <a:rPr lang="en-US" altLang="zh-CN" dirty="0"/>
              <a:t>P(</a:t>
            </a:r>
            <a:r>
              <a:rPr lang="en-US" altLang="zh-CN" i="1" dirty="0"/>
              <a:t>p</a:t>
            </a:r>
            <a:r>
              <a:rPr lang="en-US" altLang="zh-CN" dirty="0"/>
              <a:t>,</a:t>
            </a:r>
            <a:r>
              <a:rPr lang="en-US" altLang="zh-CN" i="1" dirty="0"/>
              <a:t>γ</a:t>
            </a:r>
            <a:r>
              <a:rPr lang="en-US" altLang="zh-CN" dirty="0"/>
              <a:t>)</a:t>
            </a:r>
            <a:r>
              <a:rPr lang="en-US" altLang="zh-CN" baseline="30000" dirty="0"/>
              <a:t>31</a:t>
            </a:r>
            <a:r>
              <a:rPr lang="en-US" altLang="zh-CN" dirty="0"/>
              <a:t>S</a:t>
            </a:r>
            <a:endParaRPr lang="en-US" altLang="zh-CN" dirty="0">
              <a:latin typeface="Arial" pitchFamily="34" charset="0"/>
              <a:ea typeface="ＭＳ Ｐゴシック"/>
            </a:endParaRPr>
          </a:p>
          <a:p>
            <a:pPr lvl="1"/>
            <a:r>
              <a:rPr lang="en-US" altLang="zh-CN" baseline="30000" dirty="0">
                <a:latin typeface="Arial" pitchFamily="34" charset="0"/>
                <a:ea typeface="ＭＳ Ｐゴシック"/>
              </a:rPr>
              <a:t>3</a:t>
            </a:r>
            <a:r>
              <a:rPr lang="en-US" altLang="zh-CN" dirty="0">
                <a:latin typeface="Arial" pitchFamily="34" charset="0"/>
                <a:ea typeface="ＭＳ Ｐゴシック"/>
              </a:rPr>
              <a:t>He(</a:t>
            </a:r>
            <a:r>
              <a:rPr lang="en-US" altLang="zh-CN" baseline="30000" dirty="0">
                <a:latin typeface="Arial" pitchFamily="34" charset="0"/>
                <a:ea typeface="ＭＳ Ｐゴシック"/>
              </a:rPr>
              <a:t>24</a:t>
            </a:r>
            <a:r>
              <a:rPr lang="en-US" altLang="zh-CN" dirty="0">
                <a:latin typeface="Arial" pitchFamily="34" charset="0"/>
                <a:ea typeface="ＭＳ Ｐゴシック"/>
              </a:rPr>
              <a:t>Mg,</a:t>
            </a:r>
            <a:r>
              <a:rPr lang="en-US" altLang="zh-CN" i="1" dirty="0">
                <a:latin typeface="Arial" pitchFamily="34" charset="0"/>
                <a:ea typeface="ＭＳ Ｐゴシック"/>
              </a:rPr>
              <a:t>α</a:t>
            </a:r>
            <a:r>
              <a:rPr lang="en-US" altLang="zh-CN" dirty="0">
                <a:latin typeface="Arial" pitchFamily="34" charset="0"/>
                <a:ea typeface="ＭＳ Ｐゴシック"/>
              </a:rPr>
              <a:t>)</a:t>
            </a:r>
            <a:r>
              <a:rPr lang="en-US" altLang="zh-CN" baseline="30000" dirty="0">
                <a:latin typeface="Arial" pitchFamily="34" charset="0"/>
                <a:ea typeface="ＭＳ Ｐゴシック"/>
              </a:rPr>
              <a:t>23</a:t>
            </a:r>
            <a:r>
              <a:rPr lang="en-US" altLang="zh-CN" dirty="0">
                <a:latin typeface="Arial" pitchFamily="34" charset="0"/>
                <a:ea typeface="ＭＳ Ｐゴシック"/>
              </a:rPr>
              <a:t>Mg for </a:t>
            </a:r>
            <a:r>
              <a:rPr lang="en-US" altLang="zh-CN" baseline="30000" dirty="0"/>
              <a:t>22</a:t>
            </a:r>
            <a:r>
              <a:rPr lang="en-US" altLang="zh-CN" dirty="0"/>
              <a:t>Na(</a:t>
            </a:r>
            <a:r>
              <a:rPr lang="en-US" altLang="zh-CN" i="1" dirty="0"/>
              <a:t>p</a:t>
            </a:r>
            <a:r>
              <a:rPr lang="en-US" altLang="zh-CN" dirty="0"/>
              <a:t>,</a:t>
            </a:r>
            <a:r>
              <a:rPr lang="en-US" altLang="zh-CN" i="1" dirty="0"/>
              <a:t>γ</a:t>
            </a:r>
            <a:r>
              <a:rPr lang="en-US" altLang="zh-CN" dirty="0"/>
              <a:t>)</a:t>
            </a:r>
            <a:r>
              <a:rPr lang="en-US" altLang="zh-CN" baseline="30000" dirty="0"/>
              <a:t>23</a:t>
            </a:r>
            <a:r>
              <a:rPr lang="en-US" altLang="zh-CN" dirty="0"/>
              <a:t>Mg</a:t>
            </a:r>
            <a:endParaRPr lang="en-US" altLang="zh-CN" dirty="0">
              <a:latin typeface="Arial" pitchFamily="34" charset="0"/>
              <a:ea typeface="ＭＳ Ｐゴシック"/>
            </a:endParaRPr>
          </a:p>
        </p:txBody>
      </p:sp>
      <p:sp>
        <p:nvSpPr>
          <p:cNvPr id="3" name="Title 2">
            <a:extLst>
              <a:ext uri="{FF2B5EF4-FFF2-40B4-BE49-F238E27FC236}">
                <a16:creationId xmlns:a16="http://schemas.microsoft.com/office/drawing/2014/main" id="{1FEB839F-B345-41FF-859B-81ADEAE6C0FE}"/>
              </a:ext>
            </a:extLst>
          </p:cNvPr>
          <p:cNvSpPr>
            <a:spLocks noGrp="1"/>
          </p:cNvSpPr>
          <p:nvPr>
            <p:ph type="title"/>
          </p:nvPr>
        </p:nvSpPr>
        <p:spPr/>
        <p:txBody>
          <a:bodyPr/>
          <a:lstStyle/>
          <a:p>
            <a:r>
              <a:rPr lang="en-US" altLang="zh-CN" dirty="0">
                <a:latin typeface="Arial" pitchFamily="34" charset="0"/>
                <a:ea typeface="ＭＳ Ｐゴシック"/>
                <a:cs typeface="ＭＳ Ｐゴシック"/>
              </a:rPr>
              <a:t>Outline</a:t>
            </a:r>
            <a:endParaRPr lang="zh-CN" altLang="en-US" dirty="0"/>
          </a:p>
        </p:txBody>
      </p:sp>
      <p:sp>
        <p:nvSpPr>
          <p:cNvPr id="4" name="Footer Placeholder 3">
            <a:extLst>
              <a:ext uri="{FF2B5EF4-FFF2-40B4-BE49-F238E27FC236}">
                <a16:creationId xmlns:a16="http://schemas.microsoft.com/office/drawing/2014/main" id="{32A8E244-4911-4EF6-95F7-1D782E1730B2}"/>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3EE03CB2-5DDC-4676-B4CD-21A8B8767DAD}"/>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140</a:t>
            </a:fld>
            <a:endParaRPr lang="en-US" sz="1300" dirty="0"/>
          </a:p>
        </p:txBody>
      </p:sp>
    </p:spTree>
    <p:extLst>
      <p:ext uri="{BB962C8B-B14F-4D97-AF65-F5344CB8AC3E}">
        <p14:creationId xmlns:p14="http://schemas.microsoft.com/office/powerpoint/2010/main" val="212905199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FB24A17-DA4D-458F-A733-C9BB835ABB25}"/>
              </a:ext>
            </a:extLst>
          </p:cNvPr>
          <p:cNvSpPr>
            <a:spLocks noGrp="1"/>
          </p:cNvSpPr>
          <p:nvPr>
            <p:ph idx="1"/>
          </p:nvPr>
        </p:nvSpPr>
        <p:spPr/>
        <p:txBody>
          <a:bodyPr/>
          <a:lstStyle/>
          <a:p>
            <a:r>
              <a:rPr lang="el-GR" altLang="zh-CN" sz="2400" dirty="0">
                <a:solidFill>
                  <a:srgbClr val="000000"/>
                </a:solidFill>
                <a:latin typeface="+mj-lt"/>
                <a:cs typeface="Times New Roman" panose="02020603050405020304" pitchFamily="18" charset="0"/>
              </a:rPr>
              <a:t>Δ(</a:t>
            </a:r>
            <a:r>
              <a:rPr lang="el-GR" altLang="zh-CN" sz="2400" baseline="30000" dirty="0">
                <a:solidFill>
                  <a:srgbClr val="000000"/>
                </a:solidFill>
                <a:latin typeface="+mj-lt"/>
                <a:cs typeface="Times New Roman" panose="02020603050405020304" pitchFamily="18" charset="0"/>
              </a:rPr>
              <a:t>27</a:t>
            </a:r>
            <a:r>
              <a:rPr lang="en-US" altLang="zh-CN" sz="2400" dirty="0">
                <a:solidFill>
                  <a:srgbClr val="000000"/>
                </a:solidFill>
                <a:latin typeface="+mj-lt"/>
                <a:cs typeface="Times New Roman" panose="02020603050405020304" pitchFamily="18" charset="0"/>
              </a:rPr>
              <a:t>P) = –722(26) keV</a:t>
            </a:r>
            <a:r>
              <a:rPr lang="en-US" altLang="zh-CN" sz="2400" dirty="0">
                <a:solidFill>
                  <a:srgbClr val="00B050"/>
                </a:solidFill>
                <a:latin typeface="+mj-lt"/>
                <a:cs typeface="Times New Roman" panose="02020603050405020304" pitchFamily="18" charset="0"/>
              </a:rPr>
              <a:t>  </a:t>
            </a:r>
            <a:r>
              <a:rPr lang="en-US" altLang="zh-CN" sz="2000" dirty="0">
                <a:solidFill>
                  <a:srgbClr val="00B050"/>
                </a:solidFill>
                <a:latin typeface="+mj-lt"/>
                <a:cs typeface="Times New Roman" panose="02020603050405020304" pitchFamily="18" charset="0"/>
              </a:rPr>
              <a:t>AME2016</a:t>
            </a:r>
            <a:endParaRPr lang="en-US" altLang="zh-CN" sz="2400" dirty="0">
              <a:solidFill>
                <a:srgbClr val="00B050"/>
              </a:solidFill>
              <a:latin typeface="+mj-lt"/>
              <a:cs typeface="Times New Roman" panose="02020603050405020304" pitchFamily="18" charset="0"/>
            </a:endParaRPr>
          </a:p>
          <a:p>
            <a:r>
              <a:rPr lang="el-GR" altLang="zh-CN" sz="2400" dirty="0">
                <a:solidFill>
                  <a:srgbClr val="000000"/>
                </a:solidFill>
                <a:latin typeface="+mj-lt"/>
                <a:cs typeface="Times New Roman" panose="02020603050405020304" pitchFamily="18" charset="0"/>
              </a:rPr>
              <a:t>Δ(</a:t>
            </a:r>
            <a:r>
              <a:rPr lang="el-GR" altLang="zh-CN" sz="2400" baseline="30000" dirty="0">
                <a:solidFill>
                  <a:srgbClr val="000000"/>
                </a:solidFill>
                <a:latin typeface="+mj-lt"/>
                <a:cs typeface="Times New Roman" panose="02020603050405020304" pitchFamily="18" charset="0"/>
              </a:rPr>
              <a:t>27</a:t>
            </a:r>
            <a:r>
              <a:rPr lang="en-US" altLang="zh-CN" sz="2400" dirty="0">
                <a:solidFill>
                  <a:srgbClr val="000000"/>
                </a:solidFill>
                <a:latin typeface="+mj-lt"/>
                <a:cs typeface="Times New Roman" panose="02020603050405020304" pitchFamily="18" charset="0"/>
              </a:rPr>
              <a:t>P) = –685(42) keV</a:t>
            </a:r>
          </a:p>
          <a:p>
            <a:pPr lvl="1"/>
            <a:r>
              <a:rPr lang="en-US" altLang="zh-CN" sz="2200" dirty="0">
                <a:solidFill>
                  <a:srgbClr val="00B050"/>
                </a:solidFill>
                <a:latin typeface="Arial Narrow" panose="020B0606020202030204" pitchFamily="34" charset="0"/>
                <a:cs typeface="Times New Roman" panose="02020603050405020304" pitchFamily="18" charset="0"/>
              </a:rPr>
              <a:t>C. Y. Fu, Y. H. Zhang, X. H. Zhou </a:t>
            </a:r>
            <a:r>
              <a:rPr lang="en-US" altLang="zh-CN" sz="2200" i="1" dirty="0">
                <a:solidFill>
                  <a:srgbClr val="00B050"/>
                </a:solidFill>
                <a:latin typeface="Arial Narrow" panose="020B0606020202030204" pitchFamily="34" charset="0"/>
                <a:cs typeface="Times New Roman" panose="02020603050405020304" pitchFamily="18" charset="0"/>
              </a:rPr>
              <a:t>et al</a:t>
            </a:r>
            <a:r>
              <a:rPr lang="en-US" altLang="zh-CN" sz="2200" dirty="0">
                <a:solidFill>
                  <a:srgbClr val="00B050"/>
                </a:solidFill>
                <a:latin typeface="Arial Narrow" panose="020B0606020202030204" pitchFamily="34" charset="0"/>
                <a:cs typeface="Times New Roman" panose="02020603050405020304" pitchFamily="18" charset="0"/>
              </a:rPr>
              <a:t>., Phys. Rev. C 98, 014315 (2018).</a:t>
            </a:r>
          </a:p>
          <a:p>
            <a:r>
              <a:rPr lang="el-GR" altLang="zh-CN" sz="2400" dirty="0">
                <a:solidFill>
                  <a:srgbClr val="000000"/>
                </a:solidFill>
                <a:latin typeface="+mj-lt"/>
                <a:cs typeface="Times New Roman" panose="02020603050405020304" pitchFamily="18" charset="0"/>
              </a:rPr>
              <a:t>Δ(</a:t>
            </a:r>
            <a:r>
              <a:rPr lang="el-GR" altLang="zh-CN" sz="2400" baseline="30000" dirty="0">
                <a:solidFill>
                  <a:srgbClr val="000000"/>
                </a:solidFill>
                <a:latin typeface="+mj-lt"/>
                <a:cs typeface="Times New Roman" panose="02020603050405020304" pitchFamily="18" charset="0"/>
              </a:rPr>
              <a:t>27</a:t>
            </a:r>
            <a:r>
              <a:rPr lang="en-US" altLang="zh-CN" sz="2400" dirty="0">
                <a:solidFill>
                  <a:srgbClr val="000000"/>
                </a:solidFill>
                <a:latin typeface="+mj-lt"/>
                <a:cs typeface="Times New Roman" panose="02020603050405020304" pitchFamily="18" charset="0"/>
              </a:rPr>
              <a:t>P) = –659(9) keV</a:t>
            </a:r>
          </a:p>
          <a:p>
            <a:pPr lvl="1"/>
            <a:r>
              <a:rPr lang="en-US" altLang="zh-CN" sz="2200" dirty="0">
                <a:solidFill>
                  <a:srgbClr val="0000CC"/>
                </a:solidFill>
                <a:latin typeface="Arial Narrow" panose="020B0606020202030204" pitchFamily="34" charset="0"/>
                <a:cs typeface="Times New Roman" panose="02020603050405020304" pitchFamily="18" charset="0"/>
              </a:rPr>
              <a:t>L. J. Sun,</a:t>
            </a:r>
            <a:r>
              <a:rPr lang="zh-CN" altLang="en-US" sz="2200" dirty="0">
                <a:solidFill>
                  <a:srgbClr val="0000CC"/>
                </a:solidFill>
                <a:latin typeface="Arial Narrow" panose="020B0606020202030204" pitchFamily="34" charset="0"/>
                <a:cs typeface="Times New Roman" panose="02020603050405020304" pitchFamily="18" charset="0"/>
              </a:rPr>
              <a:t> </a:t>
            </a:r>
            <a:r>
              <a:rPr lang="en-US" altLang="zh-CN" sz="2200" dirty="0">
                <a:solidFill>
                  <a:srgbClr val="0000CC"/>
                </a:solidFill>
                <a:latin typeface="Arial Narrow" panose="020B0606020202030204" pitchFamily="34" charset="0"/>
                <a:cs typeface="Times New Roman" panose="02020603050405020304" pitchFamily="18" charset="0"/>
              </a:rPr>
              <a:t>X.</a:t>
            </a:r>
            <a:r>
              <a:rPr lang="zh-CN" altLang="en-US" sz="2200" dirty="0">
                <a:solidFill>
                  <a:srgbClr val="0000CC"/>
                </a:solidFill>
                <a:latin typeface="Arial Narrow" panose="020B0606020202030204" pitchFamily="34" charset="0"/>
                <a:cs typeface="Times New Roman" panose="02020603050405020304" pitchFamily="18" charset="0"/>
              </a:rPr>
              <a:t> </a:t>
            </a:r>
            <a:r>
              <a:rPr lang="en-US" altLang="zh-CN" sz="2200" dirty="0">
                <a:solidFill>
                  <a:srgbClr val="0000CC"/>
                </a:solidFill>
                <a:latin typeface="Arial Narrow" panose="020B0606020202030204" pitchFamily="34" charset="0"/>
                <a:cs typeface="Times New Roman" panose="02020603050405020304" pitchFamily="18" charset="0"/>
              </a:rPr>
              <a:t>X.</a:t>
            </a:r>
            <a:r>
              <a:rPr lang="zh-CN" altLang="en-US" sz="2200" dirty="0">
                <a:solidFill>
                  <a:srgbClr val="0000CC"/>
                </a:solidFill>
                <a:latin typeface="Arial Narrow" panose="020B0606020202030204" pitchFamily="34" charset="0"/>
                <a:cs typeface="Times New Roman" panose="02020603050405020304" pitchFamily="18" charset="0"/>
              </a:rPr>
              <a:t> </a:t>
            </a:r>
            <a:r>
              <a:rPr lang="en-US" altLang="zh-CN" sz="2200" dirty="0">
                <a:solidFill>
                  <a:srgbClr val="0000CC"/>
                </a:solidFill>
                <a:latin typeface="Arial Narrow" panose="020B0606020202030204" pitchFamily="34" charset="0"/>
                <a:cs typeface="Times New Roman" panose="02020603050405020304" pitchFamily="18" charset="0"/>
              </a:rPr>
              <a:t>Xu,</a:t>
            </a:r>
            <a:r>
              <a:rPr lang="zh-CN" altLang="en-US" sz="2200" dirty="0">
                <a:solidFill>
                  <a:srgbClr val="0000CC"/>
                </a:solidFill>
                <a:latin typeface="Arial Narrow" panose="020B0606020202030204" pitchFamily="34" charset="0"/>
                <a:cs typeface="Times New Roman" panose="02020603050405020304" pitchFamily="18" charset="0"/>
              </a:rPr>
              <a:t> </a:t>
            </a:r>
            <a:r>
              <a:rPr lang="en-US" altLang="zh-CN" sz="2200" dirty="0">
                <a:solidFill>
                  <a:srgbClr val="0000CC"/>
                </a:solidFill>
                <a:latin typeface="Arial Narrow" panose="020B0606020202030204" pitchFamily="34" charset="0"/>
                <a:cs typeface="Times New Roman" panose="02020603050405020304" pitchFamily="18" charset="0"/>
              </a:rPr>
              <a:t>S. Q. Hou </a:t>
            </a:r>
            <a:r>
              <a:rPr lang="en-US" altLang="zh-CN" sz="2200" i="1" dirty="0">
                <a:solidFill>
                  <a:srgbClr val="0000CC"/>
                </a:solidFill>
                <a:latin typeface="Arial Narrow" panose="020B0606020202030204" pitchFamily="34" charset="0"/>
                <a:cs typeface="Times New Roman" panose="02020603050405020304" pitchFamily="18" charset="0"/>
              </a:rPr>
              <a:t>et al</a:t>
            </a:r>
            <a:r>
              <a:rPr lang="en-US" altLang="zh-CN" sz="2200" dirty="0">
                <a:solidFill>
                  <a:srgbClr val="0000CC"/>
                </a:solidFill>
                <a:latin typeface="Arial Narrow" panose="020B0606020202030204" pitchFamily="34" charset="0"/>
                <a:cs typeface="Times New Roman" panose="02020603050405020304" pitchFamily="18" charset="0"/>
              </a:rPr>
              <a:t>., Phys. Lett. B 802, 135213 (2020).</a:t>
            </a:r>
          </a:p>
          <a:p>
            <a:pPr marL="180178" marR="0" lvl="0" indent="-180178" algn="l" defTabSz="803293" rtl="0" eaLnBrk="1" fontAlgn="base" latinLnBrk="0" hangingPunct="1">
              <a:lnSpc>
                <a:spcPct val="90000"/>
              </a:lnSpc>
              <a:spcBef>
                <a:spcPts val="1206"/>
              </a:spcBef>
              <a:spcAft>
                <a:spcPct val="0"/>
              </a:spcAft>
              <a:buClrTx/>
              <a:buSzPct val="100000"/>
              <a:buFont typeface="Wingdings" pitchFamily="2" charset="2"/>
              <a:buChar char="§"/>
              <a:tabLst/>
              <a:defRPr/>
            </a:pPr>
            <a:r>
              <a:rPr kumimoji="0" lang="el-GR" altLang="zh-CN" sz="2400" b="0" i="0" u="none" strike="noStrike" kern="0" cap="none" spc="0" normalizeH="0" baseline="0" noProof="0" dirty="0">
                <a:ln>
                  <a:noFill/>
                </a:ln>
                <a:solidFill>
                  <a:srgbClr val="000000"/>
                </a:solidFill>
                <a:effectLst/>
                <a:uLnTx/>
                <a:uFillTx/>
                <a:latin typeface="+mj-lt"/>
                <a:ea typeface="ＭＳ Ｐゴシック" pitchFamily="-65" charset="-128"/>
                <a:cs typeface="Times New Roman" panose="02020603050405020304" pitchFamily="18" charset="0"/>
              </a:rPr>
              <a:t>Δ(</a:t>
            </a:r>
            <a:r>
              <a:rPr kumimoji="0" lang="el-GR" altLang="zh-CN" sz="2400" b="0" i="0" u="none" strike="noStrike" kern="0" cap="none" spc="0" normalizeH="0" baseline="30000" noProof="0" dirty="0">
                <a:ln>
                  <a:noFill/>
                </a:ln>
                <a:solidFill>
                  <a:srgbClr val="000000"/>
                </a:solidFill>
                <a:effectLst/>
                <a:uLnTx/>
                <a:uFillTx/>
                <a:latin typeface="+mj-lt"/>
                <a:ea typeface="ＭＳ Ｐゴシック" pitchFamily="-65" charset="-128"/>
                <a:cs typeface="Times New Roman" panose="02020603050405020304" pitchFamily="18" charset="0"/>
              </a:rPr>
              <a:t>27</a:t>
            </a:r>
            <a:r>
              <a:rPr kumimoji="0" lang="en-US" altLang="zh-CN" sz="2400" b="0" i="0" u="none" strike="noStrike" kern="0" cap="none" spc="0" normalizeH="0" baseline="0" noProof="0" dirty="0">
                <a:ln>
                  <a:noFill/>
                </a:ln>
                <a:solidFill>
                  <a:srgbClr val="000000"/>
                </a:solidFill>
                <a:effectLst/>
                <a:uLnTx/>
                <a:uFillTx/>
                <a:latin typeface="+mj-lt"/>
                <a:ea typeface="ＭＳ Ｐゴシック" pitchFamily="-65" charset="-128"/>
                <a:cs typeface="Times New Roman" panose="02020603050405020304" pitchFamily="18" charset="0"/>
              </a:rPr>
              <a:t>P) = –659(9) keV  </a:t>
            </a:r>
            <a:r>
              <a:rPr kumimoji="0" lang="en-US" altLang="zh-CN" sz="2000" b="0" i="0" u="none" strike="noStrike" kern="0" cap="none" spc="0" normalizeH="0" baseline="0" noProof="0" dirty="0">
                <a:ln>
                  <a:noFill/>
                </a:ln>
                <a:solidFill>
                  <a:srgbClr val="0000CC"/>
                </a:solidFill>
                <a:effectLst/>
                <a:uLnTx/>
                <a:uFillTx/>
                <a:latin typeface="+mj-lt"/>
                <a:ea typeface="ＭＳ Ｐゴシック" pitchFamily="-65" charset="-128"/>
                <a:cs typeface="Times New Roman" panose="02020603050405020304" pitchFamily="18" charset="0"/>
              </a:rPr>
              <a:t>AME2020</a:t>
            </a:r>
          </a:p>
          <a:p>
            <a:pPr marL="180178" marR="0" lvl="0" indent="-180178" algn="l" defTabSz="803293" rtl="0" eaLnBrk="1" fontAlgn="base" latinLnBrk="0" hangingPunct="1">
              <a:lnSpc>
                <a:spcPct val="90000"/>
              </a:lnSpc>
              <a:spcBef>
                <a:spcPts val="1206"/>
              </a:spcBef>
              <a:spcAft>
                <a:spcPct val="0"/>
              </a:spcAft>
              <a:buClrTx/>
              <a:buSzPct val="100000"/>
              <a:buFont typeface="Wingdings" pitchFamily="2" charset="2"/>
              <a:buChar char="§"/>
              <a:tabLst/>
              <a:defRPr/>
            </a:pPr>
            <a:r>
              <a:rPr kumimoji="0" lang="el-GR" altLang="zh-CN" sz="2400" b="0" i="0" u="none" strike="noStrike" kern="0" cap="none" spc="0" normalizeH="0" baseline="0" noProof="0" dirty="0">
                <a:ln>
                  <a:noFill/>
                </a:ln>
                <a:solidFill>
                  <a:srgbClr val="000000"/>
                </a:solidFill>
                <a:effectLst/>
                <a:uLnTx/>
                <a:uFillTx/>
                <a:latin typeface="Arial" charset="0"/>
                <a:ea typeface="ＭＳ Ｐゴシック" pitchFamily="-65" charset="-128"/>
                <a:cs typeface="Times New Roman" panose="02020603050405020304" pitchFamily="18" charset="0"/>
              </a:rPr>
              <a:t>Δ(</a:t>
            </a:r>
            <a:r>
              <a:rPr kumimoji="0" lang="el-GR" altLang="zh-CN" sz="2400" b="0" i="0" u="none" strike="noStrike" kern="0" cap="none" spc="0" normalizeH="0" baseline="30000" noProof="0" dirty="0">
                <a:ln>
                  <a:noFill/>
                </a:ln>
                <a:solidFill>
                  <a:srgbClr val="000000"/>
                </a:solidFill>
                <a:effectLst/>
                <a:uLnTx/>
                <a:uFillTx/>
                <a:latin typeface="Arial" charset="0"/>
                <a:ea typeface="ＭＳ Ｐゴシック" pitchFamily="-65" charset="-128"/>
                <a:cs typeface="Times New Roman" panose="02020603050405020304" pitchFamily="18" charset="0"/>
              </a:rPr>
              <a:t>27</a:t>
            </a:r>
            <a:r>
              <a:rPr kumimoji="0" lang="en-US" altLang="zh-CN" sz="2400" b="0" i="0" u="none" strike="noStrike" kern="0" cap="none" spc="0" normalizeH="0" baseline="0" noProof="0" dirty="0">
                <a:ln>
                  <a:noFill/>
                </a:ln>
                <a:solidFill>
                  <a:srgbClr val="000000"/>
                </a:solidFill>
                <a:effectLst/>
                <a:uLnTx/>
                <a:uFillTx/>
                <a:latin typeface="Arial" charset="0"/>
                <a:ea typeface="ＭＳ Ｐゴシック" pitchFamily="-65" charset="-128"/>
                <a:cs typeface="Times New Roman" panose="02020603050405020304" pitchFamily="18" charset="0"/>
              </a:rPr>
              <a:t>P) = –670.7(6) keV</a:t>
            </a:r>
          </a:p>
          <a:p>
            <a:pPr marL="363359" marR="0" lvl="1" indent="-151650" algn="l" defTabSz="803293" rtl="0" eaLnBrk="1" fontAlgn="base" latinLnBrk="0" hangingPunct="1">
              <a:lnSpc>
                <a:spcPct val="90000"/>
              </a:lnSpc>
              <a:spcBef>
                <a:spcPts val="201"/>
              </a:spcBef>
              <a:spcAft>
                <a:spcPct val="0"/>
              </a:spcAft>
              <a:buClrTx/>
              <a:buSzPct val="100000"/>
              <a:buFont typeface="Arial" pitchFamily="34" charset="0"/>
              <a:buChar char="•"/>
              <a:tabLst/>
              <a:defRPr/>
            </a:pPr>
            <a:r>
              <a:rPr lang="en-US" altLang="zh-CN" sz="2200" dirty="0">
                <a:solidFill>
                  <a:srgbClr val="C00000"/>
                </a:solidFill>
                <a:latin typeface="Arial Narrow" panose="020B0606020202030204" pitchFamily="34" charset="0"/>
                <a:cs typeface="Times New Roman" panose="02020603050405020304" pitchFamily="18" charset="0"/>
              </a:rPr>
              <a:t>I. Yandow</a:t>
            </a:r>
            <a:r>
              <a:rPr kumimoji="0" lang="en-US" altLang="zh-CN" sz="2200" b="0" i="0" u="none" strike="noStrike" kern="0" cap="none" spc="0" normalizeH="0" baseline="0" noProof="0" dirty="0">
                <a:ln>
                  <a:noFill/>
                </a:ln>
                <a:solidFill>
                  <a:srgbClr val="C00000"/>
                </a:solidFill>
                <a:effectLst/>
                <a:uLnTx/>
                <a:uFillTx/>
                <a:latin typeface="Arial Narrow" panose="020B0606020202030204" pitchFamily="34" charset="0"/>
                <a:ea typeface="ＭＳ Ｐゴシック" charset="-128"/>
                <a:cs typeface="Times New Roman" panose="02020603050405020304" pitchFamily="18" charset="0"/>
              </a:rPr>
              <a:t>, PhD Thesis 2023.</a:t>
            </a:r>
          </a:p>
          <a:p>
            <a:pPr marL="180178" marR="0" lvl="0" indent="-180178" algn="l" defTabSz="803293" rtl="0" eaLnBrk="1" fontAlgn="base" latinLnBrk="0" hangingPunct="1">
              <a:lnSpc>
                <a:spcPct val="90000"/>
              </a:lnSpc>
              <a:spcBef>
                <a:spcPts val="1206"/>
              </a:spcBef>
              <a:spcAft>
                <a:spcPct val="0"/>
              </a:spcAft>
              <a:buClrTx/>
              <a:buSzPct val="100000"/>
              <a:buFont typeface="Wingdings" pitchFamily="2" charset="2"/>
              <a:buChar char="§"/>
              <a:tabLst/>
              <a:defRPr/>
            </a:pPr>
            <a:endParaRPr lang="en-US" altLang="zh-CN" dirty="0">
              <a:solidFill>
                <a:srgbClr val="0000CC"/>
              </a:solidFill>
              <a:latin typeface="+mj-lt"/>
            </a:endParaRPr>
          </a:p>
          <a:p>
            <a:endParaRPr lang="zh-CN" altLang="en-US" dirty="0"/>
          </a:p>
        </p:txBody>
      </p:sp>
      <p:sp>
        <p:nvSpPr>
          <p:cNvPr id="3" name="Title 2">
            <a:extLst>
              <a:ext uri="{FF2B5EF4-FFF2-40B4-BE49-F238E27FC236}">
                <a16:creationId xmlns:a16="http://schemas.microsoft.com/office/drawing/2014/main" id="{04889BD4-5A14-4CAC-AE30-6734D7A6679C}"/>
              </a:ext>
            </a:extLst>
          </p:cNvPr>
          <p:cNvSpPr>
            <a:spLocks noGrp="1"/>
          </p:cNvSpPr>
          <p:nvPr>
            <p:ph type="title"/>
          </p:nvPr>
        </p:nvSpPr>
        <p:spPr>
          <a:xfrm>
            <a:off x="76200" y="289331"/>
            <a:ext cx="8991600" cy="478624"/>
          </a:xfrm>
        </p:spPr>
        <p:txBody>
          <a:bodyPr/>
          <a:lstStyle/>
          <a:p>
            <a:r>
              <a:rPr lang="fr-FR" altLang="zh-CN" i="1" dirty="0"/>
              <a:t>A</a:t>
            </a:r>
            <a:r>
              <a:rPr lang="fr-FR" altLang="zh-CN" dirty="0"/>
              <a:t> = 27  </a:t>
            </a:r>
            <a:r>
              <a:rPr lang="fr-FR" altLang="zh-CN" i="1" dirty="0"/>
              <a:t>T</a:t>
            </a:r>
            <a:r>
              <a:rPr lang="fr-FR" altLang="zh-CN" dirty="0"/>
              <a:t> = 3/2  quartet  IMME</a:t>
            </a:r>
            <a:endParaRPr lang="zh-CN" altLang="en-US" dirty="0"/>
          </a:p>
        </p:txBody>
      </p:sp>
      <p:sp>
        <p:nvSpPr>
          <p:cNvPr id="4" name="Footer Placeholder 3">
            <a:extLst>
              <a:ext uri="{FF2B5EF4-FFF2-40B4-BE49-F238E27FC236}">
                <a16:creationId xmlns:a16="http://schemas.microsoft.com/office/drawing/2014/main" id="{EDF53E4D-CC42-41B3-86D4-62860EC59815}"/>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86B8D5A6-1579-41D0-BD65-46ABCFB5217B}"/>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141</a:t>
            </a:fld>
            <a:endParaRPr lang="en-US" sz="1300" dirty="0"/>
          </a:p>
        </p:txBody>
      </p:sp>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F2D28E94-245E-45C0-B530-A25CAC2AE03A}"/>
                  </a:ext>
                </a:extLst>
              </p:cNvPr>
              <p:cNvSpPr/>
              <p:nvPr/>
            </p:nvSpPr>
            <p:spPr>
              <a:xfrm>
                <a:off x="840802" y="4915539"/>
                <a:ext cx="4118755"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l-GR" sz="2400" i="1" smtClean="0">
                          <a:solidFill>
                            <a:schemeClr val="tx1"/>
                          </a:solidFill>
                          <a:latin typeface="Cambria Math" panose="02040503050406030204" pitchFamily="18" charset="0"/>
                          <a:ea typeface="Cambria Math" panose="02040503050406030204" pitchFamily="18" charset="0"/>
                        </a:rPr>
                        <m:t>Δ</m:t>
                      </m:r>
                      <m:d>
                        <m:dPr>
                          <m:ctrlPr>
                            <a:rPr lang="en-US" sz="2400" i="1">
                              <a:solidFill>
                                <a:schemeClr val="tx1"/>
                              </a:solidFill>
                              <a:latin typeface="Cambria Math" panose="02040503050406030204" pitchFamily="18" charset="0"/>
                            </a:rPr>
                          </m:ctrlPr>
                        </m:dPr>
                        <m:e>
                          <m:sSub>
                            <m:sSubPr>
                              <m:ctrlPr>
                                <a:rPr lang="en-US" sz="2400" i="1">
                                  <a:solidFill>
                                    <a:schemeClr val="tx1"/>
                                  </a:solidFill>
                                  <a:latin typeface="Cambria Math" panose="02040503050406030204" pitchFamily="18" charset="0"/>
                                </a:rPr>
                              </m:ctrlPr>
                            </m:sSubPr>
                            <m:e>
                              <m:r>
                                <a:rPr lang="en-US" sz="2400" i="1">
                                  <a:solidFill>
                                    <a:schemeClr val="tx1"/>
                                  </a:solidFill>
                                  <a:latin typeface="Cambria Math" panose="02040503050406030204" pitchFamily="18" charset="0"/>
                                </a:rPr>
                                <m:t>𝑇</m:t>
                              </m:r>
                            </m:e>
                            <m:sub>
                              <m:r>
                                <a:rPr lang="en-US" sz="2400" i="1">
                                  <a:solidFill>
                                    <a:schemeClr val="tx1"/>
                                  </a:solidFill>
                                  <a:latin typeface="Cambria Math" panose="02040503050406030204" pitchFamily="18" charset="0"/>
                                </a:rPr>
                                <m:t>𝑧</m:t>
                              </m:r>
                            </m:sub>
                          </m:sSub>
                        </m:e>
                      </m:d>
                      <m:r>
                        <a:rPr lang="en-US" sz="2400" i="0">
                          <a:solidFill>
                            <a:schemeClr val="tx1"/>
                          </a:solidFill>
                          <a:latin typeface="Cambria Math" panose="02040503050406030204" pitchFamily="18" charset="0"/>
                        </a:rPr>
                        <m:t>=</m:t>
                      </m:r>
                      <m:r>
                        <a:rPr lang="en-US" sz="2400" i="1">
                          <a:solidFill>
                            <a:schemeClr val="tx1"/>
                          </a:solidFill>
                          <a:latin typeface="Cambria Math" panose="02040503050406030204" pitchFamily="18" charset="0"/>
                        </a:rPr>
                        <m:t>𝑎</m:t>
                      </m:r>
                      <m:r>
                        <a:rPr lang="en-US" sz="2400" i="0">
                          <a:solidFill>
                            <a:schemeClr val="tx1"/>
                          </a:solidFill>
                          <a:latin typeface="Cambria Math" panose="02040503050406030204" pitchFamily="18" charset="0"/>
                        </a:rPr>
                        <m:t>+</m:t>
                      </m:r>
                      <m:r>
                        <a:rPr lang="en-US" sz="2400" i="1">
                          <a:solidFill>
                            <a:schemeClr val="tx1"/>
                          </a:solidFill>
                          <a:latin typeface="Cambria Math" panose="02040503050406030204" pitchFamily="18" charset="0"/>
                        </a:rPr>
                        <m:t>𝑏</m:t>
                      </m:r>
                      <m:sSub>
                        <m:sSubPr>
                          <m:ctrlPr>
                            <a:rPr lang="en-US" sz="2400" i="1">
                              <a:solidFill>
                                <a:schemeClr val="tx1"/>
                              </a:solidFill>
                              <a:latin typeface="Cambria Math" panose="02040503050406030204" pitchFamily="18" charset="0"/>
                            </a:rPr>
                          </m:ctrlPr>
                        </m:sSubPr>
                        <m:e>
                          <m:r>
                            <a:rPr lang="en-US" sz="2400" i="1">
                              <a:solidFill>
                                <a:schemeClr val="tx1"/>
                              </a:solidFill>
                              <a:latin typeface="Cambria Math" panose="02040503050406030204" pitchFamily="18" charset="0"/>
                            </a:rPr>
                            <m:t>𝑇</m:t>
                          </m:r>
                        </m:e>
                        <m:sub>
                          <m:r>
                            <a:rPr lang="en-US" sz="2400" i="1">
                              <a:solidFill>
                                <a:schemeClr val="tx1"/>
                              </a:solidFill>
                              <a:latin typeface="Cambria Math" panose="02040503050406030204" pitchFamily="18" charset="0"/>
                            </a:rPr>
                            <m:t>𝑧</m:t>
                          </m:r>
                        </m:sub>
                      </m:sSub>
                      <m:r>
                        <a:rPr lang="en-US" sz="2400" i="0">
                          <a:solidFill>
                            <a:schemeClr val="tx1"/>
                          </a:solidFill>
                          <a:latin typeface="Cambria Math" panose="02040503050406030204" pitchFamily="18" charset="0"/>
                        </a:rPr>
                        <m:t>+</m:t>
                      </m:r>
                      <m:r>
                        <a:rPr lang="en-US" sz="2400" i="1">
                          <a:solidFill>
                            <a:schemeClr val="tx1"/>
                          </a:solidFill>
                          <a:latin typeface="Cambria Math" panose="02040503050406030204" pitchFamily="18" charset="0"/>
                        </a:rPr>
                        <m:t>𝑐</m:t>
                      </m:r>
                      <m:sSubSup>
                        <m:sSubSupPr>
                          <m:ctrlPr>
                            <a:rPr lang="en-US" sz="2400" i="1">
                              <a:solidFill>
                                <a:schemeClr val="tx1"/>
                              </a:solidFill>
                              <a:latin typeface="Cambria Math" panose="02040503050406030204" pitchFamily="18" charset="0"/>
                            </a:rPr>
                          </m:ctrlPr>
                        </m:sSubSupPr>
                        <m:e>
                          <m:r>
                            <a:rPr lang="en-US" sz="2400" i="1">
                              <a:solidFill>
                                <a:schemeClr val="tx1"/>
                              </a:solidFill>
                              <a:latin typeface="Cambria Math" panose="02040503050406030204" pitchFamily="18" charset="0"/>
                            </a:rPr>
                            <m:t>𝑇</m:t>
                          </m:r>
                        </m:e>
                        <m:sub>
                          <m:r>
                            <a:rPr lang="en-US" sz="2400" i="1">
                              <a:solidFill>
                                <a:schemeClr val="tx1"/>
                              </a:solidFill>
                              <a:latin typeface="Cambria Math" panose="02040503050406030204" pitchFamily="18" charset="0"/>
                            </a:rPr>
                            <m:t>𝑧</m:t>
                          </m:r>
                        </m:sub>
                        <m:sup>
                          <m:r>
                            <a:rPr lang="en-US" sz="2400" i="0">
                              <a:solidFill>
                                <a:schemeClr val="tx1"/>
                              </a:solidFill>
                              <a:latin typeface="Cambria Math" panose="02040503050406030204" pitchFamily="18" charset="0"/>
                            </a:rPr>
                            <m:t>2</m:t>
                          </m:r>
                        </m:sup>
                      </m:sSubSup>
                      <m:r>
                        <a:rPr lang="en-US" sz="2400" b="0" i="1" smtClean="0">
                          <a:solidFill>
                            <a:schemeClr val="tx1"/>
                          </a:solidFill>
                          <a:latin typeface="Cambria Math" panose="02040503050406030204" pitchFamily="18" charset="0"/>
                        </a:rPr>
                        <m:t>+</m:t>
                      </m:r>
                      <m:r>
                        <a:rPr lang="en-US" sz="2400" b="0" i="1" smtClean="0">
                          <a:solidFill>
                            <a:schemeClr val="tx1"/>
                          </a:solidFill>
                          <a:latin typeface="Cambria Math" panose="02040503050406030204" pitchFamily="18" charset="0"/>
                        </a:rPr>
                        <m:t>𝑑</m:t>
                      </m:r>
                      <m:sSubSup>
                        <m:sSubSupPr>
                          <m:ctrlPr>
                            <a:rPr lang="en-US" sz="2400" i="1">
                              <a:solidFill>
                                <a:schemeClr val="tx1"/>
                              </a:solidFill>
                              <a:latin typeface="Cambria Math" panose="02040503050406030204" pitchFamily="18" charset="0"/>
                            </a:rPr>
                          </m:ctrlPr>
                        </m:sSubSupPr>
                        <m:e>
                          <m:r>
                            <a:rPr lang="en-US" sz="2400" i="1">
                              <a:solidFill>
                                <a:schemeClr val="tx1"/>
                              </a:solidFill>
                              <a:latin typeface="Cambria Math" panose="02040503050406030204" pitchFamily="18" charset="0"/>
                            </a:rPr>
                            <m:t>𝑇</m:t>
                          </m:r>
                        </m:e>
                        <m:sub>
                          <m:r>
                            <a:rPr lang="en-US" sz="2400" i="1">
                              <a:solidFill>
                                <a:schemeClr val="tx1"/>
                              </a:solidFill>
                              <a:latin typeface="Cambria Math" panose="02040503050406030204" pitchFamily="18" charset="0"/>
                            </a:rPr>
                            <m:t>𝑧</m:t>
                          </m:r>
                        </m:sub>
                        <m:sup>
                          <m:r>
                            <a:rPr lang="en-US" sz="2400" b="0" i="0" smtClean="0">
                              <a:solidFill>
                                <a:schemeClr val="tx1"/>
                              </a:solidFill>
                              <a:latin typeface="Cambria Math" panose="02040503050406030204" pitchFamily="18" charset="0"/>
                            </a:rPr>
                            <m:t>3</m:t>
                          </m:r>
                        </m:sup>
                      </m:sSubSup>
                    </m:oMath>
                  </m:oMathPara>
                </a14:m>
                <a:endParaRPr lang="en-US" sz="2400" dirty="0">
                  <a:solidFill>
                    <a:schemeClr val="tx1"/>
                  </a:solidFill>
                </a:endParaRPr>
              </a:p>
            </p:txBody>
          </p:sp>
        </mc:Choice>
        <mc:Fallback xmlns="">
          <p:sp>
            <p:nvSpPr>
              <p:cNvPr id="6" name="Rectangle 5">
                <a:extLst>
                  <a:ext uri="{FF2B5EF4-FFF2-40B4-BE49-F238E27FC236}">
                    <a16:creationId xmlns:a16="http://schemas.microsoft.com/office/drawing/2014/main" id="{F2D28E94-245E-45C0-B530-A25CAC2AE03A}"/>
                  </a:ext>
                </a:extLst>
              </p:cNvPr>
              <p:cNvSpPr>
                <a:spLocks noRot="1" noChangeAspect="1" noMove="1" noResize="1" noEditPoints="1" noAdjustHandles="1" noChangeArrowheads="1" noChangeShapeType="1" noTextEdit="1"/>
              </p:cNvSpPr>
              <p:nvPr/>
            </p:nvSpPr>
            <p:spPr>
              <a:xfrm>
                <a:off x="840802" y="4915539"/>
                <a:ext cx="4118755" cy="461665"/>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6D9D7B85-7E44-46FB-89DC-431B1EB7E57C}"/>
                  </a:ext>
                </a:extLst>
              </p:cNvPr>
              <p:cNvSpPr txBox="1"/>
              <p:nvPr/>
            </p:nvSpPr>
            <p:spPr>
              <a:xfrm>
                <a:off x="5860657" y="4929352"/>
                <a:ext cx="2241447"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rgbClr val="0000CC"/>
                          </a:solidFill>
                          <a:latin typeface="Cambria Math" panose="02040503050406030204" pitchFamily="18" charset="0"/>
                        </a:rPr>
                        <m:t>𝑑</m:t>
                      </m:r>
                      <m:r>
                        <a:rPr lang="en-US" sz="2400" b="0" i="1" smtClean="0">
                          <a:solidFill>
                            <a:srgbClr val="0000CC"/>
                          </a:solidFill>
                          <a:latin typeface="Cambria Math" panose="02040503050406030204" pitchFamily="18" charset="0"/>
                        </a:rPr>
                        <m:t>=−9.5±1.9</m:t>
                      </m:r>
                    </m:oMath>
                  </m:oMathPara>
                </a14:m>
                <a:endParaRPr lang="en-US" sz="2400" dirty="0">
                  <a:solidFill>
                    <a:srgbClr val="0000CC"/>
                  </a:solidFill>
                </a:endParaRPr>
              </a:p>
            </p:txBody>
          </p:sp>
        </mc:Choice>
        <mc:Fallback xmlns="">
          <p:sp>
            <p:nvSpPr>
              <p:cNvPr id="7" name="TextBox 6">
                <a:extLst>
                  <a:ext uri="{FF2B5EF4-FFF2-40B4-BE49-F238E27FC236}">
                    <a16:creationId xmlns:a16="http://schemas.microsoft.com/office/drawing/2014/main" id="{6D9D7B85-7E44-46FB-89DC-431B1EB7E57C}"/>
                  </a:ext>
                </a:extLst>
              </p:cNvPr>
              <p:cNvSpPr txBox="1">
                <a:spLocks noRot="1" noChangeAspect="1" noMove="1" noResize="1" noEditPoints="1" noAdjustHandles="1" noChangeArrowheads="1" noChangeShapeType="1" noTextEdit="1"/>
              </p:cNvSpPr>
              <p:nvPr/>
            </p:nvSpPr>
            <p:spPr>
              <a:xfrm>
                <a:off x="5860657" y="4929352"/>
                <a:ext cx="2241447" cy="461665"/>
              </a:xfrm>
              <a:prstGeom prst="rect">
                <a:avLst/>
              </a:prstGeom>
              <a:blipFill>
                <a:blip r:embed="rId4"/>
                <a:stretch>
                  <a:fillRect b="-5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23735F2-2D9A-49A7-851C-34A23A8673F6}"/>
                  </a:ext>
                </a:extLst>
              </p:cNvPr>
              <p:cNvSpPr txBox="1"/>
              <p:nvPr/>
            </p:nvSpPr>
            <p:spPr>
              <a:xfrm>
                <a:off x="5809360" y="5558135"/>
                <a:ext cx="2344040"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rgbClr val="C00000"/>
                          </a:solidFill>
                          <a:latin typeface="Cambria Math" panose="02040503050406030204" pitchFamily="18" charset="0"/>
                        </a:rPr>
                        <m:t>𝑑</m:t>
                      </m:r>
                      <m:r>
                        <a:rPr lang="en-US" sz="2400" b="0" i="1" smtClean="0">
                          <a:solidFill>
                            <a:srgbClr val="C00000"/>
                          </a:solidFill>
                          <a:latin typeface="Cambria Math" panose="02040503050406030204" pitchFamily="18" charset="0"/>
                        </a:rPr>
                        <m:t>=−7.6±1.2</m:t>
                      </m:r>
                    </m:oMath>
                  </m:oMathPara>
                </a14:m>
                <a:endParaRPr lang="en-US" sz="2400" dirty="0">
                  <a:solidFill>
                    <a:srgbClr val="C00000"/>
                  </a:solidFill>
                </a:endParaRPr>
              </a:p>
            </p:txBody>
          </p:sp>
        </mc:Choice>
        <mc:Fallback xmlns="">
          <p:sp>
            <p:nvSpPr>
              <p:cNvPr id="9" name="TextBox 8">
                <a:extLst>
                  <a:ext uri="{FF2B5EF4-FFF2-40B4-BE49-F238E27FC236}">
                    <a16:creationId xmlns:a16="http://schemas.microsoft.com/office/drawing/2014/main" id="{123735F2-2D9A-49A7-851C-34A23A8673F6}"/>
                  </a:ext>
                </a:extLst>
              </p:cNvPr>
              <p:cNvSpPr txBox="1">
                <a:spLocks noRot="1" noChangeAspect="1" noMove="1" noResize="1" noEditPoints="1" noAdjustHandles="1" noChangeArrowheads="1" noChangeShapeType="1" noTextEdit="1"/>
              </p:cNvSpPr>
              <p:nvPr/>
            </p:nvSpPr>
            <p:spPr>
              <a:xfrm>
                <a:off x="5809360" y="5558135"/>
                <a:ext cx="2344040" cy="461665"/>
              </a:xfrm>
              <a:prstGeom prst="rect">
                <a:avLst/>
              </a:prstGeom>
              <a:blipFill>
                <a:blip r:embed="rId5"/>
                <a:stretch>
                  <a:fillRect b="-394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EFBB329C-C458-45AC-BD38-25C34D954FDD}"/>
                  </a:ext>
                </a:extLst>
              </p:cNvPr>
              <p:cNvSpPr txBox="1"/>
              <p:nvPr/>
            </p:nvSpPr>
            <p:spPr>
              <a:xfrm>
                <a:off x="5975271" y="4295731"/>
                <a:ext cx="2012218"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rgbClr val="00B050"/>
                          </a:solidFill>
                          <a:latin typeface="Cambria Math" panose="02040503050406030204" pitchFamily="18" charset="0"/>
                        </a:rPr>
                        <m:t>𝑑</m:t>
                      </m:r>
                      <m:r>
                        <a:rPr lang="en-US" sz="2400" b="0" i="1" smtClean="0">
                          <a:solidFill>
                            <a:srgbClr val="00B050"/>
                          </a:solidFill>
                          <a:latin typeface="Cambria Math" panose="02040503050406030204" pitchFamily="18" charset="0"/>
                        </a:rPr>
                        <m:t>=1.0±4.4</m:t>
                      </m:r>
                    </m:oMath>
                  </m:oMathPara>
                </a14:m>
                <a:endParaRPr lang="en-US" sz="2400" dirty="0">
                  <a:solidFill>
                    <a:srgbClr val="00B050"/>
                  </a:solidFill>
                </a:endParaRPr>
              </a:p>
            </p:txBody>
          </p:sp>
        </mc:Choice>
        <mc:Fallback xmlns="">
          <p:sp>
            <p:nvSpPr>
              <p:cNvPr id="14" name="TextBox 13">
                <a:extLst>
                  <a:ext uri="{FF2B5EF4-FFF2-40B4-BE49-F238E27FC236}">
                    <a16:creationId xmlns:a16="http://schemas.microsoft.com/office/drawing/2014/main" id="{EFBB329C-C458-45AC-BD38-25C34D954FDD}"/>
                  </a:ext>
                </a:extLst>
              </p:cNvPr>
              <p:cNvSpPr txBox="1">
                <a:spLocks noRot="1" noChangeAspect="1" noMove="1" noResize="1" noEditPoints="1" noAdjustHandles="1" noChangeArrowheads="1" noChangeShapeType="1" noTextEdit="1"/>
              </p:cNvSpPr>
              <p:nvPr/>
            </p:nvSpPr>
            <p:spPr>
              <a:xfrm>
                <a:off x="5975271" y="4295731"/>
                <a:ext cx="2012218" cy="461665"/>
              </a:xfrm>
              <a:prstGeom prst="rect">
                <a:avLst/>
              </a:prstGeom>
              <a:blipFill>
                <a:blip r:embed="rId6"/>
                <a:stretch>
                  <a:fillRect b="-5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9C527C69-2657-4F60-89C6-478EB5064100}"/>
                  </a:ext>
                </a:extLst>
              </p:cNvPr>
              <p:cNvSpPr txBox="1"/>
              <p:nvPr/>
            </p:nvSpPr>
            <p:spPr>
              <a:xfrm>
                <a:off x="5860656" y="5994650"/>
                <a:ext cx="2241447"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rgbClr val="FF0000"/>
                          </a:solidFill>
                          <a:latin typeface="Cambria Math" panose="02040503050406030204" pitchFamily="18" charset="0"/>
                        </a:rPr>
                        <m:t>𝑑</m:t>
                      </m:r>
                      <m:r>
                        <a:rPr lang="en-US" sz="2400" b="0" i="1" smtClean="0">
                          <a:solidFill>
                            <a:srgbClr val="FF0000"/>
                          </a:solidFill>
                          <a:latin typeface="Cambria Math" panose="02040503050406030204" pitchFamily="18" charset="0"/>
                        </a:rPr>
                        <m:t>=−1.1±0.6</m:t>
                      </m:r>
                    </m:oMath>
                  </m:oMathPara>
                </a14:m>
                <a:endParaRPr lang="en-US" sz="2400" dirty="0">
                  <a:solidFill>
                    <a:srgbClr val="FF0000"/>
                  </a:solidFill>
                </a:endParaRPr>
              </a:p>
            </p:txBody>
          </p:sp>
        </mc:Choice>
        <mc:Fallback xmlns="">
          <p:sp>
            <p:nvSpPr>
              <p:cNvPr id="10" name="TextBox 9">
                <a:extLst>
                  <a:ext uri="{FF2B5EF4-FFF2-40B4-BE49-F238E27FC236}">
                    <a16:creationId xmlns:a16="http://schemas.microsoft.com/office/drawing/2014/main" id="{9C527C69-2657-4F60-89C6-478EB5064100}"/>
                  </a:ext>
                </a:extLst>
              </p:cNvPr>
              <p:cNvSpPr txBox="1">
                <a:spLocks noRot="1" noChangeAspect="1" noMove="1" noResize="1" noEditPoints="1" noAdjustHandles="1" noChangeArrowheads="1" noChangeShapeType="1" noTextEdit="1"/>
              </p:cNvSpPr>
              <p:nvPr/>
            </p:nvSpPr>
            <p:spPr>
              <a:xfrm>
                <a:off x="5860656" y="5994650"/>
                <a:ext cx="2241447" cy="461665"/>
              </a:xfrm>
              <a:prstGeom prst="rect">
                <a:avLst/>
              </a:prstGeom>
              <a:blipFill>
                <a:blip r:embed="rId7"/>
                <a:stretch>
                  <a:fillRect b="-5263"/>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B64854B9-5F0D-465B-9125-4F5897CE7FCD}"/>
              </a:ext>
            </a:extLst>
          </p:cNvPr>
          <p:cNvSpPr txBox="1"/>
          <p:nvPr/>
        </p:nvSpPr>
        <p:spPr>
          <a:xfrm>
            <a:off x="3590186" y="6107668"/>
            <a:ext cx="2505814" cy="369332"/>
          </a:xfrm>
          <a:prstGeom prst="rect">
            <a:avLst/>
          </a:prstGeom>
          <a:noFill/>
        </p:spPr>
        <p:txBody>
          <a:bodyPr wrap="none" rtlCol="0">
            <a:spAutoFit/>
          </a:bodyPr>
          <a:lstStyle/>
          <a:p>
            <a:r>
              <a:rPr lang="en-US" baseline="30000" dirty="0">
                <a:solidFill>
                  <a:srgbClr val="FF0000"/>
                </a:solidFill>
              </a:rPr>
              <a:t>27</a:t>
            </a:r>
            <a:r>
              <a:rPr lang="en-US" dirty="0">
                <a:solidFill>
                  <a:srgbClr val="FF0000"/>
                </a:solidFill>
              </a:rPr>
              <a:t>Si IAS mass revised</a:t>
            </a:r>
          </a:p>
        </p:txBody>
      </p:sp>
    </p:spTree>
    <p:extLst>
      <p:ext uri="{BB962C8B-B14F-4D97-AF65-F5344CB8AC3E}">
        <p14:creationId xmlns:p14="http://schemas.microsoft.com/office/powerpoint/2010/main" val="2085854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6" end="6"/>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4"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8F73DEC-0330-4F81-A818-E61945D81F54}"/>
              </a:ext>
            </a:extLst>
          </p:cNvPr>
          <p:cNvSpPr>
            <a:spLocks noGrp="1"/>
          </p:cNvSpPr>
          <p:nvPr>
            <p:ph type="title"/>
          </p:nvPr>
        </p:nvSpPr>
        <p:spPr/>
        <p:txBody>
          <a:bodyPr/>
          <a:lstStyle/>
          <a:p>
            <a:r>
              <a:rPr lang="en-US" altLang="zh-CN" i="1" dirty="0"/>
              <a:t>β</a:t>
            </a:r>
            <a:r>
              <a:rPr lang="en-US" altLang="zh-CN" dirty="0"/>
              <a:t> Decay</a:t>
            </a:r>
            <a:r>
              <a:rPr lang="en-US" altLang="zh-CN" dirty="0">
                <a:latin typeface="Arial" pitchFamily="34" charset="0"/>
                <a:ea typeface="ＭＳ Ｐゴシック"/>
                <a:cs typeface="Arial"/>
              </a:rPr>
              <a:t> Spectroscopy</a:t>
            </a:r>
            <a:r>
              <a:rPr lang="en-US" altLang="zh-CN" dirty="0"/>
              <a:t> of Proton-rich Nuclei</a:t>
            </a:r>
            <a:endParaRPr lang="zh-CN" altLang="en-US" dirty="0"/>
          </a:p>
        </p:txBody>
      </p:sp>
      <p:sp>
        <p:nvSpPr>
          <p:cNvPr id="4" name="Footer Placeholder 3">
            <a:extLst>
              <a:ext uri="{FF2B5EF4-FFF2-40B4-BE49-F238E27FC236}">
                <a16:creationId xmlns:a16="http://schemas.microsoft.com/office/drawing/2014/main" id="{F28FC794-1FE9-44FB-8E84-704F85550BAD}"/>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85BF3F69-D824-47B0-B618-F9EFB9A0F76D}"/>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142</a:t>
            </a:fld>
            <a:endParaRPr lang="en-US" sz="1300" dirty="0"/>
          </a:p>
        </p:txBody>
      </p:sp>
      <p:pic>
        <p:nvPicPr>
          <p:cNvPr id="6" name="图片 10">
            <a:extLst>
              <a:ext uri="{FF2B5EF4-FFF2-40B4-BE49-F238E27FC236}">
                <a16:creationId xmlns:a16="http://schemas.microsoft.com/office/drawing/2014/main" id="{A83852D9-9EA2-4BC4-AC8A-8EE6E8A64B78}"/>
              </a:ext>
            </a:extLst>
          </p:cNvPr>
          <p:cNvPicPr>
            <a:picLocks noGrp="1" noChangeAspect="1"/>
          </p:cNvPicPr>
          <p:nvPr>
            <p:ph idx="1"/>
          </p:nvPr>
        </p:nvPicPr>
        <p:blipFill rotWithShape="1">
          <a:blip r:embed="rId3" cstate="print">
            <a:extLst>
              <a:ext uri="{28A0092B-C50C-407E-A947-70E740481C1C}">
                <a14:useLocalDpi xmlns:a14="http://schemas.microsoft.com/office/drawing/2010/main"/>
              </a:ext>
            </a:extLst>
          </a:blip>
          <a:srcRect l="1128" t="786" r="803" b="521"/>
          <a:stretch/>
        </p:blipFill>
        <p:spPr>
          <a:xfrm>
            <a:off x="4524883" y="1017759"/>
            <a:ext cx="4572000" cy="5078241"/>
          </a:xfrm>
          <a:prstGeom prst="rect">
            <a:avLst/>
          </a:prstGeom>
        </p:spPr>
      </p:pic>
      <p:pic>
        <p:nvPicPr>
          <p:cNvPr id="7" name="图片 1">
            <a:extLst>
              <a:ext uri="{FF2B5EF4-FFF2-40B4-BE49-F238E27FC236}">
                <a16:creationId xmlns:a16="http://schemas.microsoft.com/office/drawing/2014/main" id="{DBF6B55D-0A4A-4F27-B877-82860F4D362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0684" t="27175" r="84733" b="51881"/>
          <a:stretch/>
        </p:blipFill>
        <p:spPr>
          <a:xfrm>
            <a:off x="8401556" y="4606225"/>
            <a:ext cx="555490" cy="1489775"/>
          </a:xfrm>
          <a:prstGeom prst="rect">
            <a:avLst/>
          </a:prstGeom>
        </p:spPr>
      </p:pic>
      <p:sp>
        <p:nvSpPr>
          <p:cNvPr id="13" name="TextBox 12">
            <a:extLst>
              <a:ext uri="{FF2B5EF4-FFF2-40B4-BE49-F238E27FC236}">
                <a16:creationId xmlns:a16="http://schemas.microsoft.com/office/drawing/2014/main" id="{5F020BE7-58F0-4882-9BA2-6D16C7588E26}"/>
              </a:ext>
            </a:extLst>
          </p:cNvPr>
          <p:cNvSpPr txBox="1"/>
          <p:nvPr/>
        </p:nvSpPr>
        <p:spPr>
          <a:xfrm>
            <a:off x="0" y="990600"/>
            <a:ext cx="6629400" cy="5136534"/>
          </a:xfrm>
          <a:prstGeom prst="rect">
            <a:avLst/>
          </a:prstGeom>
          <a:noFill/>
        </p:spPr>
        <p:txBody>
          <a:bodyPr wrap="square">
            <a:spAutoFit/>
          </a:bodyPr>
          <a:lstStyle/>
          <a:p>
            <a:pPr>
              <a:lnSpc>
                <a:spcPct val="114000"/>
              </a:lnSpc>
            </a:pPr>
            <a:r>
              <a:rPr lang="en-US" altLang="zh-CN" sz="1700" dirty="0">
                <a:solidFill>
                  <a:srgbClr val="000000"/>
                </a:solidFill>
                <a:latin typeface="Arial Narrow" panose="020B0606020202030204" pitchFamily="34" charset="0"/>
                <a:cs typeface="Times New Roman" panose="02020603050405020304" pitchFamily="18" charset="0"/>
              </a:rPr>
              <a:t>L. J. Sun </a:t>
            </a:r>
            <a:r>
              <a:rPr lang="en-US" altLang="zh-CN" sz="1700" i="1" dirty="0">
                <a:solidFill>
                  <a:srgbClr val="000000"/>
                </a:solidFill>
                <a:latin typeface="Arial Narrow" panose="020B0606020202030204" pitchFamily="34" charset="0"/>
                <a:cs typeface="Times New Roman" panose="02020603050405020304" pitchFamily="18" charset="0"/>
              </a:rPr>
              <a:t>et al</a:t>
            </a:r>
            <a:r>
              <a:rPr lang="en-US" altLang="zh-CN" sz="1700" dirty="0">
                <a:solidFill>
                  <a:srgbClr val="000000"/>
                </a:solidFill>
                <a:latin typeface="Arial Narrow" panose="020B0606020202030204" pitchFamily="34" charset="0"/>
                <a:cs typeface="Times New Roman" panose="02020603050405020304" pitchFamily="18" charset="0"/>
              </a:rPr>
              <a:t>., Chin. Phys. Lett. 32, 012301 (2015). </a:t>
            </a:r>
            <a:r>
              <a:rPr lang="en-US" altLang="zh-CN" sz="1700" baseline="30000" dirty="0">
                <a:solidFill>
                  <a:srgbClr val="000000"/>
                </a:solidFill>
                <a:latin typeface="Arial Narrow" panose="020B0606020202030204" pitchFamily="34" charset="0"/>
                <a:cs typeface="Times New Roman" panose="02020603050405020304" pitchFamily="18" charset="0"/>
              </a:rPr>
              <a:t>36,37</a:t>
            </a:r>
            <a:r>
              <a:rPr lang="en-US" altLang="zh-CN" sz="1700" dirty="0">
                <a:solidFill>
                  <a:srgbClr val="000000"/>
                </a:solidFill>
                <a:latin typeface="Arial Narrow" panose="020B0606020202030204" pitchFamily="34" charset="0"/>
                <a:cs typeface="Times New Roman" panose="02020603050405020304" pitchFamily="18" charset="0"/>
              </a:rPr>
              <a:t>Ca</a:t>
            </a:r>
          </a:p>
          <a:p>
            <a:pPr>
              <a:lnSpc>
                <a:spcPct val="114000"/>
              </a:lnSpc>
            </a:pPr>
            <a:r>
              <a:rPr lang="en-US" altLang="zh-CN" sz="1700" dirty="0">
                <a:solidFill>
                  <a:srgbClr val="000000"/>
                </a:solidFill>
                <a:latin typeface="Arial Narrow" panose="020B0606020202030204" pitchFamily="34" charset="0"/>
                <a:cs typeface="Times New Roman" panose="02020603050405020304" pitchFamily="18" charset="0"/>
              </a:rPr>
              <a:t>L. J. Sun </a:t>
            </a:r>
            <a:r>
              <a:rPr lang="en-US" altLang="zh-CN" sz="1700" i="1" dirty="0">
                <a:solidFill>
                  <a:srgbClr val="000000"/>
                </a:solidFill>
                <a:latin typeface="Arial Narrow" panose="020B0606020202030204" pitchFamily="34" charset="0"/>
                <a:cs typeface="Times New Roman" panose="02020603050405020304" pitchFamily="18" charset="0"/>
              </a:rPr>
              <a:t>et al</a:t>
            </a:r>
            <a:r>
              <a:rPr lang="en-US" altLang="zh-CN" sz="1700" dirty="0">
                <a:solidFill>
                  <a:srgbClr val="000000"/>
                </a:solidFill>
                <a:latin typeface="Arial Narrow" panose="020B0606020202030204" pitchFamily="34" charset="0"/>
                <a:cs typeface="Times New Roman" panose="02020603050405020304" pitchFamily="18" charset="0"/>
              </a:rPr>
              <a:t>., Nucl. Instrum. Methods Phys. Res. A </a:t>
            </a:r>
            <a:r>
              <a:rPr lang="zh-CN" altLang="en-US" sz="1700" dirty="0">
                <a:solidFill>
                  <a:srgbClr val="000000"/>
                </a:solidFill>
                <a:latin typeface="Arial Narrow" panose="020B0606020202030204" pitchFamily="34" charset="0"/>
                <a:cs typeface="Times New Roman" panose="02020603050405020304" pitchFamily="18" charset="0"/>
              </a:rPr>
              <a:t>804, 1 (2015)</a:t>
            </a:r>
            <a:r>
              <a:rPr lang="en-US" altLang="zh-CN" sz="1700" dirty="0">
                <a:solidFill>
                  <a:srgbClr val="000000"/>
                </a:solidFill>
                <a:latin typeface="Arial Narrow" panose="020B0606020202030204" pitchFamily="34" charset="0"/>
                <a:cs typeface="Times New Roman" panose="02020603050405020304" pitchFamily="18" charset="0"/>
              </a:rPr>
              <a:t>. </a:t>
            </a:r>
            <a:r>
              <a:rPr lang="en-US" altLang="zh-CN" sz="1700" baseline="30000" dirty="0">
                <a:solidFill>
                  <a:srgbClr val="000000"/>
                </a:solidFill>
                <a:latin typeface="Arial Narrow" panose="020B0606020202030204" pitchFamily="34" charset="0"/>
                <a:cs typeface="Times New Roman" panose="02020603050405020304" pitchFamily="18" charset="0"/>
              </a:rPr>
              <a:t>23</a:t>
            </a:r>
            <a:r>
              <a:rPr lang="en-US" altLang="zh-CN" sz="1700" dirty="0">
                <a:solidFill>
                  <a:srgbClr val="000000"/>
                </a:solidFill>
                <a:latin typeface="Arial Narrow" panose="020B0606020202030204" pitchFamily="34" charset="0"/>
                <a:cs typeface="Times New Roman" panose="02020603050405020304" pitchFamily="18" charset="0"/>
              </a:rPr>
              <a:t>Al, </a:t>
            </a:r>
            <a:r>
              <a:rPr lang="en-US" altLang="zh-CN" sz="1700" baseline="30000" dirty="0">
                <a:solidFill>
                  <a:srgbClr val="000000"/>
                </a:solidFill>
                <a:latin typeface="Arial Narrow" panose="020B0606020202030204" pitchFamily="34" charset="0"/>
                <a:cs typeface="Times New Roman" panose="02020603050405020304" pitchFamily="18" charset="0"/>
              </a:rPr>
              <a:t>24</a:t>
            </a:r>
            <a:r>
              <a:rPr lang="en-US" altLang="zh-CN" sz="1700" dirty="0">
                <a:solidFill>
                  <a:srgbClr val="000000"/>
                </a:solidFill>
                <a:latin typeface="Arial Narrow" panose="020B0606020202030204" pitchFamily="34" charset="0"/>
                <a:cs typeface="Times New Roman" panose="02020603050405020304" pitchFamily="18" charset="0"/>
              </a:rPr>
              <a:t>Si</a:t>
            </a:r>
          </a:p>
          <a:p>
            <a:pPr>
              <a:lnSpc>
                <a:spcPct val="114000"/>
              </a:lnSpc>
            </a:pPr>
            <a:r>
              <a:rPr lang="en-US" altLang="zh-CN" sz="1700" dirty="0">
                <a:solidFill>
                  <a:srgbClr val="000000"/>
                </a:solidFill>
                <a:latin typeface="Arial Narrow" panose="020B0606020202030204" pitchFamily="34" charset="0"/>
                <a:cs typeface="Times New Roman" panose="02020603050405020304" pitchFamily="18" charset="0"/>
              </a:rPr>
              <a:t>L. J. Sun </a:t>
            </a:r>
            <a:r>
              <a:rPr lang="en-US" altLang="zh-CN" sz="1700" i="1" dirty="0">
                <a:solidFill>
                  <a:srgbClr val="000000"/>
                </a:solidFill>
                <a:latin typeface="Arial Narrow" panose="020B0606020202030204" pitchFamily="34" charset="0"/>
                <a:cs typeface="Times New Roman" panose="02020603050405020304" pitchFamily="18" charset="0"/>
              </a:rPr>
              <a:t>et al</a:t>
            </a:r>
            <a:r>
              <a:rPr lang="en-US" altLang="zh-CN" sz="1700" dirty="0">
                <a:solidFill>
                  <a:srgbClr val="000000"/>
                </a:solidFill>
                <a:latin typeface="Arial Narrow" panose="020B0606020202030204" pitchFamily="34" charset="0"/>
                <a:cs typeface="Times New Roman" panose="02020603050405020304" pitchFamily="18" charset="0"/>
              </a:rPr>
              <a:t>., Phys. Rev. C</a:t>
            </a:r>
            <a:r>
              <a:rPr lang="zh-CN" altLang="en-US" sz="1700" dirty="0">
                <a:solidFill>
                  <a:srgbClr val="000000"/>
                </a:solidFill>
                <a:latin typeface="Arial Narrow" panose="020B0606020202030204" pitchFamily="34" charset="0"/>
                <a:cs typeface="Times New Roman" panose="02020603050405020304" pitchFamily="18" charset="0"/>
              </a:rPr>
              <a:t> 95, 014314 (2017)</a:t>
            </a:r>
            <a:r>
              <a:rPr lang="en-US" altLang="zh-CN" sz="1700" dirty="0">
                <a:solidFill>
                  <a:srgbClr val="000000"/>
                </a:solidFill>
                <a:latin typeface="Arial Narrow" panose="020B0606020202030204" pitchFamily="34" charset="0"/>
                <a:cs typeface="Times New Roman" panose="02020603050405020304" pitchFamily="18" charset="0"/>
              </a:rPr>
              <a:t>. </a:t>
            </a:r>
            <a:r>
              <a:rPr lang="en-US" altLang="zh-CN" sz="1700" baseline="30000" dirty="0">
                <a:solidFill>
                  <a:srgbClr val="000000"/>
                </a:solidFill>
                <a:latin typeface="Arial Narrow" panose="020B0606020202030204" pitchFamily="34" charset="0"/>
                <a:cs typeface="Times New Roman" panose="02020603050405020304" pitchFamily="18" charset="0"/>
              </a:rPr>
              <a:t>20</a:t>
            </a:r>
            <a:r>
              <a:rPr lang="en-US" altLang="zh-CN" sz="1700" dirty="0">
                <a:solidFill>
                  <a:srgbClr val="000000"/>
                </a:solidFill>
                <a:latin typeface="Arial Narrow" panose="020B0606020202030204" pitchFamily="34" charset="0"/>
                <a:cs typeface="Times New Roman" panose="02020603050405020304" pitchFamily="18" charset="0"/>
              </a:rPr>
              <a:t>Mg</a:t>
            </a:r>
          </a:p>
          <a:p>
            <a:pPr>
              <a:lnSpc>
                <a:spcPct val="114000"/>
              </a:lnSpc>
            </a:pPr>
            <a:r>
              <a:rPr lang="en-US" altLang="zh-CN" sz="1700" dirty="0">
                <a:solidFill>
                  <a:srgbClr val="000000"/>
                </a:solidFill>
                <a:latin typeface="Arial Narrow" panose="020B0606020202030204" pitchFamily="34" charset="0"/>
                <a:cs typeface="Times New Roman" panose="02020603050405020304" pitchFamily="18" charset="0"/>
              </a:rPr>
              <a:t>L. J. Sun </a:t>
            </a:r>
            <a:r>
              <a:rPr lang="en-US" altLang="zh-CN" sz="1700" i="1" dirty="0">
                <a:solidFill>
                  <a:srgbClr val="000000"/>
                </a:solidFill>
                <a:latin typeface="Arial Narrow" panose="020B0606020202030204" pitchFamily="34" charset="0"/>
                <a:cs typeface="Times New Roman" panose="02020603050405020304" pitchFamily="18" charset="0"/>
              </a:rPr>
              <a:t>et al</a:t>
            </a:r>
            <a:r>
              <a:rPr lang="en-US" altLang="zh-CN" sz="1700" dirty="0">
                <a:solidFill>
                  <a:srgbClr val="000000"/>
                </a:solidFill>
                <a:latin typeface="Arial Narrow" panose="020B0606020202030204" pitchFamily="34" charset="0"/>
                <a:cs typeface="Times New Roman" panose="02020603050405020304" pitchFamily="18" charset="0"/>
              </a:rPr>
              <a:t>., Phys. Rev. C 99, 064312 (2019). </a:t>
            </a:r>
            <a:r>
              <a:rPr lang="en-US" altLang="zh-CN" sz="1700" baseline="30000" dirty="0">
                <a:solidFill>
                  <a:srgbClr val="000000"/>
                </a:solidFill>
                <a:latin typeface="Arial Narrow" panose="020B0606020202030204" pitchFamily="34" charset="0"/>
                <a:cs typeface="Times New Roman" panose="02020603050405020304" pitchFamily="18" charset="0"/>
              </a:rPr>
              <a:t>27</a:t>
            </a:r>
            <a:r>
              <a:rPr lang="en-US" altLang="zh-CN" sz="1700" dirty="0">
                <a:solidFill>
                  <a:srgbClr val="000000"/>
                </a:solidFill>
                <a:latin typeface="Arial Narrow" panose="020B0606020202030204" pitchFamily="34" charset="0"/>
                <a:cs typeface="Times New Roman" panose="02020603050405020304" pitchFamily="18" charset="0"/>
              </a:rPr>
              <a:t>S</a:t>
            </a:r>
          </a:p>
          <a:p>
            <a:pPr>
              <a:lnSpc>
                <a:spcPct val="114000"/>
              </a:lnSpc>
            </a:pPr>
            <a:r>
              <a:rPr lang="en-US" altLang="zh-CN" sz="1700" dirty="0">
                <a:solidFill>
                  <a:srgbClr val="000000"/>
                </a:solidFill>
                <a:latin typeface="Arial Narrow" panose="020B0606020202030204" pitchFamily="34" charset="0"/>
                <a:cs typeface="Times New Roman" panose="02020603050405020304" pitchFamily="18" charset="0"/>
              </a:rPr>
              <a:t>L. J. Sun </a:t>
            </a:r>
            <a:r>
              <a:rPr lang="en-US" altLang="zh-CN" sz="1700" i="1" dirty="0">
                <a:solidFill>
                  <a:srgbClr val="000000"/>
                </a:solidFill>
                <a:latin typeface="Arial Narrow" panose="020B0606020202030204" pitchFamily="34" charset="0"/>
                <a:cs typeface="Times New Roman" panose="02020603050405020304" pitchFamily="18" charset="0"/>
              </a:rPr>
              <a:t>et al</a:t>
            </a:r>
            <a:r>
              <a:rPr lang="en-US" altLang="zh-CN" sz="1700" dirty="0">
                <a:solidFill>
                  <a:srgbClr val="000000"/>
                </a:solidFill>
                <a:latin typeface="Arial Narrow" panose="020B0606020202030204" pitchFamily="34" charset="0"/>
                <a:cs typeface="Times New Roman" panose="02020603050405020304" pitchFamily="18" charset="0"/>
              </a:rPr>
              <a:t>., Phys. Lett. B 802, 135213 (2020). </a:t>
            </a:r>
            <a:r>
              <a:rPr lang="en-US" altLang="zh-CN" sz="1700" baseline="30000" dirty="0">
                <a:solidFill>
                  <a:srgbClr val="000000"/>
                </a:solidFill>
                <a:latin typeface="Arial Narrow" panose="020B0606020202030204" pitchFamily="34" charset="0"/>
                <a:cs typeface="Times New Roman" panose="02020603050405020304" pitchFamily="18" charset="0"/>
              </a:rPr>
              <a:t>27</a:t>
            </a:r>
            <a:r>
              <a:rPr lang="en-US" altLang="zh-CN" sz="1700" dirty="0">
                <a:solidFill>
                  <a:srgbClr val="000000"/>
                </a:solidFill>
                <a:latin typeface="Arial Narrow" panose="020B0606020202030204" pitchFamily="34" charset="0"/>
                <a:cs typeface="Times New Roman" panose="02020603050405020304" pitchFamily="18" charset="0"/>
              </a:rPr>
              <a:t>S</a:t>
            </a:r>
          </a:p>
          <a:p>
            <a:pPr lvl="0">
              <a:lnSpc>
                <a:spcPct val="114000"/>
              </a:lnSpc>
            </a:pPr>
            <a:r>
              <a:rPr lang="en-US" altLang="zh-CN" sz="1700" dirty="0">
                <a:solidFill>
                  <a:srgbClr val="000000"/>
                </a:solidFill>
                <a:latin typeface="Arial Narrow" panose="020B0606020202030204" pitchFamily="34" charset="0"/>
                <a:cs typeface="Times New Roman" panose="02020603050405020304" pitchFamily="18" charset="0"/>
              </a:rPr>
              <a:t>X. X. Xu </a:t>
            </a:r>
            <a:r>
              <a:rPr lang="en-US" altLang="zh-CN" sz="1700" i="1" dirty="0">
                <a:solidFill>
                  <a:srgbClr val="000000"/>
                </a:solidFill>
                <a:latin typeface="Arial Narrow" panose="020B0606020202030204" pitchFamily="34" charset="0"/>
                <a:cs typeface="Times New Roman" panose="02020603050405020304" pitchFamily="18" charset="0"/>
              </a:rPr>
              <a:t>et al</a:t>
            </a:r>
            <a:r>
              <a:rPr lang="en-US" altLang="zh-CN" sz="1700" dirty="0">
                <a:solidFill>
                  <a:srgbClr val="000000"/>
                </a:solidFill>
                <a:latin typeface="Arial Narrow" panose="020B0606020202030204" pitchFamily="34" charset="0"/>
                <a:cs typeface="Times New Roman" panose="02020603050405020304" pitchFamily="18" charset="0"/>
              </a:rPr>
              <a:t>., Phys. Lett. B 766, 321 (2017). </a:t>
            </a:r>
            <a:r>
              <a:rPr lang="en-US" altLang="zh-CN" sz="1700" baseline="30000" dirty="0">
                <a:solidFill>
                  <a:srgbClr val="000000"/>
                </a:solidFill>
                <a:latin typeface="Arial Narrow" panose="020B0606020202030204" pitchFamily="34" charset="0"/>
                <a:cs typeface="Times New Roman" panose="02020603050405020304" pitchFamily="18" charset="0"/>
              </a:rPr>
              <a:t>22</a:t>
            </a:r>
            <a:r>
              <a:rPr lang="en-US" altLang="zh-CN" sz="1700" dirty="0">
                <a:solidFill>
                  <a:srgbClr val="000000"/>
                </a:solidFill>
                <a:latin typeface="Arial Narrow" panose="020B0606020202030204" pitchFamily="34" charset="0"/>
                <a:cs typeface="Times New Roman" panose="02020603050405020304" pitchFamily="18" charset="0"/>
              </a:rPr>
              <a:t>Si</a:t>
            </a:r>
          </a:p>
          <a:p>
            <a:pPr lvl="0">
              <a:lnSpc>
                <a:spcPct val="114000"/>
              </a:lnSpc>
            </a:pPr>
            <a:endParaRPr lang="en-US" altLang="zh-CN" sz="1700" dirty="0">
              <a:solidFill>
                <a:srgbClr val="000000"/>
              </a:solidFill>
              <a:latin typeface="Arial Narrow" panose="020B0606020202030204" pitchFamily="34" charset="0"/>
              <a:cs typeface="Times New Roman" panose="02020603050405020304" pitchFamily="18" charset="0"/>
            </a:endParaRPr>
          </a:p>
          <a:p>
            <a:pPr>
              <a:lnSpc>
                <a:spcPct val="114000"/>
              </a:lnSpc>
            </a:pPr>
            <a:r>
              <a:rPr lang="en-US" altLang="zh-CN" sz="1700" dirty="0">
                <a:solidFill>
                  <a:srgbClr val="000000"/>
                </a:solidFill>
                <a:latin typeface="Arial Narrow" panose="020B0606020202030204" pitchFamily="34" charset="0"/>
                <a:cs typeface="Times New Roman" panose="02020603050405020304" pitchFamily="18" charset="0"/>
              </a:rPr>
              <a:t>K. Wang </a:t>
            </a:r>
            <a:r>
              <a:rPr lang="en-US" altLang="zh-CN" sz="1700" i="1" dirty="0">
                <a:solidFill>
                  <a:srgbClr val="000000"/>
                </a:solidFill>
                <a:latin typeface="Arial Narrow" panose="020B0606020202030204" pitchFamily="34" charset="0"/>
                <a:cs typeface="Times New Roman" panose="02020603050405020304" pitchFamily="18" charset="0"/>
              </a:rPr>
              <a:t>et al</a:t>
            </a:r>
            <a:r>
              <a:rPr lang="en-US" altLang="zh-CN" sz="1700" dirty="0">
                <a:solidFill>
                  <a:srgbClr val="000000"/>
                </a:solidFill>
                <a:latin typeface="Arial Narrow" panose="020B0606020202030204" pitchFamily="34" charset="0"/>
                <a:cs typeface="Times New Roman" panose="02020603050405020304" pitchFamily="18" charset="0"/>
              </a:rPr>
              <a:t>., </a:t>
            </a:r>
            <a:r>
              <a:rPr lang="da-DK" altLang="zh-CN" sz="1700" dirty="0">
                <a:solidFill>
                  <a:srgbClr val="000000"/>
                </a:solidFill>
                <a:latin typeface="Arial Narrow" panose="020B0606020202030204" pitchFamily="34" charset="0"/>
                <a:cs typeface="Times New Roman" panose="02020603050405020304" pitchFamily="18" charset="0"/>
              </a:rPr>
              <a:t>Int. J. Mod. Phys. E</a:t>
            </a:r>
            <a:r>
              <a:rPr lang="zh-CN" altLang="en-US" sz="1700" dirty="0">
                <a:solidFill>
                  <a:srgbClr val="000000"/>
                </a:solidFill>
                <a:latin typeface="Arial Narrow" panose="020B0606020202030204" pitchFamily="34" charset="0"/>
                <a:cs typeface="Times New Roman" panose="02020603050405020304" pitchFamily="18" charset="0"/>
              </a:rPr>
              <a:t> </a:t>
            </a:r>
            <a:r>
              <a:rPr lang="en-US" altLang="zh-CN" sz="1700" dirty="0">
                <a:solidFill>
                  <a:srgbClr val="000000"/>
                </a:solidFill>
                <a:latin typeface="Arial Narrow" panose="020B0606020202030204" pitchFamily="34" charset="0"/>
                <a:cs typeface="Times New Roman" panose="02020603050405020304" pitchFamily="18" charset="0"/>
              </a:rPr>
              <a:t>27</a:t>
            </a:r>
            <a:r>
              <a:rPr lang="zh-CN" altLang="en-US" sz="1700" dirty="0">
                <a:solidFill>
                  <a:srgbClr val="000000"/>
                </a:solidFill>
                <a:latin typeface="Arial Narrow" panose="020B0606020202030204" pitchFamily="34" charset="0"/>
                <a:cs typeface="Times New Roman" panose="02020603050405020304" pitchFamily="18" charset="0"/>
              </a:rPr>
              <a:t>, </a:t>
            </a:r>
            <a:r>
              <a:rPr lang="en-US" altLang="zh-CN" sz="1700" dirty="0">
                <a:solidFill>
                  <a:srgbClr val="000000"/>
                </a:solidFill>
                <a:latin typeface="Arial Narrow" panose="020B0606020202030204" pitchFamily="34" charset="0"/>
                <a:cs typeface="Times New Roman" panose="02020603050405020304" pitchFamily="18" charset="0"/>
              </a:rPr>
              <a:t>1850014</a:t>
            </a:r>
            <a:r>
              <a:rPr lang="zh-CN" altLang="en-US" sz="1700" dirty="0">
                <a:solidFill>
                  <a:srgbClr val="000000"/>
                </a:solidFill>
                <a:latin typeface="Arial Narrow" panose="020B0606020202030204" pitchFamily="34" charset="0"/>
                <a:cs typeface="Times New Roman" panose="02020603050405020304" pitchFamily="18" charset="0"/>
              </a:rPr>
              <a:t> (201</a:t>
            </a:r>
            <a:r>
              <a:rPr lang="en-US" altLang="zh-CN" sz="1700" dirty="0">
                <a:solidFill>
                  <a:srgbClr val="000000"/>
                </a:solidFill>
                <a:latin typeface="Arial Narrow" panose="020B0606020202030204" pitchFamily="34" charset="0"/>
                <a:cs typeface="Times New Roman" panose="02020603050405020304" pitchFamily="18" charset="0"/>
              </a:rPr>
              <a:t>8</a:t>
            </a:r>
            <a:r>
              <a:rPr lang="zh-CN" altLang="en-US" sz="1700" dirty="0">
                <a:solidFill>
                  <a:srgbClr val="000000"/>
                </a:solidFill>
                <a:latin typeface="Arial Narrow" panose="020B0606020202030204" pitchFamily="34" charset="0"/>
                <a:cs typeface="Times New Roman" panose="02020603050405020304" pitchFamily="18" charset="0"/>
              </a:rPr>
              <a:t>)</a:t>
            </a:r>
            <a:r>
              <a:rPr lang="en-US" altLang="zh-CN" sz="1700" dirty="0">
                <a:solidFill>
                  <a:srgbClr val="000000"/>
                </a:solidFill>
                <a:latin typeface="Arial Narrow" panose="020B0606020202030204" pitchFamily="34" charset="0"/>
                <a:cs typeface="Times New Roman" panose="02020603050405020304" pitchFamily="18" charset="0"/>
              </a:rPr>
              <a:t>. </a:t>
            </a:r>
            <a:r>
              <a:rPr lang="en-US" altLang="zh-CN" sz="1700" baseline="30000" dirty="0">
                <a:solidFill>
                  <a:srgbClr val="000000"/>
                </a:solidFill>
                <a:latin typeface="Arial Narrow" panose="020B0606020202030204" pitchFamily="34" charset="0"/>
                <a:cs typeface="Times New Roman" panose="02020603050405020304" pitchFamily="18" charset="0"/>
              </a:rPr>
              <a:t>23</a:t>
            </a:r>
            <a:r>
              <a:rPr lang="en-US" altLang="zh-CN" sz="1700" dirty="0">
                <a:solidFill>
                  <a:srgbClr val="000000"/>
                </a:solidFill>
                <a:latin typeface="Arial Narrow" panose="020B0606020202030204" pitchFamily="34" charset="0"/>
                <a:cs typeface="Times New Roman" panose="02020603050405020304" pitchFamily="18" charset="0"/>
              </a:rPr>
              <a:t>Si</a:t>
            </a:r>
          </a:p>
          <a:p>
            <a:pPr>
              <a:lnSpc>
                <a:spcPct val="114000"/>
              </a:lnSpc>
            </a:pPr>
            <a:r>
              <a:rPr lang="en-US" altLang="zh-CN" sz="1700" dirty="0">
                <a:solidFill>
                  <a:srgbClr val="000000"/>
                </a:solidFill>
                <a:latin typeface="Arial Narrow" panose="020B0606020202030204" pitchFamily="34" charset="0"/>
                <a:cs typeface="Times New Roman" panose="02020603050405020304" pitchFamily="18" charset="0"/>
              </a:rPr>
              <a:t>Y. T. Wang </a:t>
            </a:r>
            <a:r>
              <a:rPr lang="en-US" altLang="zh-CN" sz="1700" i="1" dirty="0">
                <a:solidFill>
                  <a:srgbClr val="000000"/>
                </a:solidFill>
                <a:latin typeface="Arial Narrow" panose="020B0606020202030204" pitchFamily="34" charset="0"/>
                <a:cs typeface="Times New Roman" panose="02020603050405020304" pitchFamily="18" charset="0"/>
              </a:rPr>
              <a:t>et al</a:t>
            </a:r>
            <a:r>
              <a:rPr lang="en-US" altLang="zh-CN" sz="1700" dirty="0">
                <a:solidFill>
                  <a:srgbClr val="000000"/>
                </a:solidFill>
                <a:latin typeface="Arial Narrow" panose="020B0606020202030204" pitchFamily="34" charset="0"/>
                <a:cs typeface="Times New Roman" panose="02020603050405020304" pitchFamily="18" charset="0"/>
              </a:rPr>
              <a:t>., Eur. Phys. J. A 54, 107 (2018). </a:t>
            </a:r>
            <a:r>
              <a:rPr lang="en-US" altLang="zh-CN" sz="1700" baseline="30000" dirty="0">
                <a:solidFill>
                  <a:srgbClr val="000000"/>
                </a:solidFill>
                <a:latin typeface="Arial Narrow" panose="020B0606020202030204" pitchFamily="34" charset="0"/>
                <a:cs typeface="Times New Roman" panose="02020603050405020304" pitchFamily="18" charset="0"/>
              </a:rPr>
              <a:t>21</a:t>
            </a:r>
            <a:r>
              <a:rPr lang="en-US" altLang="zh-CN" sz="1700" dirty="0">
                <a:solidFill>
                  <a:srgbClr val="000000"/>
                </a:solidFill>
                <a:latin typeface="Arial Narrow" panose="020B0606020202030204" pitchFamily="34" charset="0"/>
                <a:cs typeface="Times New Roman" panose="02020603050405020304" pitchFamily="18" charset="0"/>
              </a:rPr>
              <a:t>Mg</a:t>
            </a:r>
            <a:endParaRPr lang="zh-CN" altLang="en-US" sz="1700" dirty="0">
              <a:solidFill>
                <a:srgbClr val="000000"/>
              </a:solidFill>
              <a:latin typeface="Arial Narrow" panose="020B0606020202030204" pitchFamily="34" charset="0"/>
              <a:cs typeface="Times New Roman" panose="02020603050405020304" pitchFamily="18" charset="0"/>
            </a:endParaRPr>
          </a:p>
          <a:p>
            <a:pPr lvl="0">
              <a:lnSpc>
                <a:spcPct val="114000"/>
              </a:lnSpc>
            </a:pPr>
            <a:r>
              <a:rPr lang="en-US" altLang="zh-CN" sz="1700" dirty="0">
                <a:solidFill>
                  <a:srgbClr val="000000"/>
                </a:solidFill>
                <a:latin typeface="Arial Narrow" panose="020B0606020202030204" pitchFamily="34" charset="0"/>
                <a:cs typeface="Times New Roman" panose="02020603050405020304" pitchFamily="18" charset="0"/>
              </a:rPr>
              <a:t>Y. T. Wang </a:t>
            </a:r>
            <a:r>
              <a:rPr lang="en-US" altLang="zh-CN" sz="1700" i="1" dirty="0">
                <a:solidFill>
                  <a:srgbClr val="000000"/>
                </a:solidFill>
                <a:latin typeface="Arial Narrow" panose="020B0606020202030204" pitchFamily="34" charset="0"/>
                <a:cs typeface="Times New Roman" panose="02020603050405020304" pitchFamily="18" charset="0"/>
              </a:rPr>
              <a:t>et al</a:t>
            </a:r>
            <a:r>
              <a:rPr lang="en-US" altLang="zh-CN" sz="1700" dirty="0">
                <a:solidFill>
                  <a:srgbClr val="000000"/>
                </a:solidFill>
                <a:latin typeface="Arial Narrow" panose="020B0606020202030204" pitchFamily="34" charset="0"/>
                <a:cs typeface="Times New Roman" panose="02020603050405020304" pitchFamily="18" charset="0"/>
              </a:rPr>
              <a:t>., Nucl. Sci. Tech. 29, 98 (2018). </a:t>
            </a:r>
            <a:r>
              <a:rPr lang="en-US" altLang="zh-CN" sz="1700" baseline="30000" dirty="0">
                <a:solidFill>
                  <a:srgbClr val="000000"/>
                </a:solidFill>
                <a:latin typeface="Arial Narrow" panose="020B0606020202030204" pitchFamily="34" charset="0"/>
                <a:cs typeface="Times New Roman" panose="02020603050405020304" pitchFamily="18" charset="0"/>
              </a:rPr>
              <a:t>22</a:t>
            </a:r>
            <a:r>
              <a:rPr lang="en-US" altLang="zh-CN" sz="1700" dirty="0">
                <a:solidFill>
                  <a:srgbClr val="000000"/>
                </a:solidFill>
                <a:latin typeface="Arial Narrow" panose="020B0606020202030204" pitchFamily="34" charset="0"/>
                <a:cs typeface="Times New Roman" panose="02020603050405020304" pitchFamily="18" charset="0"/>
              </a:rPr>
              <a:t>Al</a:t>
            </a:r>
          </a:p>
          <a:p>
            <a:pPr lvl="0">
              <a:lnSpc>
                <a:spcPct val="114000"/>
              </a:lnSpc>
            </a:pPr>
            <a:r>
              <a:rPr lang="en-US" altLang="zh-CN" sz="1700" dirty="0">
                <a:solidFill>
                  <a:srgbClr val="000000"/>
                </a:solidFill>
                <a:latin typeface="Arial Narrow" panose="020B0606020202030204" pitchFamily="34" charset="0"/>
                <a:cs typeface="Times New Roman" panose="02020603050405020304" pitchFamily="18" charset="0"/>
              </a:rPr>
              <a:t>Y. T. Wang </a:t>
            </a:r>
            <a:r>
              <a:rPr lang="en-US" altLang="zh-CN" sz="1700" i="1" dirty="0">
                <a:solidFill>
                  <a:srgbClr val="000000"/>
                </a:solidFill>
                <a:latin typeface="Arial Narrow" panose="020B0606020202030204" pitchFamily="34" charset="0"/>
                <a:cs typeface="Times New Roman" panose="02020603050405020304" pitchFamily="18" charset="0"/>
              </a:rPr>
              <a:t>et al</a:t>
            </a:r>
            <a:r>
              <a:rPr lang="en-US" altLang="zh-CN" sz="1700" dirty="0">
                <a:solidFill>
                  <a:srgbClr val="000000"/>
                </a:solidFill>
                <a:latin typeface="Arial Narrow" panose="020B0606020202030204" pitchFamily="34" charset="0"/>
                <a:cs typeface="Times New Roman" panose="02020603050405020304" pitchFamily="18" charset="0"/>
              </a:rPr>
              <a:t>., Phys. Lett. B 784, 12 (2018). </a:t>
            </a:r>
            <a:r>
              <a:rPr lang="en-US" altLang="zh-CN" sz="1700" baseline="30000" dirty="0">
                <a:solidFill>
                  <a:srgbClr val="000000"/>
                </a:solidFill>
                <a:latin typeface="Arial Narrow" panose="020B0606020202030204" pitchFamily="34" charset="0"/>
                <a:cs typeface="Times New Roman" panose="02020603050405020304" pitchFamily="18" charset="0"/>
              </a:rPr>
              <a:t>22</a:t>
            </a:r>
            <a:r>
              <a:rPr lang="en-US" altLang="zh-CN" sz="1700" dirty="0">
                <a:solidFill>
                  <a:srgbClr val="000000"/>
                </a:solidFill>
                <a:latin typeface="Arial Narrow" panose="020B0606020202030204" pitchFamily="34" charset="0"/>
                <a:cs typeface="Times New Roman" panose="02020603050405020304" pitchFamily="18" charset="0"/>
              </a:rPr>
              <a:t>Al</a:t>
            </a:r>
          </a:p>
          <a:p>
            <a:pPr lvl="0">
              <a:lnSpc>
                <a:spcPct val="114000"/>
              </a:lnSpc>
            </a:pPr>
            <a:r>
              <a:rPr lang="en-US" altLang="zh-CN" sz="1700" dirty="0">
                <a:solidFill>
                  <a:srgbClr val="000000"/>
                </a:solidFill>
                <a:latin typeface="Arial Narrow" panose="020B0606020202030204" pitchFamily="34" charset="0"/>
                <a:cs typeface="Times New Roman" panose="02020603050405020304" pitchFamily="18" charset="0"/>
              </a:rPr>
              <a:t>P. F. Liang </a:t>
            </a:r>
            <a:r>
              <a:rPr lang="en-US" altLang="zh-CN" sz="1700" i="1" dirty="0">
                <a:solidFill>
                  <a:srgbClr val="000000"/>
                </a:solidFill>
                <a:latin typeface="Arial Narrow" panose="020B0606020202030204" pitchFamily="34" charset="0"/>
                <a:cs typeface="Times New Roman" panose="02020603050405020304" pitchFamily="18" charset="0"/>
              </a:rPr>
              <a:t>et al</a:t>
            </a:r>
            <a:r>
              <a:rPr lang="en-US" altLang="zh-CN" sz="1700" dirty="0">
                <a:solidFill>
                  <a:srgbClr val="000000"/>
                </a:solidFill>
                <a:latin typeface="Arial Narrow" panose="020B0606020202030204" pitchFamily="34" charset="0"/>
                <a:cs typeface="Times New Roman" panose="02020603050405020304" pitchFamily="18" charset="0"/>
              </a:rPr>
              <a:t>., Phys. Rev. C 101, 024305 (2020). </a:t>
            </a:r>
            <a:r>
              <a:rPr lang="en-US" altLang="zh-CN" sz="1700" baseline="30000" dirty="0">
                <a:solidFill>
                  <a:srgbClr val="000000"/>
                </a:solidFill>
                <a:latin typeface="Arial Narrow" panose="020B0606020202030204" pitchFamily="34" charset="0"/>
                <a:cs typeface="Times New Roman" panose="02020603050405020304" pitchFamily="18" charset="0"/>
              </a:rPr>
              <a:t>26</a:t>
            </a:r>
            <a:r>
              <a:rPr lang="en-US" altLang="zh-CN" sz="1700" dirty="0">
                <a:solidFill>
                  <a:srgbClr val="000000"/>
                </a:solidFill>
                <a:latin typeface="Arial Narrow" panose="020B0606020202030204" pitchFamily="34" charset="0"/>
                <a:cs typeface="Times New Roman" panose="02020603050405020304" pitchFamily="18" charset="0"/>
              </a:rPr>
              <a:t>P</a:t>
            </a:r>
          </a:p>
          <a:p>
            <a:pPr>
              <a:lnSpc>
                <a:spcPct val="114000"/>
              </a:lnSpc>
            </a:pPr>
            <a:r>
              <a:rPr lang="en-US" altLang="zh-CN" sz="1700" dirty="0">
                <a:solidFill>
                  <a:srgbClr val="000000"/>
                </a:solidFill>
                <a:latin typeface="Arial Narrow" panose="020B0606020202030204" pitchFamily="34" charset="0"/>
                <a:cs typeface="Times New Roman" panose="02020603050405020304" pitchFamily="18" charset="0"/>
              </a:rPr>
              <a:t>J. Lee </a:t>
            </a:r>
            <a:r>
              <a:rPr lang="en-US" altLang="zh-CN" sz="1700" i="1" dirty="0">
                <a:solidFill>
                  <a:srgbClr val="000000"/>
                </a:solidFill>
                <a:latin typeface="Arial Narrow" panose="020B0606020202030204" pitchFamily="34" charset="0"/>
                <a:cs typeface="Times New Roman" panose="02020603050405020304" pitchFamily="18" charset="0"/>
              </a:rPr>
              <a:t>et al</a:t>
            </a:r>
            <a:r>
              <a:rPr lang="en-US" altLang="zh-CN" sz="1700" dirty="0">
                <a:solidFill>
                  <a:srgbClr val="000000"/>
                </a:solidFill>
                <a:latin typeface="Arial Narrow" panose="020B0606020202030204" pitchFamily="34" charset="0"/>
                <a:cs typeface="Times New Roman" panose="02020603050405020304" pitchFamily="18" charset="0"/>
              </a:rPr>
              <a:t>., Phys. Rev. Lett. 125, 192503 (2020). </a:t>
            </a:r>
            <a:r>
              <a:rPr lang="en-US" altLang="zh-CN" sz="1700" baseline="30000" dirty="0">
                <a:solidFill>
                  <a:srgbClr val="000000"/>
                </a:solidFill>
                <a:latin typeface="Arial Narrow" panose="020B0606020202030204" pitchFamily="34" charset="0"/>
                <a:cs typeface="Times New Roman" panose="02020603050405020304" pitchFamily="18" charset="0"/>
              </a:rPr>
              <a:t>22</a:t>
            </a:r>
            <a:r>
              <a:rPr lang="en-US" altLang="zh-CN" sz="1700" dirty="0">
                <a:solidFill>
                  <a:srgbClr val="000000"/>
                </a:solidFill>
                <a:latin typeface="Arial Narrow" panose="020B0606020202030204" pitchFamily="34" charset="0"/>
                <a:cs typeface="Times New Roman" panose="02020603050405020304" pitchFamily="18" charset="0"/>
              </a:rPr>
              <a:t>Si</a:t>
            </a:r>
          </a:p>
          <a:p>
            <a:pPr>
              <a:lnSpc>
                <a:spcPct val="114000"/>
              </a:lnSpc>
            </a:pPr>
            <a:r>
              <a:rPr lang="en-US" altLang="zh-CN" sz="1700" dirty="0">
                <a:solidFill>
                  <a:srgbClr val="000000"/>
                </a:solidFill>
                <a:latin typeface="Arial Narrow" panose="020B0606020202030204" pitchFamily="34" charset="0"/>
                <a:cs typeface="Times New Roman" panose="02020603050405020304" pitchFamily="18" charset="0"/>
              </a:rPr>
              <a:t>G. Z. Shi </a:t>
            </a:r>
            <a:r>
              <a:rPr lang="en-US" altLang="zh-CN" sz="1700" i="1" dirty="0">
                <a:solidFill>
                  <a:srgbClr val="000000"/>
                </a:solidFill>
                <a:latin typeface="Arial Narrow" panose="020B0606020202030204" pitchFamily="34" charset="0"/>
                <a:cs typeface="Times New Roman" panose="02020603050405020304" pitchFamily="18" charset="0"/>
              </a:rPr>
              <a:t>et al</a:t>
            </a:r>
            <a:r>
              <a:rPr lang="en-US" altLang="zh-CN" sz="1700" dirty="0">
                <a:solidFill>
                  <a:srgbClr val="000000"/>
                </a:solidFill>
                <a:latin typeface="Arial Narrow" panose="020B0606020202030204" pitchFamily="34" charset="0"/>
                <a:cs typeface="Times New Roman" panose="02020603050405020304" pitchFamily="18" charset="0"/>
              </a:rPr>
              <a:t>., Phys. Rev. C 103, L061301 (2021). </a:t>
            </a:r>
            <a:r>
              <a:rPr lang="en-US" altLang="zh-CN" sz="1700" baseline="30000" dirty="0">
                <a:solidFill>
                  <a:srgbClr val="000000"/>
                </a:solidFill>
                <a:latin typeface="Arial Narrow" panose="020B0606020202030204" pitchFamily="34" charset="0"/>
                <a:cs typeface="Times New Roman" panose="02020603050405020304" pitchFamily="18" charset="0"/>
              </a:rPr>
              <a:t>27</a:t>
            </a:r>
            <a:r>
              <a:rPr lang="en-US" altLang="zh-CN" sz="1700" dirty="0">
                <a:solidFill>
                  <a:srgbClr val="000000"/>
                </a:solidFill>
                <a:latin typeface="Arial Narrow" panose="020B0606020202030204" pitchFamily="34" charset="0"/>
                <a:cs typeface="Times New Roman" panose="02020603050405020304" pitchFamily="18" charset="0"/>
              </a:rPr>
              <a:t>S</a:t>
            </a:r>
          </a:p>
          <a:p>
            <a:pPr>
              <a:lnSpc>
                <a:spcPct val="114000"/>
              </a:lnSpc>
            </a:pPr>
            <a:r>
              <a:rPr lang="en-US" altLang="zh-CN" sz="1700" dirty="0">
                <a:solidFill>
                  <a:srgbClr val="000000"/>
                </a:solidFill>
                <a:latin typeface="Arial Narrow" panose="020B0606020202030204" pitchFamily="34" charset="0"/>
                <a:cs typeface="Times New Roman" panose="02020603050405020304" pitchFamily="18" charset="0"/>
              </a:rPr>
              <a:t>C. G. Wu </a:t>
            </a:r>
            <a:r>
              <a:rPr lang="en-US" altLang="zh-CN" sz="1700" i="1" dirty="0">
                <a:solidFill>
                  <a:srgbClr val="000000"/>
                </a:solidFill>
                <a:latin typeface="Arial Narrow" panose="020B0606020202030204" pitchFamily="34" charset="0"/>
                <a:cs typeface="Times New Roman" panose="02020603050405020304" pitchFamily="18" charset="0"/>
              </a:rPr>
              <a:t>et al</a:t>
            </a:r>
            <a:r>
              <a:rPr lang="en-US" altLang="zh-CN" sz="1700" dirty="0">
                <a:solidFill>
                  <a:srgbClr val="000000"/>
                </a:solidFill>
                <a:latin typeface="Arial Narrow" panose="020B0606020202030204" pitchFamily="34" charset="0"/>
                <a:cs typeface="Times New Roman" panose="02020603050405020304" pitchFamily="18" charset="0"/>
              </a:rPr>
              <a:t>., Phys. Rev. C 104, 044311 (2021). </a:t>
            </a:r>
            <a:r>
              <a:rPr lang="en-US" altLang="zh-CN" sz="1700" baseline="30000" dirty="0">
                <a:solidFill>
                  <a:srgbClr val="000000"/>
                </a:solidFill>
                <a:latin typeface="Arial Narrow" panose="020B0606020202030204" pitchFamily="34" charset="0"/>
                <a:cs typeface="Times New Roman" panose="02020603050405020304" pitchFamily="18" charset="0"/>
              </a:rPr>
              <a:t>22</a:t>
            </a:r>
            <a:r>
              <a:rPr lang="en-US" altLang="zh-CN" sz="1700" dirty="0">
                <a:solidFill>
                  <a:srgbClr val="000000"/>
                </a:solidFill>
                <a:latin typeface="Arial Narrow" panose="020B0606020202030204" pitchFamily="34" charset="0"/>
                <a:cs typeface="Times New Roman" panose="02020603050405020304" pitchFamily="18" charset="0"/>
              </a:rPr>
              <a:t>Al</a:t>
            </a:r>
          </a:p>
          <a:p>
            <a:pPr>
              <a:lnSpc>
                <a:spcPct val="114000"/>
              </a:lnSpc>
            </a:pPr>
            <a:r>
              <a:rPr lang="en-US" altLang="zh-CN" sz="1700" dirty="0">
                <a:solidFill>
                  <a:srgbClr val="000000"/>
                </a:solidFill>
                <a:latin typeface="Arial Narrow" panose="020B0606020202030204" pitchFamily="34" charset="0"/>
                <a:cs typeface="Times New Roman" panose="02020603050405020304" pitchFamily="18" charset="0"/>
              </a:rPr>
              <a:t>H. Jian </a:t>
            </a:r>
            <a:r>
              <a:rPr lang="en-US" altLang="zh-CN" sz="1700" i="1" dirty="0">
                <a:solidFill>
                  <a:srgbClr val="000000"/>
                </a:solidFill>
                <a:latin typeface="Arial Narrow" panose="020B0606020202030204" pitchFamily="34" charset="0"/>
                <a:cs typeface="Times New Roman" panose="02020603050405020304" pitchFamily="18" charset="0"/>
              </a:rPr>
              <a:t>et al</a:t>
            </a:r>
            <a:r>
              <a:rPr lang="en-US" altLang="zh-CN" sz="1700" dirty="0">
                <a:solidFill>
                  <a:srgbClr val="000000"/>
                </a:solidFill>
                <a:latin typeface="Arial Narrow" panose="020B0606020202030204" pitchFamily="34" charset="0"/>
                <a:cs typeface="Times New Roman" panose="02020603050405020304" pitchFamily="18" charset="0"/>
              </a:rPr>
              <a:t>., Symmetry 13, 2278 (2021). </a:t>
            </a:r>
            <a:r>
              <a:rPr lang="en-US" altLang="zh-CN" sz="1700" baseline="30000" dirty="0">
                <a:solidFill>
                  <a:srgbClr val="000000"/>
                </a:solidFill>
                <a:latin typeface="Arial Narrow" panose="020B0606020202030204" pitchFamily="34" charset="0"/>
                <a:cs typeface="Times New Roman" panose="02020603050405020304" pitchFamily="18" charset="0"/>
              </a:rPr>
              <a:t>26</a:t>
            </a:r>
            <a:r>
              <a:rPr lang="en-US" altLang="zh-CN" sz="1700" dirty="0">
                <a:solidFill>
                  <a:srgbClr val="000000"/>
                </a:solidFill>
                <a:latin typeface="Arial Narrow" panose="020B0606020202030204" pitchFamily="34" charset="0"/>
                <a:cs typeface="Times New Roman" panose="02020603050405020304" pitchFamily="18" charset="0"/>
              </a:rPr>
              <a:t>P</a:t>
            </a:r>
          </a:p>
          <a:p>
            <a:pPr>
              <a:lnSpc>
                <a:spcPct val="114000"/>
              </a:lnSpc>
            </a:pPr>
            <a:r>
              <a:rPr lang="en-US" altLang="zh-CN" sz="1700" dirty="0">
                <a:solidFill>
                  <a:srgbClr val="000000"/>
                </a:solidFill>
                <a:latin typeface="Arial Narrow" panose="020B0606020202030204" pitchFamily="34" charset="0"/>
                <a:cs typeface="Times New Roman" panose="02020603050405020304" pitchFamily="18" charset="0"/>
              </a:rPr>
              <a:t>J. J. Liu </a:t>
            </a:r>
            <a:r>
              <a:rPr lang="en-US" altLang="zh-CN" sz="1700" i="1" dirty="0">
                <a:solidFill>
                  <a:srgbClr val="000000"/>
                </a:solidFill>
                <a:latin typeface="Arial Narrow" panose="020B0606020202030204" pitchFamily="34" charset="0"/>
                <a:cs typeface="Times New Roman" panose="02020603050405020304" pitchFamily="18" charset="0"/>
              </a:rPr>
              <a:t>et al</a:t>
            </a:r>
            <a:r>
              <a:rPr lang="en-US" altLang="zh-CN" sz="1700" dirty="0">
                <a:solidFill>
                  <a:srgbClr val="000000"/>
                </a:solidFill>
                <a:latin typeface="Arial Narrow" panose="020B0606020202030204" pitchFamily="34" charset="0"/>
                <a:cs typeface="Times New Roman" panose="02020603050405020304" pitchFamily="18" charset="0"/>
              </a:rPr>
              <a:t>., Phys. Rev. Lett. 129, 242502 (2022). </a:t>
            </a:r>
            <a:r>
              <a:rPr lang="en-US" altLang="zh-CN" sz="1700" baseline="30000" dirty="0">
                <a:solidFill>
                  <a:srgbClr val="000000"/>
                </a:solidFill>
                <a:latin typeface="Arial Narrow" panose="020B0606020202030204" pitchFamily="34" charset="0"/>
                <a:cs typeface="Times New Roman" panose="02020603050405020304" pitchFamily="18" charset="0"/>
              </a:rPr>
              <a:t>26</a:t>
            </a:r>
            <a:r>
              <a:rPr lang="en-US" altLang="zh-CN" sz="1700" dirty="0">
                <a:solidFill>
                  <a:srgbClr val="000000"/>
                </a:solidFill>
                <a:latin typeface="Arial Narrow" panose="020B0606020202030204" pitchFamily="34" charset="0"/>
                <a:cs typeface="Times New Roman" panose="02020603050405020304" pitchFamily="18" charset="0"/>
              </a:rPr>
              <a:t>P</a:t>
            </a:r>
          </a:p>
        </p:txBody>
      </p:sp>
      <p:sp>
        <p:nvSpPr>
          <p:cNvPr id="14" name="Oval 13">
            <a:extLst>
              <a:ext uri="{FF2B5EF4-FFF2-40B4-BE49-F238E27FC236}">
                <a16:creationId xmlns:a16="http://schemas.microsoft.com/office/drawing/2014/main" id="{0217778A-9567-42AD-97E5-090E39B8C2F5}"/>
              </a:ext>
            </a:extLst>
          </p:cNvPr>
          <p:cNvSpPr/>
          <p:nvPr/>
        </p:nvSpPr>
        <p:spPr>
          <a:xfrm rot="2870702">
            <a:off x="6361616" y="1075338"/>
            <a:ext cx="1180057" cy="3275815"/>
          </a:xfrm>
          <a:prstGeom prst="ellipse">
            <a:avLst/>
          </a:prstGeom>
          <a:noFill/>
          <a:ln>
            <a:solidFill>
              <a:srgbClr val="00B0F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Tree>
    <p:extLst>
      <p:ext uri="{BB962C8B-B14F-4D97-AF65-F5344CB8AC3E}">
        <p14:creationId xmlns:p14="http://schemas.microsoft.com/office/powerpoint/2010/main" val="189289543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8F73DEC-0330-4F81-A818-E61945D81F54}"/>
              </a:ext>
            </a:extLst>
          </p:cNvPr>
          <p:cNvSpPr>
            <a:spLocks noGrp="1"/>
          </p:cNvSpPr>
          <p:nvPr>
            <p:ph type="title"/>
          </p:nvPr>
        </p:nvSpPr>
        <p:spPr/>
        <p:txBody>
          <a:bodyPr/>
          <a:lstStyle/>
          <a:p>
            <a:r>
              <a:rPr lang="en-US" altLang="zh-CN" i="1" dirty="0"/>
              <a:t>β</a:t>
            </a:r>
            <a:r>
              <a:rPr lang="en-US" altLang="zh-CN" dirty="0"/>
              <a:t> Decay</a:t>
            </a:r>
            <a:r>
              <a:rPr lang="en-US" altLang="zh-CN" dirty="0">
                <a:latin typeface="Arial" pitchFamily="34" charset="0"/>
                <a:ea typeface="ＭＳ Ｐゴシック"/>
                <a:cs typeface="Arial"/>
              </a:rPr>
              <a:t> Spectroscopy</a:t>
            </a:r>
            <a:r>
              <a:rPr lang="en-US" altLang="zh-CN" dirty="0"/>
              <a:t> of Proton-rich Nuclei</a:t>
            </a:r>
            <a:endParaRPr lang="zh-CN" altLang="en-US" i="1" dirty="0"/>
          </a:p>
        </p:txBody>
      </p:sp>
      <p:sp>
        <p:nvSpPr>
          <p:cNvPr id="4" name="Footer Placeholder 3">
            <a:extLst>
              <a:ext uri="{FF2B5EF4-FFF2-40B4-BE49-F238E27FC236}">
                <a16:creationId xmlns:a16="http://schemas.microsoft.com/office/drawing/2014/main" id="{F28FC794-1FE9-44FB-8E84-704F85550BAD}"/>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85BF3F69-D824-47B0-B618-F9EFB9A0F76D}"/>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143</a:t>
            </a:fld>
            <a:endParaRPr lang="en-US" sz="1300" dirty="0"/>
          </a:p>
        </p:txBody>
      </p:sp>
      <p:pic>
        <p:nvPicPr>
          <p:cNvPr id="6" name="图片 10">
            <a:extLst>
              <a:ext uri="{FF2B5EF4-FFF2-40B4-BE49-F238E27FC236}">
                <a16:creationId xmlns:a16="http://schemas.microsoft.com/office/drawing/2014/main" id="{A83852D9-9EA2-4BC4-AC8A-8EE6E8A64B78}"/>
              </a:ext>
            </a:extLst>
          </p:cNvPr>
          <p:cNvPicPr>
            <a:picLocks noGrp="1" noChangeAspect="1"/>
          </p:cNvPicPr>
          <p:nvPr>
            <p:ph idx="1"/>
          </p:nvPr>
        </p:nvPicPr>
        <p:blipFill rotWithShape="1">
          <a:blip r:embed="rId3" cstate="print">
            <a:extLst>
              <a:ext uri="{28A0092B-C50C-407E-A947-70E740481C1C}">
                <a14:useLocalDpi xmlns:a14="http://schemas.microsoft.com/office/drawing/2010/main"/>
              </a:ext>
            </a:extLst>
          </a:blip>
          <a:srcRect l="1128" t="786" r="803" b="521"/>
          <a:stretch/>
        </p:blipFill>
        <p:spPr>
          <a:xfrm>
            <a:off x="4524883" y="1017759"/>
            <a:ext cx="4572000" cy="5078241"/>
          </a:xfrm>
          <a:prstGeom prst="rect">
            <a:avLst/>
          </a:prstGeom>
        </p:spPr>
      </p:pic>
      <p:pic>
        <p:nvPicPr>
          <p:cNvPr id="7" name="图片 1">
            <a:extLst>
              <a:ext uri="{FF2B5EF4-FFF2-40B4-BE49-F238E27FC236}">
                <a16:creationId xmlns:a16="http://schemas.microsoft.com/office/drawing/2014/main" id="{DBF6B55D-0A4A-4F27-B877-82860F4D362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0684" t="27175" r="84733" b="51881"/>
          <a:stretch/>
        </p:blipFill>
        <p:spPr>
          <a:xfrm>
            <a:off x="8401556" y="4606225"/>
            <a:ext cx="555490" cy="1489775"/>
          </a:xfrm>
          <a:prstGeom prst="rect">
            <a:avLst/>
          </a:prstGeom>
        </p:spPr>
      </p:pic>
      <p:sp>
        <p:nvSpPr>
          <p:cNvPr id="10" name="TextBox 9">
            <a:extLst>
              <a:ext uri="{FF2B5EF4-FFF2-40B4-BE49-F238E27FC236}">
                <a16:creationId xmlns:a16="http://schemas.microsoft.com/office/drawing/2014/main" id="{55388A5D-DA3E-4C64-9405-618FA3FC895B}"/>
              </a:ext>
            </a:extLst>
          </p:cNvPr>
          <p:cNvSpPr txBox="1"/>
          <p:nvPr/>
        </p:nvSpPr>
        <p:spPr>
          <a:xfrm>
            <a:off x="0" y="1031980"/>
            <a:ext cx="6629400" cy="4496167"/>
          </a:xfrm>
          <a:prstGeom prst="rect">
            <a:avLst/>
          </a:prstGeom>
          <a:noFill/>
        </p:spPr>
        <p:txBody>
          <a:bodyPr wrap="square">
            <a:spAutoFit/>
          </a:bodyPr>
          <a:lstStyle/>
          <a:p>
            <a:pPr>
              <a:lnSpc>
                <a:spcPct val="120000"/>
              </a:lnSpc>
            </a:pPr>
            <a:r>
              <a:rPr lang="de-DE" altLang="zh-CN" sz="1600" dirty="0">
                <a:latin typeface="Arial Narrow" panose="020B0606020202030204" pitchFamily="34" charset="0"/>
              </a:rPr>
              <a:t>S. B. Schwartz </a:t>
            </a:r>
            <a:r>
              <a:rPr lang="de-DE" altLang="zh-CN" sz="1600" i="1" dirty="0">
                <a:latin typeface="Arial Narrow" panose="020B0606020202030204" pitchFamily="34" charset="0"/>
              </a:rPr>
              <a:t>et al</a:t>
            </a:r>
            <a:r>
              <a:rPr lang="de-DE" altLang="zh-CN" sz="1600" dirty="0">
                <a:latin typeface="Arial Narrow" panose="020B0606020202030204" pitchFamily="34" charset="0"/>
              </a:rPr>
              <a:t>., Phys. Rev. C 92, 031302(R) (2015). </a:t>
            </a:r>
            <a:r>
              <a:rPr lang="de-DE" altLang="zh-CN" sz="1600" baseline="30000" dirty="0">
                <a:latin typeface="Arial Narrow" panose="020B0606020202030204" pitchFamily="34" charset="0"/>
              </a:rPr>
              <a:t>26</a:t>
            </a:r>
            <a:r>
              <a:rPr lang="de-DE" altLang="zh-CN" sz="1600" dirty="0">
                <a:latin typeface="Arial Narrow" panose="020B0606020202030204" pitchFamily="34" charset="0"/>
              </a:rPr>
              <a:t>P</a:t>
            </a:r>
            <a:endParaRPr lang="da-DK" altLang="zh-CN" sz="1600" dirty="0">
              <a:latin typeface="Arial Narrow" panose="020B0606020202030204" pitchFamily="34" charset="0"/>
            </a:endParaRPr>
          </a:p>
          <a:p>
            <a:pPr>
              <a:lnSpc>
                <a:spcPct val="120000"/>
              </a:lnSpc>
            </a:pPr>
            <a:r>
              <a:rPr lang="nb-NO" altLang="zh-CN" sz="1600" dirty="0">
                <a:latin typeface="Arial Narrow" panose="020B0606020202030204" pitchFamily="34" charset="0"/>
              </a:rPr>
              <a:t>M. B. Bennett </a:t>
            </a:r>
            <a:r>
              <a:rPr lang="nb-NO" altLang="zh-CN" sz="1600" i="1" dirty="0">
                <a:latin typeface="Arial Narrow" panose="020B0606020202030204" pitchFamily="34" charset="0"/>
              </a:rPr>
              <a:t>et al</a:t>
            </a:r>
            <a:r>
              <a:rPr lang="nb-NO" altLang="zh-CN" sz="1600" dirty="0">
                <a:latin typeface="Arial Narrow" panose="020B0606020202030204" pitchFamily="34" charset="0"/>
              </a:rPr>
              <a:t>., Phys. Rev. Lett. 111, 232503 (2013). </a:t>
            </a:r>
            <a:r>
              <a:rPr lang="nb-NO" altLang="zh-CN" sz="1600" baseline="30000" dirty="0">
                <a:latin typeface="Arial Narrow" panose="020B0606020202030204" pitchFamily="34" charset="0"/>
              </a:rPr>
              <a:t>26</a:t>
            </a:r>
            <a:r>
              <a:rPr lang="en-US" altLang="zh-CN" sz="1600" dirty="0">
                <a:latin typeface="Arial Narrow" panose="020B0606020202030204" pitchFamily="34" charset="0"/>
              </a:rPr>
              <a:t>P</a:t>
            </a:r>
          </a:p>
          <a:p>
            <a:pPr>
              <a:lnSpc>
                <a:spcPct val="120000"/>
              </a:lnSpc>
            </a:pPr>
            <a:r>
              <a:rPr lang="nb-NO" altLang="zh-CN" sz="1600" dirty="0">
                <a:latin typeface="Arial Narrow" panose="020B0606020202030204" pitchFamily="34" charset="0"/>
              </a:rPr>
              <a:t>M. B. Bennett </a:t>
            </a:r>
            <a:r>
              <a:rPr lang="nb-NO" altLang="zh-CN" sz="1600" i="1" dirty="0">
                <a:latin typeface="Arial Narrow" panose="020B0606020202030204" pitchFamily="34" charset="0"/>
              </a:rPr>
              <a:t>et al</a:t>
            </a:r>
            <a:r>
              <a:rPr lang="nb-NO" altLang="zh-CN" sz="1600" dirty="0">
                <a:latin typeface="Arial Narrow" panose="020B0606020202030204" pitchFamily="34" charset="0"/>
              </a:rPr>
              <a:t>., Phys. Rev. Lett. 116, 102502 (2016).</a:t>
            </a:r>
            <a:r>
              <a:rPr lang="zh-CN" altLang="en-US" sz="1600" dirty="0">
                <a:latin typeface="Arial Narrow" panose="020B0606020202030204" pitchFamily="34" charset="0"/>
              </a:rPr>
              <a:t> </a:t>
            </a:r>
            <a:r>
              <a:rPr lang="en-US" altLang="zh-CN" sz="1600" baseline="30000" dirty="0">
                <a:latin typeface="Arial Narrow" panose="020B0606020202030204" pitchFamily="34" charset="0"/>
              </a:rPr>
              <a:t>31</a:t>
            </a:r>
            <a:r>
              <a:rPr lang="en-US" altLang="zh-CN" sz="1600" dirty="0">
                <a:latin typeface="Arial Narrow" panose="020B0606020202030204" pitchFamily="34" charset="0"/>
              </a:rPr>
              <a:t>Cl</a:t>
            </a:r>
            <a:endParaRPr lang="nb-NO" altLang="zh-CN" sz="1600" dirty="0">
              <a:latin typeface="Arial Narrow" panose="020B0606020202030204" pitchFamily="34" charset="0"/>
            </a:endParaRPr>
          </a:p>
          <a:p>
            <a:pPr>
              <a:lnSpc>
                <a:spcPct val="120000"/>
              </a:lnSpc>
            </a:pPr>
            <a:r>
              <a:rPr lang="zh-CN" altLang="en-US" sz="1600" dirty="0">
                <a:latin typeface="Arial Narrow" panose="020B0606020202030204" pitchFamily="34" charset="0"/>
              </a:rPr>
              <a:t>M. B. Bennett </a:t>
            </a:r>
            <a:r>
              <a:rPr lang="nb-NO" altLang="zh-CN" sz="1600" i="1" dirty="0">
                <a:latin typeface="Arial Narrow" panose="020B0606020202030204" pitchFamily="34" charset="0"/>
              </a:rPr>
              <a:t>et al</a:t>
            </a:r>
            <a:r>
              <a:rPr lang="zh-CN" altLang="en-US" sz="1600" dirty="0">
                <a:latin typeface="Arial Narrow" panose="020B0606020202030204" pitchFamily="34" charset="0"/>
              </a:rPr>
              <a:t>., Phys. Rev. C 97, 065803 (2018). </a:t>
            </a:r>
            <a:r>
              <a:rPr lang="en-US" altLang="zh-CN" sz="1600" baseline="30000" dirty="0">
                <a:latin typeface="Arial Narrow" panose="020B0606020202030204" pitchFamily="34" charset="0"/>
              </a:rPr>
              <a:t>31</a:t>
            </a:r>
            <a:r>
              <a:rPr lang="en-US" altLang="zh-CN" sz="1600" dirty="0">
                <a:latin typeface="Arial Narrow" panose="020B0606020202030204" pitchFamily="34" charset="0"/>
              </a:rPr>
              <a:t>Cl</a:t>
            </a:r>
          </a:p>
          <a:p>
            <a:pPr>
              <a:lnSpc>
                <a:spcPct val="120000"/>
              </a:lnSpc>
            </a:pPr>
            <a:r>
              <a:rPr lang="nb-NO" altLang="zh-CN" sz="1600" dirty="0">
                <a:latin typeface="Arial Narrow" panose="020B0606020202030204" pitchFamily="34" charset="0"/>
              </a:rPr>
              <a:t>M. B. Bennett </a:t>
            </a:r>
            <a:r>
              <a:rPr lang="nb-NO" altLang="zh-CN" sz="1600" i="1" dirty="0">
                <a:latin typeface="Arial Narrow" panose="020B0606020202030204" pitchFamily="34" charset="0"/>
              </a:rPr>
              <a:t>et al</a:t>
            </a:r>
            <a:r>
              <a:rPr lang="nb-NO" altLang="zh-CN" sz="1600" dirty="0">
                <a:latin typeface="Arial Narrow" panose="020B0606020202030204" pitchFamily="34" charset="0"/>
              </a:rPr>
              <a:t>., Phys. Rev. C 93, 064310 (2016).</a:t>
            </a:r>
            <a:r>
              <a:rPr lang="zh-CN" altLang="en-US" sz="1600" dirty="0">
                <a:latin typeface="Arial Narrow" panose="020B0606020202030204" pitchFamily="34" charset="0"/>
              </a:rPr>
              <a:t> </a:t>
            </a:r>
            <a:r>
              <a:rPr lang="en-US" altLang="zh-CN" sz="1600" baseline="30000" dirty="0">
                <a:latin typeface="Arial Narrow" panose="020B0606020202030204" pitchFamily="34" charset="0"/>
              </a:rPr>
              <a:t>31</a:t>
            </a:r>
            <a:r>
              <a:rPr lang="en-US" altLang="zh-CN" sz="1600" dirty="0">
                <a:latin typeface="Arial Narrow" panose="020B0606020202030204" pitchFamily="34" charset="0"/>
              </a:rPr>
              <a:t>Cl</a:t>
            </a:r>
            <a:endParaRPr lang="nb-NO" altLang="zh-CN" sz="1600" dirty="0">
              <a:latin typeface="Arial Narrow" panose="020B0606020202030204" pitchFamily="34" charset="0"/>
            </a:endParaRPr>
          </a:p>
          <a:p>
            <a:pPr>
              <a:lnSpc>
                <a:spcPct val="120000"/>
              </a:lnSpc>
            </a:pPr>
            <a:r>
              <a:rPr lang="fr-FR" altLang="zh-CN" sz="1600" dirty="0">
                <a:latin typeface="Arial Narrow" panose="020B0606020202030204" pitchFamily="34" charset="0"/>
              </a:rPr>
              <a:t>D. Pérez-</a:t>
            </a:r>
            <a:r>
              <a:rPr lang="fr-FR" altLang="zh-CN" sz="1600" dirty="0" err="1">
                <a:latin typeface="Arial Narrow" panose="020B0606020202030204" pitchFamily="34" charset="0"/>
              </a:rPr>
              <a:t>Loureiro</a:t>
            </a:r>
            <a:r>
              <a:rPr lang="fr-FR" altLang="zh-CN" sz="1600" dirty="0">
                <a:latin typeface="Arial Narrow" panose="020B0606020202030204" pitchFamily="34" charset="0"/>
              </a:rPr>
              <a:t> </a:t>
            </a:r>
            <a:r>
              <a:rPr lang="nb-NO" altLang="zh-CN" sz="1600" i="1" dirty="0">
                <a:latin typeface="Arial Narrow" panose="020B0606020202030204" pitchFamily="34" charset="0"/>
              </a:rPr>
              <a:t>et al</a:t>
            </a:r>
            <a:r>
              <a:rPr lang="fr-FR" altLang="zh-CN" sz="1600" dirty="0">
                <a:latin typeface="Arial Narrow" panose="020B0606020202030204" pitchFamily="34" charset="0"/>
              </a:rPr>
              <a:t>., Phys. </a:t>
            </a:r>
            <a:r>
              <a:rPr lang="fr-FR" altLang="zh-CN" sz="1600" dirty="0" err="1">
                <a:latin typeface="Arial Narrow" panose="020B0606020202030204" pitchFamily="34" charset="0"/>
              </a:rPr>
              <a:t>Rev</a:t>
            </a:r>
            <a:r>
              <a:rPr lang="fr-FR" altLang="zh-CN" sz="1600" dirty="0">
                <a:latin typeface="Arial Narrow" panose="020B0606020202030204" pitchFamily="34" charset="0"/>
              </a:rPr>
              <a:t>. C 93, 064320 (2016).</a:t>
            </a:r>
            <a:r>
              <a:rPr lang="de-DE" altLang="zh-CN" sz="1600" dirty="0">
                <a:latin typeface="Arial Narrow" panose="020B0606020202030204" pitchFamily="34" charset="0"/>
              </a:rPr>
              <a:t> </a:t>
            </a:r>
            <a:r>
              <a:rPr lang="de-DE" altLang="zh-CN" sz="1600" baseline="30000" dirty="0">
                <a:latin typeface="Arial Narrow" panose="020B0606020202030204" pitchFamily="34" charset="0"/>
              </a:rPr>
              <a:t>26</a:t>
            </a:r>
            <a:r>
              <a:rPr lang="de-DE" altLang="zh-CN" sz="1600" dirty="0">
                <a:latin typeface="Arial Narrow" panose="020B0606020202030204" pitchFamily="34" charset="0"/>
              </a:rPr>
              <a:t>P</a:t>
            </a:r>
            <a:endParaRPr lang="fr-FR" altLang="zh-CN" sz="1600" dirty="0">
              <a:latin typeface="Arial Narrow" panose="020B0606020202030204" pitchFamily="34" charset="0"/>
            </a:endParaRPr>
          </a:p>
          <a:p>
            <a:pPr>
              <a:lnSpc>
                <a:spcPct val="120000"/>
              </a:lnSpc>
            </a:pPr>
            <a:r>
              <a:rPr lang="da-DK" altLang="zh-CN" sz="1600" dirty="0">
                <a:latin typeface="Arial Narrow" panose="020B0606020202030204" pitchFamily="34" charset="0"/>
              </a:rPr>
              <a:t>C. Wrede </a:t>
            </a:r>
            <a:r>
              <a:rPr lang="nb-NO" altLang="zh-CN" sz="1600" i="1" dirty="0">
                <a:latin typeface="Arial Narrow" panose="020B0606020202030204" pitchFamily="34" charset="0"/>
              </a:rPr>
              <a:t>et al</a:t>
            </a:r>
            <a:r>
              <a:rPr lang="da-DK" altLang="zh-CN" sz="1600" dirty="0">
                <a:latin typeface="Arial Narrow" panose="020B0606020202030204" pitchFamily="34" charset="0"/>
              </a:rPr>
              <a:t>., Phys. Rev. C 96, 032801(R) (2017). </a:t>
            </a:r>
            <a:r>
              <a:rPr lang="da-DK" altLang="zh-CN" sz="1600" baseline="30000" dirty="0">
                <a:latin typeface="Arial Narrow" panose="020B0606020202030204" pitchFamily="34" charset="0"/>
              </a:rPr>
              <a:t>20</a:t>
            </a:r>
            <a:r>
              <a:rPr lang="da-DK" altLang="zh-CN" sz="1600" dirty="0">
                <a:latin typeface="Arial Narrow" panose="020B0606020202030204" pitchFamily="34" charset="0"/>
              </a:rPr>
              <a:t>Mg</a:t>
            </a:r>
          </a:p>
          <a:p>
            <a:pPr>
              <a:lnSpc>
                <a:spcPct val="120000"/>
              </a:lnSpc>
            </a:pPr>
            <a:r>
              <a:rPr lang="fr-FR" altLang="zh-CN" sz="1600" dirty="0">
                <a:latin typeface="Arial Narrow" panose="020B0606020202030204" pitchFamily="34" charset="0"/>
              </a:rPr>
              <a:t>E. </a:t>
            </a:r>
            <a:r>
              <a:rPr lang="fr-FR" altLang="zh-CN" sz="1600" dirty="0" err="1">
                <a:latin typeface="Arial Narrow" panose="020B0606020202030204" pitchFamily="34" charset="0"/>
              </a:rPr>
              <a:t>Aboud</a:t>
            </a:r>
            <a:r>
              <a:rPr lang="fr-FR" altLang="zh-CN" sz="1600" dirty="0">
                <a:latin typeface="Arial Narrow" panose="020B0606020202030204" pitchFamily="34" charset="0"/>
              </a:rPr>
              <a:t> </a:t>
            </a:r>
            <a:r>
              <a:rPr lang="fr-FR" altLang="zh-CN" sz="1600" i="1" dirty="0">
                <a:latin typeface="Arial Narrow" panose="020B0606020202030204" pitchFamily="34" charset="0"/>
              </a:rPr>
              <a:t>et al</a:t>
            </a:r>
            <a:r>
              <a:rPr lang="fr-FR" altLang="zh-CN" sz="1600" dirty="0">
                <a:latin typeface="Arial Narrow" panose="020B0606020202030204" pitchFamily="34" charset="0"/>
              </a:rPr>
              <a:t>., Phys. Rev. C 98, 024309 (2018). </a:t>
            </a:r>
            <a:r>
              <a:rPr lang="fr-FR" altLang="zh-CN" sz="1600" baseline="30000" dirty="0">
                <a:latin typeface="Arial Narrow" panose="020B0606020202030204" pitchFamily="34" charset="0"/>
              </a:rPr>
              <a:t>32</a:t>
            </a:r>
            <a:r>
              <a:rPr lang="fr-FR" altLang="zh-CN" sz="1600" dirty="0">
                <a:latin typeface="Arial Narrow" panose="020B0606020202030204" pitchFamily="34" charset="0"/>
              </a:rPr>
              <a:t>Cl</a:t>
            </a:r>
            <a:endParaRPr lang="nb-NO" altLang="zh-CN" sz="1600" dirty="0">
              <a:latin typeface="Arial Narrow" panose="020B0606020202030204" pitchFamily="34" charset="0"/>
            </a:endParaRPr>
          </a:p>
          <a:p>
            <a:pPr>
              <a:lnSpc>
                <a:spcPct val="120000"/>
              </a:lnSpc>
            </a:pPr>
            <a:r>
              <a:rPr lang="da-DK" altLang="zh-CN" sz="1600" dirty="0">
                <a:latin typeface="Arial Narrow" panose="020B0606020202030204" pitchFamily="34" charset="0"/>
              </a:rPr>
              <a:t>B. E. Glassman </a:t>
            </a:r>
            <a:r>
              <a:rPr lang="nb-NO" altLang="zh-CN" sz="1600" i="1" dirty="0">
                <a:latin typeface="Arial Narrow" panose="020B0606020202030204" pitchFamily="34" charset="0"/>
              </a:rPr>
              <a:t>et al</a:t>
            </a:r>
            <a:r>
              <a:rPr lang="da-DK" altLang="zh-CN" sz="1600" dirty="0">
                <a:latin typeface="Arial Narrow" panose="020B0606020202030204" pitchFamily="34" charset="0"/>
              </a:rPr>
              <a:t>., Phys. Rev. C 92, 042501(R) (2015). </a:t>
            </a:r>
            <a:r>
              <a:rPr lang="da-DK" altLang="zh-CN" sz="1600" baseline="30000" dirty="0">
                <a:latin typeface="Arial Narrow" panose="020B0606020202030204" pitchFamily="34" charset="0"/>
              </a:rPr>
              <a:t>20</a:t>
            </a:r>
            <a:r>
              <a:rPr lang="da-DK" altLang="zh-CN" sz="1600" dirty="0">
                <a:latin typeface="Arial Narrow" panose="020B0606020202030204" pitchFamily="34" charset="0"/>
              </a:rPr>
              <a:t>Mg</a:t>
            </a:r>
            <a:endParaRPr lang="nb-NO" altLang="zh-CN" sz="1600" dirty="0">
              <a:latin typeface="Arial Narrow" panose="020B0606020202030204" pitchFamily="34" charset="0"/>
            </a:endParaRPr>
          </a:p>
          <a:p>
            <a:pPr>
              <a:lnSpc>
                <a:spcPct val="120000"/>
              </a:lnSpc>
            </a:pPr>
            <a:r>
              <a:rPr lang="nb-NO" altLang="zh-CN" sz="1600" dirty="0">
                <a:latin typeface="Arial Narrow" panose="020B0606020202030204" pitchFamily="34" charset="0"/>
              </a:rPr>
              <a:t>B. E. Glassman </a:t>
            </a:r>
            <a:r>
              <a:rPr lang="nb-NO" altLang="zh-CN" sz="1600" i="1" dirty="0">
                <a:latin typeface="Arial Narrow" panose="020B0606020202030204" pitchFamily="34" charset="0"/>
              </a:rPr>
              <a:t>et al</a:t>
            </a:r>
            <a:r>
              <a:rPr lang="nb-NO" altLang="zh-CN" sz="1600" dirty="0">
                <a:latin typeface="Arial Narrow" panose="020B0606020202030204" pitchFamily="34" charset="0"/>
              </a:rPr>
              <a:t>., Phys. Lett. B 778, 397 (2018). </a:t>
            </a:r>
            <a:r>
              <a:rPr lang="da-DK" altLang="zh-CN" sz="1600" baseline="30000" dirty="0">
                <a:latin typeface="Arial Narrow" panose="020B0606020202030204" pitchFamily="34" charset="0"/>
              </a:rPr>
              <a:t>20</a:t>
            </a:r>
            <a:r>
              <a:rPr lang="da-DK" altLang="zh-CN" sz="1600" dirty="0">
                <a:latin typeface="Arial Narrow" panose="020B0606020202030204" pitchFamily="34" charset="0"/>
              </a:rPr>
              <a:t>Mg</a:t>
            </a:r>
            <a:endParaRPr lang="nb-NO" altLang="zh-CN" sz="1600" dirty="0">
              <a:latin typeface="Arial Narrow" panose="020B0606020202030204" pitchFamily="34" charset="0"/>
            </a:endParaRPr>
          </a:p>
          <a:p>
            <a:pPr>
              <a:lnSpc>
                <a:spcPct val="120000"/>
              </a:lnSpc>
            </a:pPr>
            <a:r>
              <a:rPr lang="en-US" altLang="zh-CN" sz="1600" dirty="0">
                <a:latin typeface="Arial Narrow" panose="020B0606020202030204" pitchFamily="34" charset="0"/>
              </a:rPr>
              <a:t>B. E. Glassman </a:t>
            </a:r>
            <a:r>
              <a:rPr lang="nb-NO" altLang="zh-CN" sz="1600" i="1" dirty="0">
                <a:latin typeface="Arial Narrow" panose="020B0606020202030204" pitchFamily="34" charset="0"/>
              </a:rPr>
              <a:t>et al</a:t>
            </a:r>
            <a:r>
              <a:rPr lang="en-US" altLang="zh-CN" sz="1600" dirty="0">
                <a:latin typeface="Arial Narrow" panose="020B0606020202030204" pitchFamily="34" charset="0"/>
              </a:rPr>
              <a:t>., Phys. Rev. C 99, 065801 (2019). </a:t>
            </a:r>
            <a:r>
              <a:rPr lang="da-DK" altLang="zh-CN" sz="1600" baseline="30000" dirty="0">
                <a:latin typeface="Arial Narrow" panose="020B0606020202030204" pitchFamily="34" charset="0"/>
              </a:rPr>
              <a:t>20</a:t>
            </a:r>
            <a:r>
              <a:rPr lang="da-DK" altLang="zh-CN" sz="1600" dirty="0">
                <a:latin typeface="Arial Narrow" panose="020B0606020202030204" pitchFamily="34" charset="0"/>
              </a:rPr>
              <a:t>Mg</a:t>
            </a:r>
            <a:endParaRPr lang="en-US" altLang="zh-CN" sz="1600" dirty="0">
              <a:latin typeface="Arial Narrow" panose="020B0606020202030204" pitchFamily="34" charset="0"/>
            </a:endParaRPr>
          </a:p>
          <a:p>
            <a:pPr>
              <a:lnSpc>
                <a:spcPct val="120000"/>
              </a:lnSpc>
            </a:pPr>
            <a:r>
              <a:rPr lang="en-US" altLang="zh-CN" sz="1600" dirty="0">
                <a:latin typeface="Arial Narrow" panose="020B0606020202030204" pitchFamily="34" charset="0"/>
              </a:rPr>
              <a:t>M. Friedman </a:t>
            </a:r>
            <a:r>
              <a:rPr lang="nb-NO" altLang="zh-CN" sz="1600" i="1" dirty="0">
                <a:latin typeface="Arial Narrow" panose="020B0606020202030204" pitchFamily="34" charset="0"/>
              </a:rPr>
              <a:t>et al</a:t>
            </a:r>
            <a:r>
              <a:rPr lang="en-US" altLang="zh-CN" sz="1600" dirty="0">
                <a:latin typeface="Arial Narrow" panose="020B0606020202030204" pitchFamily="34" charset="0"/>
              </a:rPr>
              <a:t>., Nucl. Instrum. Methods Phys. Res. A 940, 93 (2019). </a:t>
            </a:r>
            <a:r>
              <a:rPr lang="en-US" altLang="zh-CN" sz="1600" baseline="30000" dirty="0">
                <a:latin typeface="Arial Narrow" panose="020B0606020202030204" pitchFamily="34" charset="0"/>
              </a:rPr>
              <a:t>25</a:t>
            </a:r>
            <a:r>
              <a:rPr lang="en-US" altLang="zh-CN" sz="1600" dirty="0">
                <a:latin typeface="Arial Narrow" panose="020B0606020202030204" pitchFamily="34" charset="0"/>
              </a:rPr>
              <a:t>Si</a:t>
            </a:r>
          </a:p>
          <a:p>
            <a:pPr>
              <a:lnSpc>
                <a:spcPct val="120000"/>
              </a:lnSpc>
            </a:pPr>
            <a:r>
              <a:rPr lang="da-DK" altLang="zh-CN" sz="1600" dirty="0">
                <a:latin typeface="Arial Narrow" panose="020B0606020202030204" pitchFamily="34" charset="0"/>
              </a:rPr>
              <a:t>M. Friedman </a:t>
            </a:r>
            <a:r>
              <a:rPr lang="nb-NO" altLang="zh-CN" sz="1600" i="1" dirty="0">
                <a:latin typeface="Arial Narrow" panose="020B0606020202030204" pitchFamily="34" charset="0"/>
              </a:rPr>
              <a:t>et al</a:t>
            </a:r>
            <a:r>
              <a:rPr lang="da-DK" altLang="zh-CN" sz="1600" dirty="0">
                <a:latin typeface="Arial Narrow" panose="020B0606020202030204" pitchFamily="34" charset="0"/>
              </a:rPr>
              <a:t>., Phys. Rev. C 101, 052802(R) (2020). </a:t>
            </a:r>
            <a:r>
              <a:rPr lang="da-DK" altLang="zh-CN" sz="1600" baseline="30000" dirty="0">
                <a:latin typeface="Arial Narrow" panose="020B0606020202030204" pitchFamily="34" charset="0"/>
              </a:rPr>
              <a:t>23</a:t>
            </a:r>
            <a:r>
              <a:rPr lang="en-US" altLang="zh-CN" sz="1600" dirty="0">
                <a:latin typeface="Arial Narrow" panose="020B0606020202030204" pitchFamily="34" charset="0"/>
              </a:rPr>
              <a:t>Al</a:t>
            </a:r>
          </a:p>
          <a:p>
            <a:pPr>
              <a:lnSpc>
                <a:spcPct val="120000"/>
              </a:lnSpc>
            </a:pPr>
            <a:r>
              <a:rPr lang="en-US" altLang="zh-CN" sz="1600" dirty="0">
                <a:latin typeface="Arial Narrow" panose="020B0606020202030204" pitchFamily="34" charset="0"/>
              </a:rPr>
              <a:t>L. J. Sun </a:t>
            </a:r>
            <a:r>
              <a:rPr lang="en-US" altLang="zh-CN" sz="1600" i="1" dirty="0">
                <a:latin typeface="Arial Narrow" panose="020B0606020202030204" pitchFamily="34" charset="0"/>
              </a:rPr>
              <a:t>et al</a:t>
            </a:r>
            <a:r>
              <a:rPr lang="en-US" altLang="zh-CN" sz="1600" dirty="0">
                <a:latin typeface="Arial Narrow" panose="020B0606020202030204" pitchFamily="34" charset="0"/>
              </a:rPr>
              <a:t>., </a:t>
            </a:r>
            <a:r>
              <a:rPr lang="da-DK" altLang="zh-CN" sz="1600" dirty="0">
                <a:latin typeface="Arial Narrow" panose="020B0606020202030204" pitchFamily="34" charset="0"/>
              </a:rPr>
              <a:t>Phys. Rev. C 103, 014322 (2021). </a:t>
            </a:r>
            <a:r>
              <a:rPr lang="da-DK" altLang="zh-CN" sz="1600" baseline="30000" dirty="0">
                <a:latin typeface="Arial Narrow" panose="020B0606020202030204" pitchFamily="34" charset="0"/>
              </a:rPr>
              <a:t>25</a:t>
            </a:r>
            <a:r>
              <a:rPr lang="en-US" altLang="zh-CN" sz="1600" dirty="0">
                <a:latin typeface="Arial Narrow" panose="020B0606020202030204" pitchFamily="34" charset="0"/>
              </a:rPr>
              <a:t>Si</a:t>
            </a:r>
          </a:p>
          <a:p>
            <a:pPr>
              <a:lnSpc>
                <a:spcPct val="120000"/>
              </a:lnSpc>
            </a:pPr>
            <a:r>
              <a:rPr lang="nb-NO" altLang="zh-CN" sz="1600" dirty="0">
                <a:latin typeface="Arial Narrow" panose="020B0606020202030204" pitchFamily="34" charset="0"/>
              </a:rPr>
              <a:t>T. Budner </a:t>
            </a:r>
            <a:r>
              <a:rPr lang="nb-NO" altLang="zh-CN" sz="1600" i="1" dirty="0">
                <a:latin typeface="Arial Narrow" panose="020B0606020202030204" pitchFamily="34" charset="0"/>
              </a:rPr>
              <a:t>et al</a:t>
            </a:r>
            <a:r>
              <a:rPr lang="nb-NO" altLang="zh-CN" sz="1600" dirty="0">
                <a:latin typeface="Arial Narrow" panose="020B0606020202030204" pitchFamily="34" charset="0"/>
              </a:rPr>
              <a:t>., Phys. Rev. Lett. 128, 182701 (2022). </a:t>
            </a:r>
            <a:r>
              <a:rPr lang="nb-NO" altLang="zh-CN" sz="1600" baseline="30000" dirty="0">
                <a:latin typeface="Arial Narrow" panose="020B0606020202030204" pitchFamily="34" charset="0"/>
              </a:rPr>
              <a:t>31</a:t>
            </a:r>
            <a:r>
              <a:rPr lang="en-US" altLang="zh-CN" sz="1600" dirty="0">
                <a:latin typeface="Arial Narrow" panose="020B0606020202030204" pitchFamily="34" charset="0"/>
              </a:rPr>
              <a:t>Cl</a:t>
            </a:r>
          </a:p>
        </p:txBody>
      </p:sp>
      <p:sp>
        <p:nvSpPr>
          <p:cNvPr id="11" name="Oval 10">
            <a:extLst>
              <a:ext uri="{FF2B5EF4-FFF2-40B4-BE49-F238E27FC236}">
                <a16:creationId xmlns:a16="http://schemas.microsoft.com/office/drawing/2014/main" id="{2C6A390C-EC67-4E06-9A5D-64A94AB11394}"/>
              </a:ext>
            </a:extLst>
          </p:cNvPr>
          <p:cNvSpPr/>
          <p:nvPr/>
        </p:nvSpPr>
        <p:spPr>
          <a:xfrm rot="2870702">
            <a:off x="6361616" y="1075338"/>
            <a:ext cx="1180057" cy="3275815"/>
          </a:xfrm>
          <a:prstGeom prst="ellipse">
            <a:avLst/>
          </a:prstGeom>
          <a:noFill/>
          <a:ln>
            <a:solidFill>
              <a:srgbClr val="00B0F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Tree>
    <p:extLst>
      <p:ext uri="{BB962C8B-B14F-4D97-AF65-F5344CB8AC3E}">
        <p14:creationId xmlns:p14="http://schemas.microsoft.com/office/powerpoint/2010/main" val="309330477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D23418-6027-4A9F-BD7E-CB1F1D02674C}"/>
              </a:ext>
            </a:extLst>
          </p:cNvPr>
          <p:cNvSpPr>
            <a:spLocks noGrp="1"/>
          </p:cNvSpPr>
          <p:nvPr>
            <p:ph type="title"/>
          </p:nvPr>
        </p:nvSpPr>
        <p:spPr>
          <a:xfrm>
            <a:off x="76200" y="289331"/>
            <a:ext cx="8991600" cy="478624"/>
          </a:xfrm>
        </p:spPr>
        <p:txBody>
          <a:bodyPr/>
          <a:lstStyle/>
          <a:p>
            <a:r>
              <a:rPr lang="en-US" altLang="zh-CN" spc="-100" dirty="0"/>
              <a:t>National Superconducting Cyclotron Laboratory</a:t>
            </a:r>
            <a:endParaRPr lang="zh-CN" altLang="en-US" spc="-100" dirty="0"/>
          </a:p>
        </p:txBody>
      </p:sp>
      <p:sp>
        <p:nvSpPr>
          <p:cNvPr id="4" name="Footer Placeholder 3">
            <a:extLst>
              <a:ext uri="{FF2B5EF4-FFF2-40B4-BE49-F238E27FC236}">
                <a16:creationId xmlns:a16="http://schemas.microsoft.com/office/drawing/2014/main" id="{F37772D9-57FB-492B-A225-1E1AEC7B51C4}"/>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06F5A9CA-A8B7-4AD7-AAAA-C57EA5F023C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144</a:t>
            </a:fld>
            <a:endParaRPr lang="en-US" sz="1300" dirty="0"/>
          </a:p>
        </p:txBody>
      </p:sp>
      <p:pic>
        <p:nvPicPr>
          <p:cNvPr id="9" name="Content Placeholder 10">
            <a:extLst>
              <a:ext uri="{FF2B5EF4-FFF2-40B4-BE49-F238E27FC236}">
                <a16:creationId xmlns:a16="http://schemas.microsoft.com/office/drawing/2014/main" id="{ACE9CA94-4CFA-4312-9690-8FE304D4F16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bwMode="auto">
          <a:xfrm>
            <a:off x="76200" y="1038382"/>
            <a:ext cx="6629400" cy="2771858"/>
          </a:xfrm>
          <a:prstGeom prst="rect">
            <a:avLst/>
          </a:prstGeom>
          <a:noFill/>
          <a:ln w="9525">
            <a:noFill/>
            <a:miter lim="800000"/>
            <a:headEnd/>
            <a:tailEnd/>
          </a:ln>
        </p:spPr>
      </p:pic>
      <p:sp>
        <p:nvSpPr>
          <p:cNvPr id="10" name="TextBox 9">
            <a:extLst>
              <a:ext uri="{FF2B5EF4-FFF2-40B4-BE49-F238E27FC236}">
                <a16:creationId xmlns:a16="http://schemas.microsoft.com/office/drawing/2014/main" id="{D56558AA-2B14-4C5A-A363-195DB118A8F1}"/>
              </a:ext>
            </a:extLst>
          </p:cNvPr>
          <p:cNvSpPr txBox="1"/>
          <p:nvPr/>
        </p:nvSpPr>
        <p:spPr>
          <a:xfrm>
            <a:off x="76200" y="1144104"/>
            <a:ext cx="1752600" cy="738664"/>
          </a:xfrm>
          <a:prstGeom prst="rect">
            <a:avLst/>
          </a:prstGeom>
          <a:noFill/>
          <a:ln w="9525">
            <a:solidFill>
              <a:schemeClr val="tx1"/>
            </a:solidFill>
          </a:ln>
        </p:spPr>
        <p:txBody>
          <a:bodyPr wrap="square" rtlCol="0">
            <a:spAutoFit/>
          </a:bodyPr>
          <a:lstStyle/>
          <a:p>
            <a:pPr algn="ctr"/>
            <a:r>
              <a:rPr lang="en-US" sz="1400" baseline="30000" dirty="0"/>
              <a:t>36</a:t>
            </a:r>
            <a:r>
              <a:rPr lang="en-US" sz="1400" dirty="0"/>
              <a:t>Ar primary beam:</a:t>
            </a:r>
          </a:p>
          <a:p>
            <a:pPr algn="ctr"/>
            <a:r>
              <a:rPr lang="en-US" sz="1400" dirty="0"/>
              <a:t>150 MeV/u</a:t>
            </a:r>
          </a:p>
          <a:p>
            <a:pPr algn="ctr"/>
            <a:r>
              <a:rPr lang="en-US" sz="1400" dirty="0"/>
              <a:t>75 </a:t>
            </a:r>
            <a:r>
              <a:rPr lang="en-US" sz="1400" i="1" dirty="0" err="1"/>
              <a:t>p</a:t>
            </a:r>
            <a:r>
              <a:rPr lang="en-US" sz="1400" dirty="0" err="1"/>
              <a:t>nA</a:t>
            </a:r>
            <a:endParaRPr lang="en-US" sz="1400" dirty="0"/>
          </a:p>
        </p:txBody>
      </p:sp>
      <p:sp>
        <p:nvSpPr>
          <p:cNvPr id="11" name="TextBox 10">
            <a:extLst>
              <a:ext uri="{FF2B5EF4-FFF2-40B4-BE49-F238E27FC236}">
                <a16:creationId xmlns:a16="http://schemas.microsoft.com/office/drawing/2014/main" id="{511E1573-EF32-4414-8779-B11F33FF6F0A}"/>
              </a:ext>
            </a:extLst>
          </p:cNvPr>
          <p:cNvSpPr txBox="1"/>
          <p:nvPr/>
        </p:nvSpPr>
        <p:spPr>
          <a:xfrm>
            <a:off x="1447800" y="3467392"/>
            <a:ext cx="1371600" cy="523220"/>
          </a:xfrm>
          <a:prstGeom prst="rect">
            <a:avLst/>
          </a:prstGeom>
          <a:noFill/>
          <a:ln w="9525">
            <a:solidFill>
              <a:schemeClr val="tx1"/>
            </a:solidFill>
          </a:ln>
        </p:spPr>
        <p:txBody>
          <a:bodyPr wrap="square" rtlCol="0">
            <a:spAutoFit/>
          </a:bodyPr>
          <a:lstStyle/>
          <a:p>
            <a:pPr algn="ctr"/>
            <a:r>
              <a:rPr lang="en-US" sz="1400" baseline="30000" dirty="0"/>
              <a:t>9</a:t>
            </a:r>
            <a:r>
              <a:rPr lang="en-US" sz="1400" dirty="0"/>
              <a:t>Be target: 1363 mg/cm</a:t>
            </a:r>
            <a:r>
              <a:rPr lang="en-US" sz="1400" baseline="30000" dirty="0"/>
              <a:t>2</a:t>
            </a:r>
          </a:p>
        </p:txBody>
      </p:sp>
      <p:sp>
        <p:nvSpPr>
          <p:cNvPr id="12" name="TextBox 11">
            <a:extLst>
              <a:ext uri="{FF2B5EF4-FFF2-40B4-BE49-F238E27FC236}">
                <a16:creationId xmlns:a16="http://schemas.microsoft.com/office/drawing/2014/main" id="{315AFFCF-96F8-472D-A864-6607A76B7C17}"/>
              </a:ext>
            </a:extLst>
          </p:cNvPr>
          <p:cNvSpPr txBox="1"/>
          <p:nvPr/>
        </p:nvSpPr>
        <p:spPr>
          <a:xfrm>
            <a:off x="3657600" y="3809549"/>
            <a:ext cx="1983108" cy="307777"/>
          </a:xfrm>
          <a:prstGeom prst="rect">
            <a:avLst/>
          </a:prstGeom>
          <a:noFill/>
          <a:ln w="9525">
            <a:solidFill>
              <a:schemeClr val="tx1"/>
            </a:solidFill>
          </a:ln>
        </p:spPr>
        <p:txBody>
          <a:bodyPr wrap="square" rtlCol="0">
            <a:spAutoFit/>
          </a:bodyPr>
          <a:lstStyle/>
          <a:p>
            <a:pPr algn="ctr"/>
            <a:r>
              <a:rPr lang="en-US" sz="1400" dirty="0"/>
              <a:t>Al wedge: 300 mg/cm</a:t>
            </a:r>
            <a:r>
              <a:rPr lang="en-US" sz="1400" baseline="30000" dirty="0"/>
              <a:t>2</a:t>
            </a:r>
            <a:endParaRPr lang="en-US" sz="1400" dirty="0"/>
          </a:p>
        </p:txBody>
      </p:sp>
      <p:sp>
        <p:nvSpPr>
          <p:cNvPr id="13" name="TextBox 12">
            <a:extLst>
              <a:ext uri="{FF2B5EF4-FFF2-40B4-BE49-F238E27FC236}">
                <a16:creationId xmlns:a16="http://schemas.microsoft.com/office/drawing/2014/main" id="{90384757-FC2F-464F-83A3-22DE79B95D35}"/>
              </a:ext>
            </a:extLst>
          </p:cNvPr>
          <p:cNvSpPr txBox="1"/>
          <p:nvPr/>
        </p:nvSpPr>
        <p:spPr>
          <a:xfrm>
            <a:off x="7353725" y="1295400"/>
            <a:ext cx="1714075" cy="954107"/>
          </a:xfrm>
          <a:prstGeom prst="rect">
            <a:avLst/>
          </a:prstGeom>
          <a:noFill/>
          <a:ln w="9525">
            <a:solidFill>
              <a:schemeClr val="tx1"/>
            </a:solidFill>
          </a:ln>
        </p:spPr>
        <p:txBody>
          <a:bodyPr wrap="square" rtlCol="0">
            <a:spAutoFit/>
          </a:bodyPr>
          <a:lstStyle/>
          <a:p>
            <a:pPr algn="ctr"/>
            <a:r>
              <a:rPr lang="en-US" sz="1400" baseline="30000" dirty="0"/>
              <a:t>25</a:t>
            </a:r>
            <a:r>
              <a:rPr lang="en-US" sz="1400" dirty="0"/>
              <a:t>Si secondary beam:</a:t>
            </a:r>
          </a:p>
          <a:p>
            <a:pPr algn="ctr"/>
            <a:r>
              <a:rPr lang="en-US" sz="1400" dirty="0"/>
              <a:t>67% pure</a:t>
            </a:r>
          </a:p>
          <a:p>
            <a:pPr algn="ctr"/>
            <a:r>
              <a:rPr lang="en-US" sz="1400" dirty="0"/>
              <a:t>4000 </a:t>
            </a:r>
            <a:r>
              <a:rPr lang="en-US" sz="1400" dirty="0" err="1"/>
              <a:t>pps</a:t>
            </a:r>
            <a:endParaRPr lang="en-US" sz="1400" dirty="0"/>
          </a:p>
        </p:txBody>
      </p:sp>
      <p:pic>
        <p:nvPicPr>
          <p:cNvPr id="15" name="Picture 14">
            <a:extLst>
              <a:ext uri="{FF2B5EF4-FFF2-40B4-BE49-F238E27FC236}">
                <a16:creationId xmlns:a16="http://schemas.microsoft.com/office/drawing/2014/main" id="{BAF043CE-6F43-4244-AD77-1A9EBF5B0C69}"/>
              </a:ext>
            </a:extLst>
          </p:cNvPr>
          <p:cNvPicPr>
            <a:picLocks noChangeAspect="1"/>
          </p:cNvPicPr>
          <p:nvPr/>
        </p:nvPicPr>
        <p:blipFill rotWithShape="1">
          <a:blip r:embed="rId4">
            <a:extLst>
              <a:ext uri="{28A0092B-C50C-407E-A947-70E740481C1C}">
                <a14:useLocalDpi xmlns:a14="http://schemas.microsoft.com/office/drawing/2010/main"/>
              </a:ext>
            </a:extLst>
          </a:blip>
          <a:srcRect l="5959" t="10868" r="8336" b="18876"/>
          <a:stretch/>
        </p:blipFill>
        <p:spPr>
          <a:xfrm>
            <a:off x="76200" y="4203184"/>
            <a:ext cx="7467600" cy="1886414"/>
          </a:xfrm>
          <a:prstGeom prst="rect">
            <a:avLst/>
          </a:prstGeom>
        </p:spPr>
      </p:pic>
      <p:pic>
        <p:nvPicPr>
          <p:cNvPr id="14" name="Picture 13">
            <a:extLst>
              <a:ext uri="{FF2B5EF4-FFF2-40B4-BE49-F238E27FC236}">
                <a16:creationId xmlns:a16="http://schemas.microsoft.com/office/drawing/2014/main" id="{DD386072-A643-4118-B87C-7324F67908CB}"/>
              </a:ext>
            </a:extLst>
          </p:cNvPr>
          <p:cNvPicPr>
            <a:picLocks noChangeAspect="1"/>
          </p:cNvPicPr>
          <p:nvPr/>
        </p:nvPicPr>
        <p:blipFill>
          <a:blip r:embed="rId5"/>
          <a:stretch>
            <a:fillRect/>
          </a:stretch>
        </p:blipFill>
        <p:spPr>
          <a:xfrm>
            <a:off x="6758403" y="2330128"/>
            <a:ext cx="2362920" cy="1606204"/>
          </a:xfrm>
          <a:prstGeom prst="rect">
            <a:avLst/>
          </a:prstGeom>
        </p:spPr>
      </p:pic>
      <p:sp>
        <p:nvSpPr>
          <p:cNvPr id="16" name="Rectangle 15">
            <a:extLst>
              <a:ext uri="{FF2B5EF4-FFF2-40B4-BE49-F238E27FC236}">
                <a16:creationId xmlns:a16="http://schemas.microsoft.com/office/drawing/2014/main" id="{70C9E132-9371-49B5-BB24-74F7DA0C0CF8}"/>
              </a:ext>
            </a:extLst>
          </p:cNvPr>
          <p:cNvSpPr/>
          <p:nvPr/>
        </p:nvSpPr>
        <p:spPr>
          <a:xfrm>
            <a:off x="7018544" y="3895406"/>
            <a:ext cx="2026516" cy="307777"/>
          </a:xfrm>
          <a:prstGeom prst="rect">
            <a:avLst/>
          </a:prstGeom>
        </p:spPr>
        <p:txBody>
          <a:bodyPr wrap="none">
            <a:spAutoFit/>
          </a:bodyPr>
          <a:lstStyle/>
          <a:p>
            <a:pPr algn="ctr"/>
            <a:r>
              <a:rPr lang="en-US" altLang="zh-CN" sz="1400" dirty="0"/>
              <a:t>PID at the exit of RFFS</a:t>
            </a:r>
            <a:endParaRPr lang="zh-CN" altLang="en-US" sz="1400" dirty="0"/>
          </a:p>
        </p:txBody>
      </p:sp>
      <p:sp>
        <p:nvSpPr>
          <p:cNvPr id="2" name="Can 1"/>
          <p:cNvSpPr/>
          <p:nvPr/>
        </p:nvSpPr>
        <p:spPr>
          <a:xfrm rot="15902071">
            <a:off x="6579603" y="1784739"/>
            <a:ext cx="304800" cy="541543"/>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cxnSp>
        <p:nvCxnSpPr>
          <p:cNvPr id="7" name="Straight Arrow Connector 6"/>
          <p:cNvCxnSpPr>
            <a:cxnSpLocks/>
          </p:cNvCxnSpPr>
          <p:nvPr/>
        </p:nvCxnSpPr>
        <p:spPr>
          <a:xfrm flipV="1">
            <a:off x="7030864" y="1984670"/>
            <a:ext cx="291152" cy="25345"/>
          </a:xfrm>
          <a:prstGeom prst="straightConnector1">
            <a:avLst/>
          </a:prstGeom>
          <a:ln>
            <a:solidFill>
              <a:srgbClr val="FF3E34"/>
            </a:solidFill>
            <a:tailEnd type="triangle"/>
          </a:ln>
        </p:spPr>
        <p:style>
          <a:lnRef idx="2">
            <a:schemeClr val="accent2"/>
          </a:lnRef>
          <a:fillRef idx="0">
            <a:schemeClr val="accent2"/>
          </a:fillRef>
          <a:effectRef idx="1">
            <a:schemeClr val="accent2"/>
          </a:effectRef>
          <a:fontRef idx="minor">
            <a:schemeClr val="tx1"/>
          </a:fontRef>
        </p:style>
      </p:cxnSp>
      <p:sp>
        <p:nvSpPr>
          <p:cNvPr id="17" name="TextBox 16"/>
          <p:cNvSpPr txBox="1"/>
          <p:nvPr/>
        </p:nvSpPr>
        <p:spPr>
          <a:xfrm>
            <a:off x="6459639" y="1608319"/>
            <a:ext cx="587020" cy="276999"/>
          </a:xfrm>
          <a:prstGeom prst="rect">
            <a:avLst/>
          </a:prstGeom>
          <a:noFill/>
        </p:spPr>
        <p:txBody>
          <a:bodyPr wrap="none" rtlCol="0">
            <a:spAutoFit/>
          </a:bodyPr>
          <a:lstStyle/>
          <a:p>
            <a:r>
              <a:rPr lang="en-US" altLang="zh-CN" sz="1200" b="1" dirty="0">
                <a:ea typeface="Cambria Math" panose="02040503050406030204" pitchFamily="18" charset="0"/>
              </a:rPr>
              <a:t>RFFS</a:t>
            </a:r>
            <a:endParaRPr lang="zh-CN" altLang="en-US" sz="1200" b="1" dirty="0"/>
          </a:p>
        </p:txBody>
      </p:sp>
      <p:pic>
        <p:nvPicPr>
          <p:cNvPr id="18" name="Picture 17">
            <a:extLst>
              <a:ext uri="{FF2B5EF4-FFF2-40B4-BE49-F238E27FC236}">
                <a16:creationId xmlns:a16="http://schemas.microsoft.com/office/drawing/2014/main" id="{C8CD19A2-81A7-4724-9AE4-C3B92DB40AD1}"/>
              </a:ext>
            </a:extLst>
          </p:cNvPr>
          <p:cNvPicPr>
            <a:picLocks noChangeAspect="1"/>
          </p:cNvPicPr>
          <p:nvPr/>
        </p:nvPicPr>
        <p:blipFill>
          <a:blip r:embed="rId6"/>
          <a:stretch>
            <a:fillRect/>
          </a:stretch>
        </p:blipFill>
        <p:spPr>
          <a:xfrm>
            <a:off x="7596000" y="4203182"/>
            <a:ext cx="1534282" cy="1886413"/>
          </a:xfrm>
          <a:prstGeom prst="rect">
            <a:avLst/>
          </a:prstGeom>
        </p:spPr>
      </p:pic>
      <p:pic>
        <p:nvPicPr>
          <p:cNvPr id="19" name="Picture 18">
            <a:extLst>
              <a:ext uri="{FF2B5EF4-FFF2-40B4-BE49-F238E27FC236}">
                <a16:creationId xmlns:a16="http://schemas.microsoft.com/office/drawing/2014/main" id="{6E3939A2-1504-4FBD-8824-11D44AB1E0F3}"/>
              </a:ext>
            </a:extLst>
          </p:cNvPr>
          <p:cNvPicPr>
            <a:picLocks noChangeAspect="1"/>
          </p:cNvPicPr>
          <p:nvPr/>
        </p:nvPicPr>
        <p:blipFill rotWithShape="1">
          <a:blip r:embed="rId4">
            <a:extLst>
              <a:ext uri="{28A0092B-C50C-407E-A947-70E740481C1C}">
                <a14:useLocalDpi xmlns:a14="http://schemas.microsoft.com/office/drawing/2010/main"/>
              </a:ext>
            </a:extLst>
          </a:blip>
          <a:srcRect l="5959" t="10868" r="8336" b="18876"/>
          <a:stretch/>
        </p:blipFill>
        <p:spPr>
          <a:xfrm>
            <a:off x="23327" y="4203184"/>
            <a:ext cx="7467600" cy="1886414"/>
          </a:xfrm>
          <a:prstGeom prst="rect">
            <a:avLst/>
          </a:prstGeom>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95B3B412-0CD4-41A7-9BCF-4A8FA75DE402}"/>
              </a:ext>
            </a:extLst>
          </p:cNvPr>
          <p:cNvPicPr>
            <a:picLocks noGrp="1" noChangeAspect="1"/>
          </p:cNvPicPr>
          <p:nvPr>
            <p:ph idx="1"/>
          </p:nvPr>
        </p:nvPicPr>
        <p:blipFill>
          <a:blip r:embed="rId3"/>
          <a:stretch>
            <a:fillRect/>
          </a:stretch>
        </p:blipFill>
        <p:spPr>
          <a:xfrm>
            <a:off x="1158038" y="1066800"/>
            <a:ext cx="6639762" cy="5027613"/>
          </a:xfrm>
        </p:spPr>
      </p:pic>
      <p:sp>
        <p:nvSpPr>
          <p:cNvPr id="3" name="Title 2">
            <a:extLst>
              <a:ext uri="{FF2B5EF4-FFF2-40B4-BE49-F238E27FC236}">
                <a16:creationId xmlns:a16="http://schemas.microsoft.com/office/drawing/2014/main" id="{5AA17079-A224-4186-93FC-BA93A98373AC}"/>
              </a:ext>
            </a:extLst>
          </p:cNvPr>
          <p:cNvSpPr>
            <a:spLocks noGrp="1"/>
          </p:cNvSpPr>
          <p:nvPr>
            <p:ph type="title"/>
          </p:nvPr>
        </p:nvSpPr>
        <p:spPr/>
        <p:txBody>
          <a:bodyPr/>
          <a:lstStyle/>
          <a:p>
            <a:r>
              <a:rPr lang="en-US" altLang="zh-CN" dirty="0"/>
              <a:t>GADGET</a:t>
            </a:r>
            <a:endParaRPr lang="zh-CN" altLang="en-US" dirty="0"/>
          </a:p>
        </p:txBody>
      </p:sp>
      <p:sp>
        <p:nvSpPr>
          <p:cNvPr id="4" name="Footer Placeholder 3">
            <a:extLst>
              <a:ext uri="{FF2B5EF4-FFF2-40B4-BE49-F238E27FC236}">
                <a16:creationId xmlns:a16="http://schemas.microsoft.com/office/drawing/2014/main" id="{DEABFA74-9AE9-49E7-8D6F-7FFC72A51607}"/>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0F92DD73-28AB-498C-AFBB-BF8257F31667}"/>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145</a:t>
            </a:fld>
            <a:endParaRPr lang="en-US" sz="1300" dirty="0"/>
          </a:p>
        </p:txBody>
      </p:sp>
      <p:sp>
        <p:nvSpPr>
          <p:cNvPr id="11" name="TextBox 10">
            <a:extLst>
              <a:ext uri="{FF2B5EF4-FFF2-40B4-BE49-F238E27FC236}">
                <a16:creationId xmlns:a16="http://schemas.microsoft.com/office/drawing/2014/main" id="{89B06EDA-4CB0-4F0B-A93B-2334CCBF1A09}"/>
              </a:ext>
            </a:extLst>
          </p:cNvPr>
          <p:cNvSpPr txBox="1"/>
          <p:nvPr/>
        </p:nvSpPr>
        <p:spPr>
          <a:xfrm>
            <a:off x="1158038" y="5214685"/>
            <a:ext cx="6639762" cy="879728"/>
          </a:xfrm>
          <a:prstGeom prst="rect">
            <a:avLst/>
          </a:prstGeom>
          <a:solidFill>
            <a:schemeClr val="bg1"/>
          </a:solidFill>
        </p:spPr>
        <p:txBody>
          <a:bodyPr wrap="square">
            <a:spAutoFit/>
          </a:bodyPr>
          <a:lstStyle/>
          <a:p>
            <a:pPr algn="ctr">
              <a:lnSpc>
                <a:spcPct val="120000"/>
              </a:lnSpc>
              <a:spcBef>
                <a:spcPts val="600"/>
              </a:spcBef>
              <a:spcAft>
                <a:spcPts val="600"/>
              </a:spcAft>
              <a:tabLst>
                <a:tab pos="457200" algn="l"/>
              </a:tabLst>
            </a:pPr>
            <a:r>
              <a:rPr lang="en-US" altLang="zh-CN" dirty="0" err="1"/>
              <a:t>GAseous</a:t>
            </a:r>
            <a:r>
              <a:rPr lang="en-US" altLang="zh-CN" dirty="0"/>
              <a:t> Detector with </a:t>
            </a:r>
            <a:r>
              <a:rPr lang="en-US" altLang="zh-CN" dirty="0" err="1"/>
              <a:t>GErmanium</a:t>
            </a:r>
            <a:r>
              <a:rPr lang="en-US" altLang="zh-CN" dirty="0"/>
              <a:t> Tagging</a:t>
            </a:r>
            <a:endParaRPr lang="zh-CN" altLang="en-US" dirty="0"/>
          </a:p>
          <a:p>
            <a:pPr lvl="0" algn="ctr">
              <a:lnSpc>
                <a:spcPct val="120000"/>
              </a:lnSpc>
              <a:spcBef>
                <a:spcPts val="600"/>
              </a:spcBef>
              <a:spcAft>
                <a:spcPts val="600"/>
              </a:spcAft>
              <a:tabLst>
                <a:tab pos="457200" algn="l"/>
              </a:tabLst>
            </a:pPr>
            <a:r>
              <a:rPr lang="en-US" altLang="zh-CN"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M. Friedman </a:t>
            </a:r>
            <a:r>
              <a:rPr lang="en-US" altLang="zh-CN"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Nucl. Instrum. Methods Phys. Res. A 940, 93 (2019).</a:t>
            </a:r>
            <a:endParaRPr lang="zh-CN" altLang="zh-CN" dirty="0">
              <a:solidFill>
                <a:srgbClr val="002060"/>
              </a:solidFill>
              <a:latin typeface="Arial Narrow" panose="020B0606020202030204" pitchFamily="34" charset="0"/>
              <a:cs typeface="Times New Roman" panose="02020603050405020304" pitchFamily="18" charset="0"/>
            </a:endParaRPr>
          </a:p>
        </p:txBody>
      </p:sp>
      <p:sp>
        <p:nvSpPr>
          <p:cNvPr id="2" name="Arrow: Right 1">
            <a:extLst>
              <a:ext uri="{FF2B5EF4-FFF2-40B4-BE49-F238E27FC236}">
                <a16:creationId xmlns:a16="http://schemas.microsoft.com/office/drawing/2014/main" id="{D8D7C88D-1FB8-4438-BFA5-04800AB9F8B4}"/>
              </a:ext>
            </a:extLst>
          </p:cNvPr>
          <p:cNvSpPr/>
          <p:nvPr/>
        </p:nvSpPr>
        <p:spPr>
          <a:xfrm>
            <a:off x="455779" y="3335272"/>
            <a:ext cx="609600" cy="228600"/>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6" name="TextBox 5">
            <a:extLst>
              <a:ext uri="{FF2B5EF4-FFF2-40B4-BE49-F238E27FC236}">
                <a16:creationId xmlns:a16="http://schemas.microsoft.com/office/drawing/2014/main" id="{8FDCF73B-9B17-49AF-83E5-93E6881F091B}"/>
              </a:ext>
            </a:extLst>
          </p:cNvPr>
          <p:cNvSpPr txBox="1"/>
          <p:nvPr/>
        </p:nvSpPr>
        <p:spPr>
          <a:xfrm>
            <a:off x="370643" y="2971800"/>
            <a:ext cx="787395" cy="369332"/>
          </a:xfrm>
          <a:prstGeom prst="rect">
            <a:avLst/>
          </a:prstGeom>
          <a:noFill/>
        </p:spPr>
        <p:txBody>
          <a:bodyPr wrap="none" rtlCol="0">
            <a:spAutoFit/>
          </a:bodyPr>
          <a:lstStyle/>
          <a:p>
            <a:r>
              <a:rPr lang="en-US" altLang="zh-CN" dirty="0">
                <a:solidFill>
                  <a:srgbClr val="FF0000"/>
                </a:solidFill>
              </a:rPr>
              <a:t>Beam</a:t>
            </a:r>
            <a:endParaRPr lang="zh-CN" altLang="en-US" dirty="0">
              <a:solidFill>
                <a:srgbClr val="FF0000"/>
              </a:solidFill>
            </a:endParaRPr>
          </a:p>
        </p:txBody>
      </p:sp>
      <p:sp>
        <p:nvSpPr>
          <p:cNvPr id="8" name="TextBox 7">
            <a:extLst>
              <a:ext uri="{FF2B5EF4-FFF2-40B4-BE49-F238E27FC236}">
                <a16:creationId xmlns:a16="http://schemas.microsoft.com/office/drawing/2014/main" id="{003ED637-2D83-46C4-9FE6-C054095D03DB}"/>
              </a:ext>
            </a:extLst>
          </p:cNvPr>
          <p:cNvSpPr txBox="1"/>
          <p:nvPr/>
        </p:nvSpPr>
        <p:spPr>
          <a:xfrm>
            <a:off x="4320343" y="3135868"/>
            <a:ext cx="1800493" cy="369332"/>
          </a:xfrm>
          <a:prstGeom prst="rect">
            <a:avLst/>
          </a:prstGeom>
          <a:noFill/>
        </p:spPr>
        <p:txBody>
          <a:bodyPr wrap="none" rtlCol="0">
            <a:spAutoFit/>
          </a:bodyPr>
          <a:lstStyle/>
          <a:p>
            <a:r>
              <a:rPr lang="en-US" altLang="zh-CN" dirty="0"/>
              <a:t>Proton Detector</a:t>
            </a:r>
            <a:endParaRPr lang="zh-CN" altLang="en-US" dirty="0"/>
          </a:p>
        </p:txBody>
      </p:sp>
      <p:sp>
        <p:nvSpPr>
          <p:cNvPr id="12" name="TextBox 11">
            <a:extLst>
              <a:ext uri="{FF2B5EF4-FFF2-40B4-BE49-F238E27FC236}">
                <a16:creationId xmlns:a16="http://schemas.microsoft.com/office/drawing/2014/main" id="{22EF2C0E-EDC8-44FE-936B-12486CF62FBC}"/>
              </a:ext>
            </a:extLst>
          </p:cNvPr>
          <p:cNvSpPr txBox="1"/>
          <p:nvPr/>
        </p:nvSpPr>
        <p:spPr>
          <a:xfrm>
            <a:off x="4376319" y="3886200"/>
            <a:ext cx="800219" cy="369332"/>
          </a:xfrm>
          <a:prstGeom prst="rect">
            <a:avLst/>
          </a:prstGeom>
          <a:noFill/>
        </p:spPr>
        <p:txBody>
          <a:bodyPr wrap="none" rtlCol="0">
            <a:spAutoFit/>
          </a:bodyPr>
          <a:lstStyle/>
          <a:p>
            <a:r>
              <a:rPr lang="en-US" altLang="zh-CN" dirty="0"/>
              <a:t>SeGA</a:t>
            </a:r>
            <a:endParaRPr lang="zh-CN" altLang="en-US" dirty="0"/>
          </a:p>
        </p:txBody>
      </p:sp>
      <p:sp>
        <p:nvSpPr>
          <p:cNvPr id="13" name="TextBox 12">
            <a:extLst>
              <a:ext uri="{FF2B5EF4-FFF2-40B4-BE49-F238E27FC236}">
                <a16:creationId xmlns:a16="http://schemas.microsoft.com/office/drawing/2014/main" id="{F4FD0C34-A19F-4076-B122-4587910A6E60}"/>
              </a:ext>
            </a:extLst>
          </p:cNvPr>
          <p:cNvSpPr txBox="1"/>
          <p:nvPr/>
        </p:nvSpPr>
        <p:spPr>
          <a:xfrm>
            <a:off x="4371142" y="2355332"/>
            <a:ext cx="800219" cy="369332"/>
          </a:xfrm>
          <a:prstGeom prst="rect">
            <a:avLst/>
          </a:prstGeom>
          <a:noFill/>
        </p:spPr>
        <p:txBody>
          <a:bodyPr wrap="none" rtlCol="0">
            <a:spAutoFit/>
          </a:bodyPr>
          <a:lstStyle/>
          <a:p>
            <a:r>
              <a:rPr lang="en-US" altLang="zh-CN" dirty="0"/>
              <a:t>SeGA</a:t>
            </a:r>
            <a:endParaRPr lang="zh-CN" altLang="en-US" dirty="0"/>
          </a:p>
        </p:txBody>
      </p:sp>
    </p:spTree>
    <p:extLst>
      <p:ext uri="{BB962C8B-B14F-4D97-AF65-F5344CB8AC3E}">
        <p14:creationId xmlns:p14="http://schemas.microsoft.com/office/powerpoint/2010/main" val="409159101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21635A8F-941B-4EAF-9196-9725DCC74831}"/>
              </a:ext>
            </a:extLst>
          </p:cNvPr>
          <p:cNvPicPr>
            <a:picLocks noGrp="1" noChangeAspect="1"/>
          </p:cNvPicPr>
          <p:nvPr>
            <p:ph idx="1"/>
          </p:nvPr>
        </p:nvPicPr>
        <p:blipFill rotWithShape="1">
          <a:blip r:embed="rId3"/>
          <a:srcRect l="20130" r="16640"/>
          <a:stretch/>
        </p:blipFill>
        <p:spPr>
          <a:xfrm>
            <a:off x="36000" y="1049391"/>
            <a:ext cx="4241321" cy="5029197"/>
          </a:xfrm>
        </p:spPr>
      </p:pic>
      <p:sp>
        <p:nvSpPr>
          <p:cNvPr id="3" name="Title 2">
            <a:extLst>
              <a:ext uri="{FF2B5EF4-FFF2-40B4-BE49-F238E27FC236}">
                <a16:creationId xmlns:a16="http://schemas.microsoft.com/office/drawing/2014/main" id="{494F04D7-0D20-4DDC-BDAD-FF67C322ADFF}"/>
              </a:ext>
            </a:extLst>
          </p:cNvPr>
          <p:cNvSpPr>
            <a:spLocks noGrp="1"/>
          </p:cNvSpPr>
          <p:nvPr>
            <p:ph type="title"/>
          </p:nvPr>
        </p:nvSpPr>
        <p:spPr/>
        <p:txBody>
          <a:bodyPr/>
          <a:lstStyle/>
          <a:p>
            <a:r>
              <a:rPr lang="en-US" altLang="zh-CN" dirty="0"/>
              <a:t>GADGET</a:t>
            </a:r>
            <a:endParaRPr lang="zh-CN" altLang="en-US" dirty="0"/>
          </a:p>
        </p:txBody>
      </p:sp>
      <p:sp>
        <p:nvSpPr>
          <p:cNvPr id="4" name="Footer Placeholder 3">
            <a:extLst>
              <a:ext uri="{FF2B5EF4-FFF2-40B4-BE49-F238E27FC236}">
                <a16:creationId xmlns:a16="http://schemas.microsoft.com/office/drawing/2014/main" id="{ACDA4544-5988-4FB7-A5FF-2F0EC83D1716}"/>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C8B856B7-FAB2-45D6-BD89-4771F9B24EDB}"/>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146</a:t>
            </a:fld>
            <a:endParaRPr lang="en-US" sz="1300" dirty="0"/>
          </a:p>
        </p:txBody>
      </p:sp>
      <p:pic>
        <p:nvPicPr>
          <p:cNvPr id="9" name="Picture 8">
            <a:extLst>
              <a:ext uri="{FF2B5EF4-FFF2-40B4-BE49-F238E27FC236}">
                <a16:creationId xmlns:a16="http://schemas.microsoft.com/office/drawing/2014/main" id="{C94DE9B8-EB36-4B1B-98E7-3F73037C4AA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374115" y="1049391"/>
            <a:ext cx="2514599" cy="5029198"/>
          </a:xfrm>
          <a:prstGeom prst="rect">
            <a:avLst/>
          </a:prstGeom>
        </p:spPr>
      </p:pic>
      <p:pic>
        <p:nvPicPr>
          <p:cNvPr id="11" name="Picture 10">
            <a:extLst>
              <a:ext uri="{FF2B5EF4-FFF2-40B4-BE49-F238E27FC236}">
                <a16:creationId xmlns:a16="http://schemas.microsoft.com/office/drawing/2014/main" id="{B258CB17-DF80-4C7E-BD23-52B578AF818D}"/>
              </a:ext>
            </a:extLst>
          </p:cNvPr>
          <p:cNvPicPr>
            <a:picLocks noChangeAspect="1"/>
          </p:cNvPicPr>
          <p:nvPr/>
        </p:nvPicPr>
        <p:blipFill rotWithShape="1">
          <a:blip r:embed="rId5">
            <a:extLst>
              <a:ext uri="{28A0092B-C50C-407E-A947-70E740481C1C}">
                <a14:useLocalDpi xmlns:a14="http://schemas.microsoft.com/office/drawing/2010/main"/>
              </a:ext>
            </a:extLst>
          </a:blip>
          <a:srcRect l="11196" r="12046" b="9535"/>
          <a:stretch/>
        </p:blipFill>
        <p:spPr>
          <a:xfrm>
            <a:off x="6984000" y="1049391"/>
            <a:ext cx="2133600" cy="5029196"/>
          </a:xfrm>
          <a:prstGeom prst="rect">
            <a:avLst/>
          </a:prstGeom>
        </p:spPr>
      </p:pic>
    </p:spTree>
    <p:extLst>
      <p:ext uri="{BB962C8B-B14F-4D97-AF65-F5344CB8AC3E}">
        <p14:creationId xmlns:p14="http://schemas.microsoft.com/office/powerpoint/2010/main" val="56935953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691331-4778-4E4B-A31A-556FAD747B15}"/>
              </a:ext>
            </a:extLst>
          </p:cNvPr>
          <p:cNvSpPr>
            <a:spLocks noGrp="1"/>
          </p:cNvSpPr>
          <p:nvPr>
            <p:ph type="title"/>
          </p:nvPr>
        </p:nvSpPr>
        <p:spPr/>
        <p:txBody>
          <a:bodyPr/>
          <a:lstStyle/>
          <a:p>
            <a:r>
              <a:rPr lang="en-US" altLang="zh-CN" dirty="0"/>
              <a:t>Gaseous Proton Detector</a:t>
            </a:r>
            <a:endParaRPr lang="zh-CN" altLang="en-US" dirty="0"/>
          </a:p>
        </p:txBody>
      </p:sp>
      <p:sp>
        <p:nvSpPr>
          <p:cNvPr id="4" name="Footer Placeholder 3">
            <a:extLst>
              <a:ext uri="{FF2B5EF4-FFF2-40B4-BE49-F238E27FC236}">
                <a16:creationId xmlns:a16="http://schemas.microsoft.com/office/drawing/2014/main" id="{FFF582B5-E884-49F7-AEDC-F7EAD979041A}"/>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E4058D68-E8C7-445E-B389-7D76FF70CD6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147</a:t>
            </a:fld>
            <a:endParaRPr lang="en-US" sz="1300" dirty="0"/>
          </a:p>
        </p:txBody>
      </p:sp>
      <p:pic>
        <p:nvPicPr>
          <p:cNvPr id="17" name="Content Placeholder 8">
            <a:extLst>
              <a:ext uri="{FF2B5EF4-FFF2-40B4-BE49-F238E27FC236}">
                <a16:creationId xmlns:a16="http://schemas.microsoft.com/office/drawing/2014/main" id="{FC936E4C-D904-4FF1-A123-F0800A1C9583}"/>
              </a:ext>
            </a:extLst>
          </p:cNvPr>
          <p:cNvPicPr>
            <a:picLocks noGrp="1" noChangeAspect="1"/>
          </p:cNvPicPr>
          <p:nvPr>
            <p:ph idx="1"/>
          </p:nvPr>
        </p:nvPicPr>
        <p:blipFill>
          <a:blip r:embed="rId3"/>
          <a:stretch>
            <a:fillRect/>
          </a:stretch>
        </p:blipFill>
        <p:spPr>
          <a:xfrm>
            <a:off x="1046808" y="1066800"/>
            <a:ext cx="7050384" cy="5027613"/>
          </a:xfrm>
          <a:prstGeom prst="rect">
            <a:avLst/>
          </a:prstGeom>
        </p:spPr>
      </p:pic>
    </p:spTree>
    <p:extLst>
      <p:ext uri="{BB962C8B-B14F-4D97-AF65-F5344CB8AC3E}">
        <p14:creationId xmlns:p14="http://schemas.microsoft.com/office/powerpoint/2010/main" val="141785970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1553E6-08C9-4450-AAFE-2B67BE6106F7}"/>
              </a:ext>
            </a:extLst>
          </p:cNvPr>
          <p:cNvSpPr>
            <a:spLocks noGrp="1"/>
          </p:cNvSpPr>
          <p:nvPr>
            <p:ph type="title"/>
          </p:nvPr>
        </p:nvSpPr>
        <p:spPr/>
        <p:txBody>
          <a:bodyPr/>
          <a:lstStyle/>
          <a:p>
            <a:r>
              <a:rPr lang="en-US" altLang="zh-CN" dirty="0"/>
              <a:t>Beam Distribution</a:t>
            </a:r>
            <a:endParaRPr lang="zh-CN" altLang="en-US" dirty="0"/>
          </a:p>
        </p:txBody>
      </p:sp>
      <p:sp>
        <p:nvSpPr>
          <p:cNvPr id="4" name="Footer Placeholder 3">
            <a:extLst>
              <a:ext uri="{FF2B5EF4-FFF2-40B4-BE49-F238E27FC236}">
                <a16:creationId xmlns:a16="http://schemas.microsoft.com/office/drawing/2014/main" id="{7BCE3DC1-30B6-4C40-85EC-AD2F2A79B4AF}"/>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A062F105-B8D5-42A3-ADA0-8ECD165399A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148</a:t>
            </a:fld>
            <a:endParaRPr lang="en-US" sz="1300" dirty="0"/>
          </a:p>
        </p:txBody>
      </p:sp>
      <p:pic>
        <p:nvPicPr>
          <p:cNvPr id="21" name="Picture 20">
            <a:extLst>
              <a:ext uri="{FF2B5EF4-FFF2-40B4-BE49-F238E27FC236}">
                <a16:creationId xmlns:a16="http://schemas.microsoft.com/office/drawing/2014/main" id="{26556A7A-6E82-4CFF-A35E-6BBAB36E85A7}"/>
              </a:ext>
            </a:extLst>
          </p:cNvPr>
          <p:cNvPicPr>
            <a:picLocks noChangeAspect="1"/>
          </p:cNvPicPr>
          <p:nvPr/>
        </p:nvPicPr>
        <p:blipFill>
          <a:blip r:embed="rId3"/>
          <a:stretch>
            <a:fillRect/>
          </a:stretch>
        </p:blipFill>
        <p:spPr>
          <a:xfrm>
            <a:off x="4944489" y="1016031"/>
            <a:ext cx="4123311" cy="2940324"/>
          </a:xfrm>
          <a:prstGeom prst="rect">
            <a:avLst/>
          </a:prstGeom>
        </p:spPr>
      </p:pic>
      <p:pic>
        <p:nvPicPr>
          <p:cNvPr id="23" name="Picture 22">
            <a:extLst>
              <a:ext uri="{FF2B5EF4-FFF2-40B4-BE49-F238E27FC236}">
                <a16:creationId xmlns:a16="http://schemas.microsoft.com/office/drawing/2014/main" id="{C190F7E3-C221-46BC-8923-6BE3CB8018BB}"/>
              </a:ext>
            </a:extLst>
          </p:cNvPr>
          <p:cNvPicPr>
            <a:picLocks noChangeAspect="1"/>
          </p:cNvPicPr>
          <p:nvPr/>
        </p:nvPicPr>
        <p:blipFill>
          <a:blip r:embed="rId4"/>
          <a:stretch>
            <a:fillRect/>
          </a:stretch>
        </p:blipFill>
        <p:spPr>
          <a:xfrm>
            <a:off x="5173827" y="3993446"/>
            <a:ext cx="2596583" cy="1764000"/>
          </a:xfrm>
          <a:prstGeom prst="rect">
            <a:avLst/>
          </a:prstGeom>
        </p:spPr>
      </p:pic>
      <p:pic>
        <p:nvPicPr>
          <p:cNvPr id="24" name="Picture 23">
            <a:extLst>
              <a:ext uri="{FF2B5EF4-FFF2-40B4-BE49-F238E27FC236}">
                <a16:creationId xmlns:a16="http://schemas.microsoft.com/office/drawing/2014/main" id="{E9CEB2F3-E9AB-4855-B833-98ACB96016B0}"/>
              </a:ext>
            </a:extLst>
          </p:cNvPr>
          <p:cNvPicPr>
            <a:picLocks noChangeAspect="1"/>
          </p:cNvPicPr>
          <p:nvPr/>
        </p:nvPicPr>
        <p:blipFill>
          <a:blip r:embed="rId5"/>
          <a:stretch>
            <a:fillRect/>
          </a:stretch>
        </p:blipFill>
        <p:spPr>
          <a:xfrm>
            <a:off x="3408211" y="2266826"/>
            <a:ext cx="985509" cy="882805"/>
          </a:xfrm>
          <a:prstGeom prst="rect">
            <a:avLst/>
          </a:prstGeom>
        </p:spPr>
      </p:pic>
      <p:cxnSp>
        <p:nvCxnSpPr>
          <p:cNvPr id="27" name="Straight Connector 26">
            <a:extLst>
              <a:ext uri="{FF2B5EF4-FFF2-40B4-BE49-F238E27FC236}">
                <a16:creationId xmlns:a16="http://schemas.microsoft.com/office/drawing/2014/main" id="{6FCDF185-710D-462A-9551-2937272E47EC}"/>
              </a:ext>
            </a:extLst>
          </p:cNvPr>
          <p:cNvCxnSpPr>
            <a:cxnSpLocks/>
          </p:cNvCxnSpPr>
          <p:nvPr/>
        </p:nvCxnSpPr>
        <p:spPr>
          <a:xfrm>
            <a:off x="7625053" y="2766831"/>
            <a:ext cx="0" cy="1404000"/>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437D5478-0955-4482-903B-2256793EAD0A}"/>
              </a:ext>
            </a:extLst>
          </p:cNvPr>
          <p:cNvCxnSpPr>
            <a:cxnSpLocks/>
          </p:cNvCxnSpPr>
          <p:nvPr/>
        </p:nvCxnSpPr>
        <p:spPr>
          <a:xfrm>
            <a:off x="5557845" y="2766831"/>
            <a:ext cx="0" cy="1404000"/>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1B2CC1EE-906E-4F3F-868A-B0EF16179AB3}"/>
              </a:ext>
            </a:extLst>
          </p:cNvPr>
          <p:cNvSpPr/>
          <p:nvPr/>
        </p:nvSpPr>
        <p:spPr>
          <a:xfrm>
            <a:off x="5090970" y="5757446"/>
            <a:ext cx="2973891" cy="338554"/>
          </a:xfrm>
          <a:prstGeom prst="rect">
            <a:avLst/>
          </a:prstGeom>
        </p:spPr>
        <p:txBody>
          <a:bodyPr wrap="none">
            <a:spAutoFit/>
          </a:bodyPr>
          <a:lstStyle/>
          <a:p>
            <a:r>
              <a:rPr lang="en-US" altLang="zh-CN" sz="1600" dirty="0"/>
              <a:t>B</a:t>
            </a:r>
            <a:r>
              <a:rPr lang="zh-CN" altLang="en-US" sz="1600" dirty="0"/>
              <a:t>eam </a:t>
            </a:r>
            <a:r>
              <a:rPr lang="en-US" altLang="zh-CN" sz="1600" dirty="0"/>
              <a:t>longitudinal </a:t>
            </a:r>
            <a:r>
              <a:rPr lang="zh-CN" altLang="en-US" sz="1600" dirty="0"/>
              <a:t>distribution</a:t>
            </a:r>
          </a:p>
        </p:txBody>
      </p:sp>
      <p:cxnSp>
        <p:nvCxnSpPr>
          <p:cNvPr id="18" name="Straight Connector 17">
            <a:extLst>
              <a:ext uri="{FF2B5EF4-FFF2-40B4-BE49-F238E27FC236}">
                <a16:creationId xmlns:a16="http://schemas.microsoft.com/office/drawing/2014/main" id="{C8BB95E7-D7D2-45D6-9C4A-849B0340FDF6}"/>
              </a:ext>
            </a:extLst>
          </p:cNvPr>
          <p:cNvCxnSpPr>
            <a:cxnSpLocks/>
          </p:cNvCxnSpPr>
          <p:nvPr/>
        </p:nvCxnSpPr>
        <p:spPr>
          <a:xfrm flipH="1" flipV="1">
            <a:off x="4298400" y="2347431"/>
            <a:ext cx="1224000" cy="0"/>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35B60E8-662C-4C92-BCCF-4C52BB443770}"/>
              </a:ext>
            </a:extLst>
          </p:cNvPr>
          <p:cNvCxnSpPr>
            <a:cxnSpLocks/>
          </p:cNvCxnSpPr>
          <p:nvPr/>
        </p:nvCxnSpPr>
        <p:spPr>
          <a:xfrm flipH="1" flipV="1">
            <a:off x="4298399" y="2997231"/>
            <a:ext cx="1224000" cy="0"/>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pic>
        <p:nvPicPr>
          <p:cNvPr id="26" name="Content Placeholder 6">
            <a:extLst>
              <a:ext uri="{FF2B5EF4-FFF2-40B4-BE49-F238E27FC236}">
                <a16:creationId xmlns:a16="http://schemas.microsoft.com/office/drawing/2014/main" id="{C24337AB-0531-4B58-8131-8469D9BDCD5A}"/>
              </a:ext>
            </a:extLst>
          </p:cNvPr>
          <p:cNvPicPr>
            <a:picLocks noGrp="1" noChangeAspect="1"/>
          </p:cNvPicPr>
          <p:nvPr>
            <p:ph idx="1"/>
          </p:nvPr>
        </p:nvPicPr>
        <p:blipFill>
          <a:blip r:embed="rId6"/>
          <a:stretch>
            <a:fillRect/>
          </a:stretch>
        </p:blipFill>
        <p:spPr>
          <a:xfrm>
            <a:off x="90969" y="1371600"/>
            <a:ext cx="2631601" cy="2625039"/>
          </a:xfrm>
        </p:spPr>
      </p:pic>
      <p:sp>
        <p:nvSpPr>
          <p:cNvPr id="29" name="TextBox 28">
            <a:extLst>
              <a:ext uri="{FF2B5EF4-FFF2-40B4-BE49-F238E27FC236}">
                <a16:creationId xmlns:a16="http://schemas.microsoft.com/office/drawing/2014/main" id="{1AC390FB-0CAE-4E29-9533-413E3B75E501}"/>
              </a:ext>
            </a:extLst>
          </p:cNvPr>
          <p:cNvSpPr txBox="1"/>
          <p:nvPr/>
        </p:nvSpPr>
        <p:spPr>
          <a:xfrm>
            <a:off x="0" y="4111823"/>
            <a:ext cx="2901500" cy="307777"/>
          </a:xfrm>
          <a:prstGeom prst="rect">
            <a:avLst/>
          </a:prstGeom>
          <a:noFill/>
        </p:spPr>
        <p:txBody>
          <a:bodyPr wrap="none">
            <a:spAutoFit/>
          </a:bodyPr>
          <a:lstStyle/>
          <a:p>
            <a:r>
              <a:rPr lang="en-US" altLang="zh-CN" sz="1400" dirty="0"/>
              <a:t>Pad Geometry of the Anode Plane</a:t>
            </a:r>
            <a:endParaRPr lang="zh-CN" altLang="en-US" sz="1400" dirty="0"/>
          </a:p>
        </p:txBody>
      </p:sp>
      <p:cxnSp>
        <p:nvCxnSpPr>
          <p:cNvPr id="30" name="Straight Connector 29">
            <a:extLst>
              <a:ext uri="{FF2B5EF4-FFF2-40B4-BE49-F238E27FC236}">
                <a16:creationId xmlns:a16="http://schemas.microsoft.com/office/drawing/2014/main" id="{DB134A9E-AB69-40DE-9398-7F9DA20EBB43}"/>
              </a:ext>
            </a:extLst>
          </p:cNvPr>
          <p:cNvCxnSpPr>
            <a:cxnSpLocks/>
          </p:cNvCxnSpPr>
          <p:nvPr/>
        </p:nvCxnSpPr>
        <p:spPr>
          <a:xfrm flipH="1">
            <a:off x="2057400" y="3076575"/>
            <a:ext cx="1422400" cy="733425"/>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FAC8B78D-2566-4D3A-BCD1-BBFCBBB922AA}"/>
              </a:ext>
            </a:extLst>
          </p:cNvPr>
          <p:cNvCxnSpPr>
            <a:cxnSpLocks/>
          </p:cNvCxnSpPr>
          <p:nvPr/>
        </p:nvCxnSpPr>
        <p:spPr>
          <a:xfrm flipH="1" flipV="1">
            <a:off x="2082800" y="1574800"/>
            <a:ext cx="1385597" cy="711201"/>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B92EB5FC-E0F0-413E-8EB1-E13932CDC408}"/>
              </a:ext>
            </a:extLst>
          </p:cNvPr>
          <p:cNvSpPr/>
          <p:nvPr/>
        </p:nvSpPr>
        <p:spPr>
          <a:xfrm>
            <a:off x="2627752" y="3259723"/>
            <a:ext cx="2784737" cy="338554"/>
          </a:xfrm>
          <a:prstGeom prst="rect">
            <a:avLst/>
          </a:prstGeom>
        </p:spPr>
        <p:txBody>
          <a:bodyPr wrap="none">
            <a:spAutoFit/>
          </a:bodyPr>
          <a:lstStyle/>
          <a:p>
            <a:r>
              <a:rPr lang="en-US" altLang="zh-CN" sz="1600" dirty="0"/>
              <a:t>B</a:t>
            </a:r>
            <a:r>
              <a:rPr lang="zh-CN" altLang="en-US" sz="1600" dirty="0"/>
              <a:t>eam </a:t>
            </a:r>
            <a:r>
              <a:rPr lang="en-US" altLang="zh-CN" sz="1600" dirty="0"/>
              <a:t>transverse </a:t>
            </a:r>
            <a:r>
              <a:rPr lang="zh-CN" altLang="en-US" sz="1600" dirty="0"/>
              <a:t>distribution</a:t>
            </a:r>
          </a:p>
        </p:txBody>
      </p:sp>
    </p:spTree>
    <p:extLst>
      <p:ext uri="{BB962C8B-B14F-4D97-AF65-F5344CB8AC3E}">
        <p14:creationId xmlns:p14="http://schemas.microsoft.com/office/powerpoint/2010/main" val="311835221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6" name="Table 6">
                <a:extLst>
                  <a:ext uri="{FF2B5EF4-FFF2-40B4-BE49-F238E27FC236}">
                    <a16:creationId xmlns:a16="http://schemas.microsoft.com/office/drawing/2014/main" id="{C7B67BCA-5AEC-4E05-B598-98BE2163A12C}"/>
                  </a:ext>
                </a:extLst>
              </p:cNvPr>
              <p:cNvGraphicFramePr>
                <a:graphicFrameLocks noGrp="1"/>
              </p:cNvGraphicFramePr>
              <p:nvPr>
                <p:ph idx="1"/>
              </p:nvPr>
            </p:nvGraphicFramePr>
            <p:xfrm>
              <a:off x="76200" y="1093470"/>
              <a:ext cx="8991601" cy="3021331"/>
            </p:xfrm>
            <a:graphic>
              <a:graphicData uri="http://schemas.openxmlformats.org/drawingml/2006/table">
                <a:tbl>
                  <a:tblPr firstRow="1" bandRow="1">
                    <a:tableStyleId>{EB9631B5-78F2-41C9-869B-9F39066F8104}</a:tableStyleId>
                  </a:tblPr>
                  <a:tblGrid>
                    <a:gridCol w="2922530">
                      <a:extLst>
                        <a:ext uri="{9D8B030D-6E8A-4147-A177-3AD203B41FA5}">
                          <a16:colId xmlns:a16="http://schemas.microsoft.com/office/drawing/2014/main" val="24877671"/>
                        </a:ext>
                      </a:extLst>
                    </a:gridCol>
                    <a:gridCol w="1448725">
                      <a:extLst>
                        <a:ext uri="{9D8B030D-6E8A-4147-A177-3AD203B41FA5}">
                          <a16:colId xmlns:a16="http://schemas.microsoft.com/office/drawing/2014/main" val="4067841684"/>
                        </a:ext>
                      </a:extLst>
                    </a:gridCol>
                    <a:gridCol w="1174816">
                      <a:extLst>
                        <a:ext uri="{9D8B030D-6E8A-4147-A177-3AD203B41FA5}">
                          <a16:colId xmlns:a16="http://schemas.microsoft.com/office/drawing/2014/main" val="2051558392"/>
                        </a:ext>
                      </a:extLst>
                    </a:gridCol>
                    <a:gridCol w="1388129">
                      <a:extLst>
                        <a:ext uri="{9D8B030D-6E8A-4147-A177-3AD203B41FA5}">
                          <a16:colId xmlns:a16="http://schemas.microsoft.com/office/drawing/2014/main" val="71031778"/>
                        </a:ext>
                      </a:extLst>
                    </a:gridCol>
                    <a:gridCol w="2057401">
                      <a:extLst>
                        <a:ext uri="{9D8B030D-6E8A-4147-A177-3AD203B41FA5}">
                          <a16:colId xmlns:a16="http://schemas.microsoft.com/office/drawing/2014/main" val="3310458664"/>
                        </a:ext>
                      </a:extLst>
                    </a:gridCol>
                  </a:tblGrid>
                  <a:tr h="502807">
                    <a:tc>
                      <a:txBody>
                        <a:bodyPr/>
                        <a:lstStyle/>
                        <a:p>
                          <a:pPr algn="ctr"/>
                          <a:r>
                            <a:rPr lang="en-US" altLang="zh-CN" sz="2200" dirty="0">
                              <a:solidFill>
                                <a:schemeClr val="tx1"/>
                              </a:solidFill>
                              <a:latin typeface="Cambria Math" panose="02040503050406030204" pitchFamily="18" charset="0"/>
                            </a:rPr>
                            <a:t>Motivation</a:t>
                          </a:r>
                          <a:endParaRPr lang="zh-CN" altLang="en-US" sz="2200" dirty="0">
                            <a:solidFill>
                              <a:schemeClr val="tx1"/>
                            </a:solidFill>
                            <a:latin typeface="Cambria Math" panose="02040503050406030204" pitchFamily="18" charset="0"/>
                          </a:endParaRPr>
                        </a:p>
                      </a:txBody>
                      <a:tcPr>
                        <a:noFill/>
                      </a:tcPr>
                    </a:tc>
                    <a:tc>
                      <a:txBody>
                        <a:bodyPr/>
                        <a:lstStyle/>
                        <a:p>
                          <a:pPr algn="ctr"/>
                          <a:r>
                            <a:rPr lang="en-US" altLang="zh-CN" sz="2200" dirty="0">
                              <a:solidFill>
                                <a:schemeClr val="tx1"/>
                              </a:solidFill>
                              <a:latin typeface="Cambria Math" panose="02040503050406030204" pitchFamily="18" charset="0"/>
                              <a:ea typeface="Cambria Math" panose="02040503050406030204" pitchFamily="18" charset="0"/>
                            </a:rPr>
                            <a:t>Precursor</a:t>
                          </a:r>
                          <a:endParaRPr lang="zh-CN" altLang="en-US" sz="2200" dirty="0">
                            <a:solidFill>
                              <a:schemeClr val="tx1"/>
                            </a:solidFill>
                            <a:latin typeface="Cambria Math" panose="02040503050406030204" pitchFamily="18" charset="0"/>
                          </a:endParaRPr>
                        </a:p>
                      </a:txBody>
                      <a:tcPr>
                        <a:noFill/>
                      </a:tcPr>
                    </a:tc>
                    <a:tc>
                      <a:txBody>
                        <a:bodyPr/>
                        <a:lstStyle/>
                        <a:p>
                          <a:pPr algn="ctr"/>
                          <a:r>
                            <a:rPr lang="en-US" altLang="zh-CN" sz="2200" dirty="0">
                              <a:solidFill>
                                <a:schemeClr val="tx1"/>
                              </a:solidFill>
                              <a:latin typeface="Cambria Math" panose="02040503050406030204" pitchFamily="18" charset="0"/>
                              <a:ea typeface="Cambria Math" panose="02040503050406030204" pitchFamily="18" charset="0"/>
                            </a:rPr>
                            <a:t>Particle</a:t>
                          </a:r>
                          <a:endParaRPr lang="zh-CN" altLang="en-US" sz="2200" dirty="0">
                            <a:solidFill>
                              <a:schemeClr val="tx1"/>
                            </a:solidFill>
                            <a:latin typeface="Cambria Math" panose="02040503050406030204" pitchFamily="18" charset="0"/>
                          </a:endParaRPr>
                        </a:p>
                      </a:txBody>
                      <a:tcPr>
                        <a:noFill/>
                      </a:tcPr>
                    </a:tc>
                    <a:tc>
                      <a:txBody>
                        <a:bodyPr/>
                        <a:lstStyle/>
                        <a:p>
                          <a:pPr algn="ctr"/>
                          <a:r>
                            <a:rPr lang="en-US" altLang="zh-CN" sz="2200" i="1" dirty="0" err="1">
                              <a:solidFill>
                                <a:schemeClr val="tx1"/>
                              </a:solidFill>
                              <a:latin typeface="Cambria Math" panose="02040503050406030204" pitchFamily="18" charset="0"/>
                              <a:ea typeface="Cambria Math" panose="02040503050406030204" pitchFamily="18" charset="0"/>
                            </a:rPr>
                            <a:t>E</a:t>
                          </a:r>
                          <a:r>
                            <a:rPr lang="en-US" altLang="zh-CN" sz="2200" i="1" baseline="-25000" dirty="0" err="1">
                              <a:solidFill>
                                <a:schemeClr val="tx1"/>
                              </a:solidFill>
                              <a:latin typeface="Cambria Math" panose="02040503050406030204" pitchFamily="18" charset="0"/>
                              <a:ea typeface="Cambria Math" panose="02040503050406030204" pitchFamily="18" charset="0"/>
                            </a:rPr>
                            <a:t>p</a:t>
                          </a:r>
                          <a:r>
                            <a:rPr lang="en-US" altLang="zh-CN" sz="2200" i="0" baseline="-25000" dirty="0" err="1">
                              <a:solidFill>
                                <a:schemeClr val="tx1"/>
                              </a:solidFill>
                              <a:latin typeface="Cambria Math" panose="02040503050406030204" pitchFamily="18" charset="0"/>
                              <a:ea typeface="Cambria Math" panose="02040503050406030204" pitchFamily="18" charset="0"/>
                            </a:rPr>
                            <a:t>min</a:t>
                          </a:r>
                          <a:r>
                            <a:rPr lang="en-US" altLang="zh-CN" sz="2200" i="0" baseline="0" dirty="0">
                              <a:solidFill>
                                <a:schemeClr val="tx1"/>
                              </a:solidFill>
                              <a:latin typeface="Cambria Math" panose="02040503050406030204" pitchFamily="18" charset="0"/>
                              <a:ea typeface="Cambria Math" panose="02040503050406030204" pitchFamily="18" charset="0"/>
                            </a:rPr>
                            <a:t> (keV)</a:t>
                          </a:r>
                          <a:endParaRPr lang="zh-CN" altLang="en-US" sz="2200" i="0" baseline="0" dirty="0">
                            <a:solidFill>
                              <a:schemeClr val="tx1"/>
                            </a:solidFill>
                            <a:latin typeface="Cambria Math" panose="02040503050406030204" pitchFamily="18" charset="0"/>
                          </a:endParaRPr>
                        </a:p>
                      </a:txBody>
                      <a:tcPr>
                        <a:noFill/>
                      </a:tcPr>
                    </a:tc>
                    <a:tc>
                      <a:txBody>
                        <a:bodyPr/>
                        <a:lstStyle/>
                        <a:p>
                          <a:pPr algn="ctr"/>
                          <a:r>
                            <a:rPr lang="en-US" altLang="zh-CN" sz="2200" i="1" dirty="0">
                              <a:solidFill>
                                <a:schemeClr val="tx1"/>
                              </a:solidFill>
                              <a:latin typeface="Cambria Math" panose="02040503050406030204" pitchFamily="18" charset="0"/>
                              <a:ea typeface="Cambria Math" panose="02040503050406030204" pitchFamily="18" charset="0"/>
                            </a:rPr>
                            <a:t>I</a:t>
                          </a:r>
                          <a:r>
                            <a:rPr lang="en-US" altLang="zh-CN" sz="2200" i="1" baseline="-25000" dirty="0">
                              <a:solidFill>
                                <a:schemeClr val="tx1"/>
                              </a:solidFill>
                              <a:latin typeface="Cambria Math" panose="02040503050406030204" pitchFamily="18" charset="0"/>
                              <a:ea typeface="Cambria Math" panose="02040503050406030204" pitchFamily="18" charset="0"/>
                            </a:rPr>
                            <a:t>βp</a:t>
                          </a:r>
                          <a:endParaRPr lang="zh-CN" altLang="en-US" sz="2200" i="1" baseline="-25000" dirty="0">
                            <a:solidFill>
                              <a:schemeClr val="tx1"/>
                            </a:solidFill>
                            <a:latin typeface="Cambria Math" panose="02040503050406030204" pitchFamily="18" charset="0"/>
                          </a:endParaRPr>
                        </a:p>
                      </a:txBody>
                      <a:tcPr>
                        <a:noFill/>
                      </a:tcPr>
                    </a:tc>
                    <a:extLst>
                      <a:ext uri="{0D108BD9-81ED-4DB2-BD59-A6C34878D82A}">
                        <a16:rowId xmlns:a16="http://schemas.microsoft.com/office/drawing/2014/main" val="1084551740"/>
                      </a:ext>
                    </a:extLst>
                  </a:tr>
                  <a:tr h="502807">
                    <a:tc>
                      <a:txBody>
                        <a:bodyPr/>
                        <a:lstStyle/>
                        <a:p>
                          <a:pPr algn="ctr"/>
                          <a:r>
                            <a:rPr lang="en-US" altLang="zh-CN" sz="2200" dirty="0">
                              <a:latin typeface="Cambria Math" panose="02040503050406030204" pitchFamily="18" charset="0"/>
                            </a:rPr>
                            <a:t>Commissioning setup</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ea typeface="Cambria Math" panose="02040503050406030204" pitchFamily="18" charset="0"/>
                            </a:rPr>
                            <a:t>25</a:t>
                          </a:r>
                          <a:r>
                            <a:rPr lang="en-US" altLang="zh-CN" sz="2200" dirty="0">
                              <a:latin typeface="Cambria Math" panose="02040503050406030204" pitchFamily="18" charset="0"/>
                              <a:ea typeface="Cambria Math" panose="02040503050406030204" pitchFamily="18" charset="0"/>
                            </a:rPr>
                            <a:t>Si</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a:t>
                          </a:r>
                          <a:endParaRPr lang="zh-CN" altLang="en-US" sz="2200" i="1"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ea typeface="Cambria Math" panose="02040503050406030204" pitchFamily="18" charset="0"/>
                            </a:rPr>
                            <a:t>402</a:t>
                          </a:r>
                          <a:endParaRPr lang="zh-CN" altLang="en-US" sz="2200" dirty="0">
                            <a:latin typeface="Cambria Math" panose="02040503050406030204" pitchFamily="18" charset="0"/>
                          </a:endParaRPr>
                        </a:p>
                      </a:txBody>
                      <a:tcPr>
                        <a:noFill/>
                      </a:tcPr>
                    </a:tc>
                    <a:tc>
                      <a:txBody>
                        <a:bodyPr/>
                        <a:lstStyle/>
                        <a:p>
                          <a:pPr algn="ctr"/>
                          <a14:m>
                            <m:oMathPara xmlns:m="http://schemas.openxmlformats.org/officeDocument/2006/math">
                              <m:oMathParaPr>
                                <m:jc m:val="centerGroup"/>
                              </m:oMathParaPr>
                              <m:oMath xmlns:m="http://schemas.openxmlformats.org/officeDocument/2006/math">
                                <m:r>
                                  <a:rPr lang="en-US" altLang="zh-CN" sz="2200" i="1" smtClean="0">
                                    <a:latin typeface="Cambria Math" panose="02040503050406030204" pitchFamily="18" charset="0"/>
                                    <a:ea typeface="Cambria Math" panose="02040503050406030204" pitchFamily="18" charset="0"/>
                                  </a:rPr>
                                  <m:t>6.1</m:t>
                                </m:r>
                                <m:r>
                                  <a:rPr lang="en-US" altLang="zh-CN" sz="2200" i="1">
                                    <a:latin typeface="Cambria Math" panose="02040503050406030204" pitchFamily="18" charset="0"/>
                                    <a:ea typeface="Cambria Math" panose="02040503050406030204" pitchFamily="18" charset="0"/>
                                  </a:rPr>
                                  <m:t>×</m:t>
                                </m:r>
                                <m:sSup>
                                  <m:sSupPr>
                                    <m:ctrlPr>
                                      <a:rPr lang="en-US" altLang="zh-CN" sz="2200" i="1">
                                        <a:latin typeface="Cambria Math" panose="02040503050406030204" pitchFamily="18" charset="0"/>
                                        <a:ea typeface="Cambria Math" panose="02040503050406030204" pitchFamily="18" charset="0"/>
                                      </a:rPr>
                                    </m:ctrlPr>
                                  </m:sSupPr>
                                  <m:e>
                                    <m:r>
                                      <a:rPr lang="en-US" altLang="zh-CN" sz="2200" i="1">
                                        <a:latin typeface="Cambria Math" panose="02040503050406030204" pitchFamily="18" charset="0"/>
                                        <a:ea typeface="Cambria Math" panose="02040503050406030204" pitchFamily="18" charset="0"/>
                                      </a:rPr>
                                      <m:t>10</m:t>
                                    </m:r>
                                  </m:e>
                                  <m:sup>
                                    <m:r>
                                      <a:rPr lang="en-US" altLang="zh-CN" sz="2200" i="1">
                                        <a:latin typeface="Cambria Math" panose="02040503050406030204" pitchFamily="18" charset="0"/>
                                        <a:ea typeface="Cambria Math" panose="02040503050406030204" pitchFamily="18" charset="0"/>
                                      </a:rPr>
                                      <m:t>−2</m:t>
                                    </m:r>
                                  </m:sup>
                                </m:sSup>
                              </m:oMath>
                            </m:oMathPara>
                          </a14:m>
                          <a:endParaRPr lang="zh-CN" altLang="en-US" sz="2200" dirty="0">
                            <a:latin typeface="Cambria Math" panose="02040503050406030204" pitchFamily="18" charset="0"/>
                          </a:endParaRPr>
                        </a:p>
                      </a:txBody>
                      <a:tcPr>
                        <a:noFill/>
                      </a:tcPr>
                    </a:tc>
                    <a:extLst>
                      <a:ext uri="{0D108BD9-81ED-4DB2-BD59-A6C34878D82A}">
                        <a16:rowId xmlns:a16="http://schemas.microsoft.com/office/drawing/2014/main" val="3103577834"/>
                      </a:ext>
                    </a:extLst>
                  </a:tr>
                  <a:tr h="502807">
                    <a:tc>
                      <a:txBody>
                        <a:bodyPr/>
                        <a:lstStyle/>
                        <a:p>
                          <a:pPr algn="ctr"/>
                          <a:r>
                            <a:rPr lang="en-US" altLang="zh-CN" sz="2200" i="1" dirty="0">
                              <a:latin typeface="Cambria Math" panose="02040503050406030204" pitchFamily="18" charset="0"/>
                            </a:rPr>
                            <a:t>γ</a:t>
                          </a:r>
                          <a:r>
                            <a:rPr lang="en-US" altLang="zh-CN" sz="2200" dirty="0">
                              <a:latin typeface="Cambria Math" panose="02040503050406030204" pitchFamily="18" charset="0"/>
                            </a:rPr>
                            <a:t>-ray astronomy</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ea typeface="Cambria Math" panose="02040503050406030204" pitchFamily="18" charset="0"/>
                            </a:rPr>
                            <a:t>23</a:t>
                          </a:r>
                          <a:r>
                            <a:rPr lang="en-US" altLang="zh-CN" sz="2200" dirty="0">
                              <a:latin typeface="Cambria Math" panose="02040503050406030204" pitchFamily="18" charset="0"/>
                              <a:ea typeface="Cambria Math" panose="02040503050406030204" pitchFamily="18" charset="0"/>
                            </a:rPr>
                            <a:t>Al</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a:t>
                          </a:r>
                          <a:endParaRPr lang="zh-CN" altLang="en-US" sz="2200"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ea typeface="Cambria Math" panose="02040503050406030204" pitchFamily="18" charset="0"/>
                            </a:rPr>
                            <a:t>204</a:t>
                          </a:r>
                          <a:endParaRPr lang="zh-CN" altLang="en-US" sz="2200" dirty="0">
                            <a:latin typeface="Cambria Math" panose="02040503050406030204" pitchFamily="18" charset="0"/>
                          </a:endParaRPr>
                        </a:p>
                      </a:txBody>
                      <a:tcPr>
                        <a:noFill/>
                      </a:tcPr>
                    </a:tc>
                    <a:tc>
                      <a:txBody>
                        <a:bodyPr/>
                        <a:lstStyle/>
                        <a:p>
                          <a:pPr algn="ctr"/>
                          <a14:m>
                            <m:oMathPara xmlns:m="http://schemas.openxmlformats.org/officeDocument/2006/math">
                              <m:oMathParaPr>
                                <m:jc m:val="centerGroup"/>
                              </m:oMathParaPr>
                              <m:oMath xmlns:m="http://schemas.openxmlformats.org/officeDocument/2006/math">
                                <m:r>
                                  <a:rPr lang="en-US" altLang="zh-CN" sz="2200" i="1" smtClean="0">
                                    <a:latin typeface="Cambria Math" panose="02040503050406030204" pitchFamily="18" charset="0"/>
                                    <a:ea typeface="Cambria Math" panose="02040503050406030204" pitchFamily="18" charset="0"/>
                                  </a:rPr>
                                  <m:t>2</m:t>
                                </m:r>
                                <m:r>
                                  <a:rPr lang="en-US" altLang="zh-CN" sz="2200" b="0" i="1" smtClean="0">
                                    <a:latin typeface="Cambria Math" panose="02040503050406030204" pitchFamily="18" charset="0"/>
                                    <a:ea typeface="Cambria Math" panose="02040503050406030204" pitchFamily="18" charset="0"/>
                                  </a:rPr>
                                  <m:t>.6</m:t>
                                </m:r>
                                <m:r>
                                  <a:rPr lang="en-US" altLang="zh-CN" sz="2200" i="1">
                                    <a:latin typeface="Cambria Math" panose="02040503050406030204" pitchFamily="18" charset="0"/>
                                    <a:ea typeface="Cambria Math" panose="02040503050406030204" pitchFamily="18" charset="0"/>
                                  </a:rPr>
                                  <m:t>×</m:t>
                                </m:r>
                                <m:sSup>
                                  <m:sSupPr>
                                    <m:ctrlPr>
                                      <a:rPr lang="en-US" altLang="zh-CN" sz="2200" i="1" smtClean="0">
                                        <a:latin typeface="Cambria Math" panose="02040503050406030204" pitchFamily="18" charset="0"/>
                                        <a:ea typeface="Cambria Math" panose="02040503050406030204" pitchFamily="18" charset="0"/>
                                      </a:rPr>
                                    </m:ctrlPr>
                                  </m:sSupPr>
                                  <m:e>
                                    <m:r>
                                      <a:rPr lang="en-US" altLang="zh-CN" sz="2200" i="1">
                                        <a:latin typeface="Cambria Math" panose="02040503050406030204" pitchFamily="18" charset="0"/>
                                        <a:ea typeface="Cambria Math" panose="02040503050406030204" pitchFamily="18" charset="0"/>
                                      </a:rPr>
                                      <m:t>10</m:t>
                                    </m:r>
                                  </m:e>
                                  <m:sup>
                                    <m:r>
                                      <a:rPr lang="en-US" altLang="zh-CN" sz="2200" i="1">
                                        <a:latin typeface="Cambria Math" panose="02040503050406030204" pitchFamily="18" charset="0"/>
                                        <a:ea typeface="Cambria Math" panose="02040503050406030204" pitchFamily="18" charset="0"/>
                                      </a:rPr>
                                      <m:t>−</m:t>
                                    </m:r>
                                    <m:r>
                                      <a:rPr lang="en-US" altLang="zh-CN" sz="2200" b="0" i="1" smtClean="0">
                                        <a:latin typeface="Cambria Math" panose="02040503050406030204" pitchFamily="18" charset="0"/>
                                        <a:ea typeface="Cambria Math" panose="02040503050406030204" pitchFamily="18" charset="0"/>
                                      </a:rPr>
                                      <m:t>4</m:t>
                                    </m:r>
                                  </m:sup>
                                </m:sSup>
                              </m:oMath>
                            </m:oMathPara>
                          </a14:m>
                          <a:endParaRPr lang="zh-CN" altLang="en-US" sz="2200" dirty="0">
                            <a:latin typeface="Cambria Math" panose="02040503050406030204" pitchFamily="18" charset="0"/>
                          </a:endParaRPr>
                        </a:p>
                      </a:txBody>
                      <a:tcPr>
                        <a:noFill/>
                      </a:tcPr>
                    </a:tc>
                    <a:extLst>
                      <a:ext uri="{0D108BD9-81ED-4DB2-BD59-A6C34878D82A}">
                        <a16:rowId xmlns:a16="http://schemas.microsoft.com/office/drawing/2014/main" val="1484156658"/>
                      </a:ext>
                    </a:extLst>
                  </a:tr>
                  <a:tr h="502807">
                    <a:tc>
                      <a:txBody>
                        <a:bodyPr/>
                        <a:lstStyle/>
                        <a:p>
                          <a:pPr algn="ctr"/>
                          <a:r>
                            <a:rPr lang="en-US" altLang="zh-CN" sz="2200" dirty="0">
                              <a:latin typeface="Cambria Math" panose="02040503050406030204" pitchFamily="18" charset="0"/>
                            </a:rPr>
                            <a:t>Nova nucleosynthesis</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ea typeface="Cambria Math" panose="02040503050406030204" pitchFamily="18" charset="0"/>
                            </a:rPr>
                            <a:t>31</a:t>
                          </a:r>
                          <a:r>
                            <a:rPr lang="en-US" altLang="zh-CN" sz="2200" dirty="0">
                              <a:latin typeface="Cambria Math" panose="02040503050406030204" pitchFamily="18" charset="0"/>
                              <a:ea typeface="Cambria Math" panose="02040503050406030204" pitchFamily="18" charset="0"/>
                            </a:rPr>
                            <a:t>Cl</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a:t>
                          </a:r>
                          <a:endParaRPr lang="zh-CN" altLang="en-US" sz="2200"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ea typeface="Cambria Math" panose="02040503050406030204" pitchFamily="18" charset="0"/>
                            </a:rPr>
                            <a:t>259</a:t>
                          </a:r>
                          <a:endParaRPr lang="zh-CN" altLang="en-US" sz="2200" dirty="0">
                            <a:latin typeface="Cambria Math" panose="02040503050406030204" pitchFamily="18" charset="0"/>
                          </a:endParaRPr>
                        </a:p>
                      </a:txBody>
                      <a:tcPr>
                        <a:noFill/>
                      </a:tcPr>
                    </a:tc>
                    <a:tc>
                      <a:txBody>
                        <a:bodyPr/>
                        <a:lstStyle/>
                        <a:p>
                          <a:pPr algn="ctr"/>
                          <a14:m>
                            <m:oMathPara xmlns:m="http://schemas.openxmlformats.org/officeDocument/2006/math">
                              <m:oMathParaPr>
                                <m:jc m:val="centerGroup"/>
                              </m:oMathParaPr>
                              <m:oMath xmlns:m="http://schemas.openxmlformats.org/officeDocument/2006/math">
                                <m:r>
                                  <a:rPr lang="en-US" altLang="zh-CN" sz="2200" b="0" i="1" smtClean="0">
                                    <a:latin typeface="Cambria Math" panose="02040503050406030204" pitchFamily="18" charset="0"/>
                                    <a:ea typeface="Cambria Math" panose="02040503050406030204" pitchFamily="18" charset="0"/>
                                  </a:rPr>
                                  <m:t>8.3</m:t>
                                </m:r>
                                <m:r>
                                  <a:rPr lang="en-US" altLang="zh-CN" sz="2200" i="1">
                                    <a:latin typeface="Cambria Math" panose="02040503050406030204" pitchFamily="18" charset="0"/>
                                    <a:ea typeface="Cambria Math" panose="02040503050406030204" pitchFamily="18" charset="0"/>
                                  </a:rPr>
                                  <m:t>×</m:t>
                                </m:r>
                                <m:sSup>
                                  <m:sSupPr>
                                    <m:ctrlPr>
                                      <a:rPr lang="en-US" altLang="zh-CN" sz="2200" i="1" smtClean="0">
                                        <a:latin typeface="Cambria Math" panose="02040503050406030204" pitchFamily="18" charset="0"/>
                                        <a:ea typeface="Cambria Math" panose="02040503050406030204" pitchFamily="18" charset="0"/>
                                      </a:rPr>
                                    </m:ctrlPr>
                                  </m:sSupPr>
                                  <m:e>
                                    <m:r>
                                      <a:rPr lang="en-US" altLang="zh-CN" sz="2200" i="1">
                                        <a:latin typeface="Cambria Math" panose="02040503050406030204" pitchFamily="18" charset="0"/>
                                        <a:ea typeface="Cambria Math" panose="02040503050406030204" pitchFamily="18" charset="0"/>
                                      </a:rPr>
                                      <m:t>10</m:t>
                                    </m:r>
                                  </m:e>
                                  <m:sup>
                                    <m:r>
                                      <a:rPr lang="en-US" altLang="zh-CN" sz="2200" i="1">
                                        <a:latin typeface="Cambria Math" panose="02040503050406030204" pitchFamily="18" charset="0"/>
                                        <a:ea typeface="Cambria Math" panose="02040503050406030204" pitchFamily="18" charset="0"/>
                                      </a:rPr>
                                      <m:t>−</m:t>
                                    </m:r>
                                    <m:r>
                                      <a:rPr lang="en-US" altLang="zh-CN" sz="2200" b="0" i="1" smtClean="0">
                                        <a:latin typeface="Cambria Math" panose="02040503050406030204" pitchFamily="18" charset="0"/>
                                        <a:ea typeface="Cambria Math" panose="02040503050406030204" pitchFamily="18" charset="0"/>
                                      </a:rPr>
                                      <m:t>6</m:t>
                                    </m:r>
                                  </m:sup>
                                </m:sSup>
                              </m:oMath>
                            </m:oMathPara>
                          </a14:m>
                          <a:endParaRPr lang="zh-CN" altLang="en-US" sz="2200" dirty="0">
                            <a:latin typeface="Cambria Math" panose="02040503050406030204" pitchFamily="18" charset="0"/>
                          </a:endParaRPr>
                        </a:p>
                      </a:txBody>
                      <a:tcPr>
                        <a:noFill/>
                      </a:tcPr>
                    </a:tc>
                    <a:extLst>
                      <a:ext uri="{0D108BD9-81ED-4DB2-BD59-A6C34878D82A}">
                        <a16:rowId xmlns:a16="http://schemas.microsoft.com/office/drawing/2014/main" val="740186988"/>
                      </a:ext>
                    </a:extLst>
                  </a:tr>
                  <a:tr h="507296">
                    <a:tc>
                      <a:txBody>
                        <a:bodyPr/>
                        <a:lstStyle/>
                        <a:p>
                          <a:pPr algn="ctr"/>
                          <a:r>
                            <a:rPr lang="en-US" altLang="zh-CN" sz="2200" dirty="0">
                              <a:latin typeface="Cambria Math" panose="02040503050406030204" pitchFamily="18" charset="0"/>
                            </a:rPr>
                            <a:t>Dark decay</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rPr>
                            <a:t>11</a:t>
                          </a:r>
                          <a:r>
                            <a:rPr lang="en-US" altLang="zh-CN" sz="2200" dirty="0">
                              <a:latin typeface="Cambria Math" panose="02040503050406030204" pitchFamily="18" charset="0"/>
                            </a:rPr>
                            <a:t>Be</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a:t>
                          </a:r>
                          <a:r>
                            <a:rPr lang="zh-CN" altLang="en-US" sz="2200" i="0" dirty="0">
                              <a:latin typeface="Cambria Math" panose="02040503050406030204" pitchFamily="18" charset="0"/>
                              <a:ea typeface="Cambria Math" panose="02040503050406030204" pitchFamily="18" charset="0"/>
                            </a:rPr>
                            <a:t>*</a:t>
                          </a:r>
                          <a:endParaRPr lang="zh-CN" altLang="en-US" sz="2200" i="0"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rPr>
                            <a:t>196</a:t>
                          </a:r>
                          <a:endParaRPr lang="zh-CN" altLang="en-US" sz="2200" dirty="0">
                            <a:latin typeface="Cambria Math" panose="02040503050406030204" pitchFamily="18" charset="0"/>
                          </a:endParaRPr>
                        </a:p>
                      </a:txBody>
                      <a:tcPr>
                        <a:noFill/>
                      </a:tcPr>
                    </a:tc>
                    <a:tc>
                      <a:txBody>
                        <a:bodyPr/>
                        <a:lstStyle/>
                        <a:p>
                          <a:pPr algn="ctr"/>
                          <a14:m>
                            <m:oMathPara xmlns:m="http://schemas.openxmlformats.org/officeDocument/2006/math">
                              <m:oMathParaPr>
                                <m:jc m:val="centerGroup"/>
                              </m:oMathParaPr>
                              <m:oMath xmlns:m="http://schemas.openxmlformats.org/officeDocument/2006/math">
                                <m:r>
                                  <a:rPr lang="en-US" altLang="zh-CN" sz="2200" b="0" i="1" smtClean="0">
                                    <a:latin typeface="Cambria Math" panose="02040503050406030204" pitchFamily="18" charset="0"/>
                                    <a:ea typeface="Cambria Math" panose="02040503050406030204" pitchFamily="18" charset="0"/>
                                  </a:rPr>
                                  <m:t>0~1.3</m:t>
                                </m:r>
                                <m:r>
                                  <a:rPr lang="en-US" altLang="zh-CN" sz="2200" i="1">
                                    <a:latin typeface="Cambria Math" panose="02040503050406030204" pitchFamily="18" charset="0"/>
                                    <a:ea typeface="Cambria Math" panose="02040503050406030204" pitchFamily="18" charset="0"/>
                                  </a:rPr>
                                  <m:t>×</m:t>
                                </m:r>
                                <m:sSup>
                                  <m:sSupPr>
                                    <m:ctrlPr>
                                      <a:rPr lang="en-US" altLang="zh-CN" sz="2200" i="1" smtClean="0">
                                        <a:latin typeface="Cambria Math" panose="02040503050406030204" pitchFamily="18" charset="0"/>
                                        <a:ea typeface="Cambria Math" panose="02040503050406030204" pitchFamily="18" charset="0"/>
                                      </a:rPr>
                                    </m:ctrlPr>
                                  </m:sSupPr>
                                  <m:e>
                                    <m:r>
                                      <a:rPr lang="en-US" altLang="zh-CN" sz="2200" i="1">
                                        <a:latin typeface="Cambria Math" panose="02040503050406030204" pitchFamily="18" charset="0"/>
                                        <a:ea typeface="Cambria Math" panose="02040503050406030204" pitchFamily="18" charset="0"/>
                                      </a:rPr>
                                      <m:t>10</m:t>
                                    </m:r>
                                  </m:e>
                                  <m:sup>
                                    <m:r>
                                      <a:rPr lang="en-US" altLang="zh-CN" sz="2200" i="1">
                                        <a:latin typeface="Cambria Math" panose="02040503050406030204" pitchFamily="18" charset="0"/>
                                        <a:ea typeface="Cambria Math" panose="02040503050406030204" pitchFamily="18" charset="0"/>
                                      </a:rPr>
                                      <m:t>−</m:t>
                                    </m:r>
                                    <m:r>
                                      <a:rPr lang="en-US" altLang="zh-CN" sz="2200" b="0" i="1" smtClean="0">
                                        <a:latin typeface="Cambria Math" panose="02040503050406030204" pitchFamily="18" charset="0"/>
                                        <a:ea typeface="Cambria Math" panose="02040503050406030204" pitchFamily="18" charset="0"/>
                                      </a:rPr>
                                      <m:t>5</m:t>
                                    </m:r>
                                  </m:sup>
                                </m:sSup>
                              </m:oMath>
                            </m:oMathPara>
                          </a14:m>
                          <a:endParaRPr lang="zh-CN" altLang="en-US" sz="2200" dirty="0">
                            <a:latin typeface="Cambria Math" panose="02040503050406030204" pitchFamily="18" charset="0"/>
                          </a:endParaRPr>
                        </a:p>
                      </a:txBody>
                      <a:tcPr>
                        <a:noFill/>
                      </a:tcPr>
                    </a:tc>
                    <a:extLst>
                      <a:ext uri="{0D108BD9-81ED-4DB2-BD59-A6C34878D82A}">
                        <a16:rowId xmlns:a16="http://schemas.microsoft.com/office/drawing/2014/main" val="3935955554"/>
                      </a:ext>
                    </a:extLst>
                  </a:tr>
                  <a:tr h="502807">
                    <a:tc>
                      <a:txBody>
                        <a:bodyPr/>
                        <a:lstStyle/>
                        <a:p>
                          <a:pPr algn="ctr"/>
                          <a:r>
                            <a:rPr lang="en-US" altLang="zh-CN" sz="2200" dirty="0">
                              <a:latin typeface="Cambria Math" panose="02040503050406030204" pitchFamily="18" charset="0"/>
                            </a:rPr>
                            <a:t>XRB light curve</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ea typeface="Cambria Math" panose="02040503050406030204" pitchFamily="18" charset="0"/>
                            </a:rPr>
                            <a:t>20</a:t>
                          </a:r>
                          <a:r>
                            <a:rPr lang="en-US" altLang="zh-CN" sz="2200" dirty="0">
                              <a:latin typeface="Cambria Math" panose="02040503050406030204" pitchFamily="18" charset="0"/>
                              <a:ea typeface="Cambria Math" panose="02040503050406030204" pitchFamily="18" charset="0"/>
                            </a:rPr>
                            <a:t>Mg</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βpα</a:t>
                          </a:r>
                          <a:endParaRPr lang="zh-CN" altLang="en-US" sz="2200"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ea typeface="Cambria Math" panose="02040503050406030204" pitchFamily="18" charset="0"/>
                            </a:rPr>
                            <a:t>503</a:t>
                          </a:r>
                          <a:endParaRPr lang="zh-CN" altLang="en-US" sz="2200" dirty="0">
                            <a:latin typeface="Cambria Math" panose="02040503050406030204" pitchFamily="18" charset="0"/>
                          </a:endParaRPr>
                        </a:p>
                      </a:txBody>
                      <a:tcPr>
                        <a:noFill/>
                      </a:tcPr>
                    </a:tc>
                    <a:tc>
                      <a:txBody>
                        <a:bodyPr/>
                        <a:lstStyle/>
                        <a:p>
                          <a:pPr algn="ctr"/>
                          <a14:m>
                            <m:oMathPara xmlns:m="http://schemas.openxmlformats.org/officeDocument/2006/math">
                              <m:oMathParaPr>
                                <m:jc m:val="centerGroup"/>
                              </m:oMathParaPr>
                              <m:oMath xmlns:m="http://schemas.openxmlformats.org/officeDocument/2006/math">
                                <m:r>
                                  <a:rPr lang="en-US" altLang="zh-CN" sz="2200" i="1" smtClean="0">
                                    <a:latin typeface="Cambria Math" panose="02040503050406030204" pitchFamily="18" charset="0"/>
                                    <a:ea typeface="Cambria Math" panose="02040503050406030204" pitchFamily="18" charset="0"/>
                                  </a:rPr>
                                  <m:t>4</m:t>
                                </m:r>
                                <m:r>
                                  <a:rPr lang="en-US" altLang="zh-CN" sz="2200" b="0" i="1" smtClean="0">
                                    <a:latin typeface="Cambria Math" panose="02040503050406030204" pitchFamily="18" charset="0"/>
                                    <a:ea typeface="Cambria Math" panose="02040503050406030204" pitchFamily="18" charset="0"/>
                                  </a:rPr>
                                  <m:t>.7</m:t>
                                </m:r>
                                <m:r>
                                  <a:rPr lang="en-US" altLang="zh-CN" sz="2200" i="1">
                                    <a:latin typeface="Cambria Math" panose="02040503050406030204" pitchFamily="18" charset="0"/>
                                    <a:ea typeface="Cambria Math" panose="02040503050406030204" pitchFamily="18" charset="0"/>
                                  </a:rPr>
                                  <m:t>×</m:t>
                                </m:r>
                                <m:sSup>
                                  <m:sSupPr>
                                    <m:ctrlPr>
                                      <a:rPr lang="en-US" altLang="zh-CN" sz="2200" i="1" smtClean="0">
                                        <a:latin typeface="Cambria Math" panose="02040503050406030204" pitchFamily="18" charset="0"/>
                                        <a:ea typeface="Cambria Math" panose="02040503050406030204" pitchFamily="18" charset="0"/>
                                      </a:rPr>
                                    </m:ctrlPr>
                                  </m:sSupPr>
                                  <m:e>
                                    <m:r>
                                      <a:rPr lang="en-US" altLang="zh-CN" sz="2200" i="1">
                                        <a:latin typeface="Cambria Math" panose="02040503050406030204" pitchFamily="18" charset="0"/>
                                        <a:ea typeface="Cambria Math" panose="02040503050406030204" pitchFamily="18" charset="0"/>
                                      </a:rPr>
                                      <m:t>10</m:t>
                                    </m:r>
                                  </m:e>
                                  <m:sup>
                                    <m:r>
                                      <a:rPr lang="en-US" altLang="zh-CN" sz="2200" i="1">
                                        <a:latin typeface="Cambria Math" panose="02040503050406030204" pitchFamily="18" charset="0"/>
                                        <a:ea typeface="Cambria Math" panose="02040503050406030204" pitchFamily="18" charset="0"/>
                                      </a:rPr>
                                      <m:t>−</m:t>
                                    </m:r>
                                    <m:r>
                                      <a:rPr lang="en-US" altLang="zh-CN" sz="2200" b="0" i="1" smtClean="0">
                                        <a:latin typeface="Cambria Math" panose="02040503050406030204" pitchFamily="18" charset="0"/>
                                        <a:ea typeface="Cambria Math" panose="02040503050406030204" pitchFamily="18" charset="0"/>
                                      </a:rPr>
                                      <m:t>8</m:t>
                                    </m:r>
                                  </m:sup>
                                </m:sSup>
                              </m:oMath>
                            </m:oMathPara>
                          </a14:m>
                          <a:endParaRPr lang="zh-CN" altLang="en-US" sz="2200" dirty="0">
                            <a:latin typeface="Cambria Math" panose="02040503050406030204" pitchFamily="18" charset="0"/>
                          </a:endParaRPr>
                        </a:p>
                      </a:txBody>
                      <a:tcPr>
                        <a:noFill/>
                      </a:tcPr>
                    </a:tc>
                    <a:extLst>
                      <a:ext uri="{0D108BD9-81ED-4DB2-BD59-A6C34878D82A}">
                        <a16:rowId xmlns:a16="http://schemas.microsoft.com/office/drawing/2014/main" val="1646347864"/>
                      </a:ext>
                    </a:extLst>
                  </a:tr>
                </a:tbl>
              </a:graphicData>
            </a:graphic>
          </p:graphicFrame>
        </mc:Choice>
        <mc:Fallback xmlns="">
          <p:graphicFrame>
            <p:nvGraphicFramePr>
              <p:cNvPr id="6" name="Table 6">
                <a:extLst>
                  <a:ext uri="{FF2B5EF4-FFF2-40B4-BE49-F238E27FC236}">
                    <a16:creationId xmlns:a16="http://schemas.microsoft.com/office/drawing/2014/main" id="{C7B67BCA-5AEC-4E05-B598-98BE2163A12C}"/>
                  </a:ext>
                </a:extLst>
              </p:cNvPr>
              <p:cNvGraphicFramePr>
                <a:graphicFrameLocks noGrp="1"/>
              </p:cNvGraphicFramePr>
              <p:nvPr>
                <p:ph idx="1"/>
                <p:extLst>
                  <p:ext uri="{D42A27DB-BD31-4B8C-83A1-F6EECF244321}">
                    <p14:modId xmlns:p14="http://schemas.microsoft.com/office/powerpoint/2010/main" val="1347226803"/>
                  </p:ext>
                </p:extLst>
              </p:nvPr>
            </p:nvGraphicFramePr>
            <p:xfrm>
              <a:off x="76200" y="1093470"/>
              <a:ext cx="8991601" cy="3021331"/>
            </p:xfrm>
            <a:graphic>
              <a:graphicData uri="http://schemas.openxmlformats.org/drawingml/2006/table">
                <a:tbl>
                  <a:tblPr firstRow="1" bandRow="1">
                    <a:tableStyleId>{EB9631B5-78F2-41C9-869B-9F39066F8104}</a:tableStyleId>
                  </a:tblPr>
                  <a:tblGrid>
                    <a:gridCol w="2922530">
                      <a:extLst>
                        <a:ext uri="{9D8B030D-6E8A-4147-A177-3AD203B41FA5}">
                          <a16:colId xmlns:a16="http://schemas.microsoft.com/office/drawing/2014/main" val="24877671"/>
                        </a:ext>
                      </a:extLst>
                    </a:gridCol>
                    <a:gridCol w="1448725">
                      <a:extLst>
                        <a:ext uri="{9D8B030D-6E8A-4147-A177-3AD203B41FA5}">
                          <a16:colId xmlns:a16="http://schemas.microsoft.com/office/drawing/2014/main" val="4067841684"/>
                        </a:ext>
                      </a:extLst>
                    </a:gridCol>
                    <a:gridCol w="1174816">
                      <a:extLst>
                        <a:ext uri="{9D8B030D-6E8A-4147-A177-3AD203B41FA5}">
                          <a16:colId xmlns:a16="http://schemas.microsoft.com/office/drawing/2014/main" val="2051558392"/>
                        </a:ext>
                      </a:extLst>
                    </a:gridCol>
                    <a:gridCol w="1388129">
                      <a:extLst>
                        <a:ext uri="{9D8B030D-6E8A-4147-A177-3AD203B41FA5}">
                          <a16:colId xmlns:a16="http://schemas.microsoft.com/office/drawing/2014/main" val="71031778"/>
                        </a:ext>
                      </a:extLst>
                    </a:gridCol>
                    <a:gridCol w="2057401">
                      <a:extLst>
                        <a:ext uri="{9D8B030D-6E8A-4147-A177-3AD203B41FA5}">
                          <a16:colId xmlns:a16="http://schemas.microsoft.com/office/drawing/2014/main" val="3310458664"/>
                        </a:ext>
                      </a:extLst>
                    </a:gridCol>
                  </a:tblGrid>
                  <a:tr h="502807">
                    <a:tc>
                      <a:txBody>
                        <a:bodyPr/>
                        <a:lstStyle/>
                        <a:p>
                          <a:pPr algn="ctr"/>
                          <a:r>
                            <a:rPr lang="en-US" altLang="zh-CN" sz="2200" dirty="0">
                              <a:solidFill>
                                <a:schemeClr val="tx1"/>
                              </a:solidFill>
                              <a:latin typeface="Cambria Math" panose="02040503050406030204" pitchFamily="18" charset="0"/>
                            </a:rPr>
                            <a:t>Motivation</a:t>
                          </a:r>
                          <a:endParaRPr lang="zh-CN" altLang="en-US" sz="2200" dirty="0">
                            <a:solidFill>
                              <a:schemeClr val="tx1"/>
                            </a:solidFill>
                            <a:latin typeface="Cambria Math" panose="02040503050406030204" pitchFamily="18" charset="0"/>
                          </a:endParaRPr>
                        </a:p>
                      </a:txBody>
                      <a:tcPr>
                        <a:noFill/>
                      </a:tcPr>
                    </a:tc>
                    <a:tc>
                      <a:txBody>
                        <a:bodyPr/>
                        <a:lstStyle/>
                        <a:p>
                          <a:pPr algn="ctr"/>
                          <a:r>
                            <a:rPr lang="en-US" altLang="zh-CN" sz="2200" dirty="0">
                              <a:solidFill>
                                <a:schemeClr val="tx1"/>
                              </a:solidFill>
                              <a:latin typeface="Cambria Math" panose="02040503050406030204" pitchFamily="18" charset="0"/>
                              <a:ea typeface="Cambria Math" panose="02040503050406030204" pitchFamily="18" charset="0"/>
                            </a:rPr>
                            <a:t>Precursor</a:t>
                          </a:r>
                          <a:endParaRPr lang="zh-CN" altLang="en-US" sz="2200" dirty="0">
                            <a:solidFill>
                              <a:schemeClr val="tx1"/>
                            </a:solidFill>
                            <a:latin typeface="Cambria Math" panose="02040503050406030204" pitchFamily="18" charset="0"/>
                          </a:endParaRPr>
                        </a:p>
                      </a:txBody>
                      <a:tcPr>
                        <a:noFill/>
                      </a:tcPr>
                    </a:tc>
                    <a:tc>
                      <a:txBody>
                        <a:bodyPr/>
                        <a:lstStyle/>
                        <a:p>
                          <a:pPr algn="ctr"/>
                          <a:r>
                            <a:rPr lang="en-US" altLang="zh-CN" sz="2200" dirty="0">
                              <a:solidFill>
                                <a:schemeClr val="tx1"/>
                              </a:solidFill>
                              <a:latin typeface="Cambria Math" panose="02040503050406030204" pitchFamily="18" charset="0"/>
                              <a:ea typeface="Cambria Math" panose="02040503050406030204" pitchFamily="18" charset="0"/>
                            </a:rPr>
                            <a:t>Particle</a:t>
                          </a:r>
                          <a:endParaRPr lang="zh-CN" altLang="en-US" sz="2200" dirty="0">
                            <a:solidFill>
                              <a:schemeClr val="tx1"/>
                            </a:solidFill>
                            <a:latin typeface="Cambria Math" panose="02040503050406030204" pitchFamily="18" charset="0"/>
                          </a:endParaRPr>
                        </a:p>
                      </a:txBody>
                      <a:tcPr>
                        <a:noFill/>
                      </a:tcPr>
                    </a:tc>
                    <a:tc>
                      <a:txBody>
                        <a:bodyPr/>
                        <a:lstStyle/>
                        <a:p>
                          <a:pPr algn="ctr"/>
                          <a:r>
                            <a:rPr lang="en-US" altLang="zh-CN" sz="2200" i="1" dirty="0" err="1">
                              <a:solidFill>
                                <a:schemeClr val="tx1"/>
                              </a:solidFill>
                              <a:latin typeface="Cambria Math" panose="02040503050406030204" pitchFamily="18" charset="0"/>
                              <a:ea typeface="Cambria Math" panose="02040503050406030204" pitchFamily="18" charset="0"/>
                            </a:rPr>
                            <a:t>E</a:t>
                          </a:r>
                          <a:r>
                            <a:rPr lang="en-US" altLang="zh-CN" sz="2200" i="1" baseline="-25000" dirty="0" err="1">
                              <a:solidFill>
                                <a:schemeClr val="tx1"/>
                              </a:solidFill>
                              <a:latin typeface="Cambria Math" panose="02040503050406030204" pitchFamily="18" charset="0"/>
                              <a:ea typeface="Cambria Math" panose="02040503050406030204" pitchFamily="18" charset="0"/>
                            </a:rPr>
                            <a:t>p</a:t>
                          </a:r>
                          <a:r>
                            <a:rPr lang="en-US" altLang="zh-CN" sz="2200" i="0" baseline="-25000" dirty="0" err="1">
                              <a:solidFill>
                                <a:schemeClr val="tx1"/>
                              </a:solidFill>
                              <a:latin typeface="Cambria Math" panose="02040503050406030204" pitchFamily="18" charset="0"/>
                              <a:ea typeface="Cambria Math" panose="02040503050406030204" pitchFamily="18" charset="0"/>
                            </a:rPr>
                            <a:t>min</a:t>
                          </a:r>
                          <a:r>
                            <a:rPr lang="en-US" altLang="zh-CN" sz="2200" i="0" baseline="0" dirty="0">
                              <a:solidFill>
                                <a:schemeClr val="tx1"/>
                              </a:solidFill>
                              <a:latin typeface="Cambria Math" panose="02040503050406030204" pitchFamily="18" charset="0"/>
                              <a:ea typeface="Cambria Math" panose="02040503050406030204" pitchFamily="18" charset="0"/>
                            </a:rPr>
                            <a:t> (keV)</a:t>
                          </a:r>
                          <a:endParaRPr lang="zh-CN" altLang="en-US" sz="2200" i="0" baseline="0" dirty="0">
                            <a:solidFill>
                              <a:schemeClr val="tx1"/>
                            </a:solidFill>
                            <a:latin typeface="Cambria Math" panose="02040503050406030204" pitchFamily="18" charset="0"/>
                          </a:endParaRPr>
                        </a:p>
                      </a:txBody>
                      <a:tcPr>
                        <a:noFill/>
                      </a:tcPr>
                    </a:tc>
                    <a:tc>
                      <a:txBody>
                        <a:bodyPr/>
                        <a:lstStyle/>
                        <a:p>
                          <a:pPr algn="ctr"/>
                          <a:r>
                            <a:rPr lang="en-US" altLang="zh-CN" sz="2200" i="1" dirty="0">
                              <a:solidFill>
                                <a:schemeClr val="tx1"/>
                              </a:solidFill>
                              <a:latin typeface="Cambria Math" panose="02040503050406030204" pitchFamily="18" charset="0"/>
                              <a:ea typeface="Cambria Math" panose="02040503050406030204" pitchFamily="18" charset="0"/>
                            </a:rPr>
                            <a:t>I</a:t>
                          </a:r>
                          <a:r>
                            <a:rPr lang="en-US" altLang="zh-CN" sz="2200" i="1" baseline="-25000" dirty="0">
                              <a:solidFill>
                                <a:schemeClr val="tx1"/>
                              </a:solidFill>
                              <a:latin typeface="Cambria Math" panose="02040503050406030204" pitchFamily="18" charset="0"/>
                              <a:ea typeface="Cambria Math" panose="02040503050406030204" pitchFamily="18" charset="0"/>
                            </a:rPr>
                            <a:t>βp</a:t>
                          </a:r>
                          <a:endParaRPr lang="zh-CN" altLang="en-US" sz="2200" i="1" baseline="-25000" dirty="0">
                            <a:solidFill>
                              <a:schemeClr val="tx1"/>
                            </a:solidFill>
                            <a:latin typeface="Cambria Math" panose="02040503050406030204" pitchFamily="18" charset="0"/>
                          </a:endParaRPr>
                        </a:p>
                      </a:txBody>
                      <a:tcPr>
                        <a:noFill/>
                      </a:tcPr>
                    </a:tc>
                    <a:extLst>
                      <a:ext uri="{0D108BD9-81ED-4DB2-BD59-A6C34878D82A}">
                        <a16:rowId xmlns:a16="http://schemas.microsoft.com/office/drawing/2014/main" val="1084551740"/>
                      </a:ext>
                    </a:extLst>
                  </a:tr>
                  <a:tr h="502807">
                    <a:tc>
                      <a:txBody>
                        <a:bodyPr/>
                        <a:lstStyle/>
                        <a:p>
                          <a:pPr algn="ctr"/>
                          <a:r>
                            <a:rPr lang="en-US" altLang="zh-CN" sz="2200" dirty="0">
                              <a:latin typeface="Cambria Math" panose="02040503050406030204" pitchFamily="18" charset="0"/>
                            </a:rPr>
                            <a:t>Commissioning setup</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ea typeface="Cambria Math" panose="02040503050406030204" pitchFamily="18" charset="0"/>
                            </a:rPr>
                            <a:t>25</a:t>
                          </a:r>
                          <a:r>
                            <a:rPr lang="en-US" altLang="zh-CN" sz="2200" dirty="0">
                              <a:latin typeface="Cambria Math" panose="02040503050406030204" pitchFamily="18" charset="0"/>
                              <a:ea typeface="Cambria Math" panose="02040503050406030204" pitchFamily="18" charset="0"/>
                            </a:rPr>
                            <a:t>Si</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a:t>
                          </a:r>
                          <a:endParaRPr lang="zh-CN" altLang="en-US" sz="2200" i="1"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ea typeface="Cambria Math" panose="02040503050406030204" pitchFamily="18" charset="0"/>
                            </a:rPr>
                            <a:t>402</a:t>
                          </a:r>
                          <a:endParaRPr lang="zh-CN" altLang="en-US" sz="2200" dirty="0">
                            <a:latin typeface="Cambria Math" panose="02040503050406030204" pitchFamily="18" charset="0"/>
                          </a:endParaRPr>
                        </a:p>
                      </a:txBody>
                      <a:tcPr>
                        <a:noFill/>
                      </a:tcPr>
                    </a:tc>
                    <a:tc>
                      <a:txBody>
                        <a:bodyPr/>
                        <a:lstStyle/>
                        <a:p>
                          <a:endParaRPr lang="zh-CN"/>
                        </a:p>
                      </a:txBody>
                      <a:tcPr>
                        <a:blipFill>
                          <a:blip r:embed="rId3"/>
                          <a:stretch>
                            <a:fillRect l="-336686" t="-108537" r="-592" b="-413415"/>
                          </a:stretch>
                        </a:blipFill>
                      </a:tcPr>
                    </a:tc>
                    <a:extLst>
                      <a:ext uri="{0D108BD9-81ED-4DB2-BD59-A6C34878D82A}">
                        <a16:rowId xmlns:a16="http://schemas.microsoft.com/office/drawing/2014/main" val="3103577834"/>
                      </a:ext>
                    </a:extLst>
                  </a:tr>
                  <a:tr h="502807">
                    <a:tc>
                      <a:txBody>
                        <a:bodyPr/>
                        <a:lstStyle/>
                        <a:p>
                          <a:pPr algn="ctr"/>
                          <a:r>
                            <a:rPr lang="en-US" altLang="zh-CN" sz="2200" i="1" dirty="0">
                              <a:latin typeface="Cambria Math" panose="02040503050406030204" pitchFamily="18" charset="0"/>
                            </a:rPr>
                            <a:t>γ</a:t>
                          </a:r>
                          <a:r>
                            <a:rPr lang="en-US" altLang="zh-CN" sz="2200" dirty="0">
                              <a:latin typeface="Cambria Math" panose="02040503050406030204" pitchFamily="18" charset="0"/>
                            </a:rPr>
                            <a:t>-ray astronomy</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ea typeface="Cambria Math" panose="02040503050406030204" pitchFamily="18" charset="0"/>
                            </a:rPr>
                            <a:t>23</a:t>
                          </a:r>
                          <a:r>
                            <a:rPr lang="en-US" altLang="zh-CN" sz="2200" dirty="0">
                              <a:latin typeface="Cambria Math" panose="02040503050406030204" pitchFamily="18" charset="0"/>
                              <a:ea typeface="Cambria Math" panose="02040503050406030204" pitchFamily="18" charset="0"/>
                            </a:rPr>
                            <a:t>Al</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a:t>
                          </a:r>
                          <a:endParaRPr lang="zh-CN" altLang="en-US" sz="2200"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ea typeface="Cambria Math" panose="02040503050406030204" pitchFamily="18" charset="0"/>
                            </a:rPr>
                            <a:t>204</a:t>
                          </a:r>
                          <a:endParaRPr lang="zh-CN" altLang="en-US" sz="2200" dirty="0">
                            <a:latin typeface="Cambria Math" panose="02040503050406030204" pitchFamily="18" charset="0"/>
                          </a:endParaRPr>
                        </a:p>
                      </a:txBody>
                      <a:tcPr>
                        <a:noFill/>
                      </a:tcPr>
                    </a:tc>
                    <a:tc>
                      <a:txBody>
                        <a:bodyPr/>
                        <a:lstStyle/>
                        <a:p>
                          <a:endParaRPr lang="zh-CN"/>
                        </a:p>
                      </a:txBody>
                      <a:tcPr>
                        <a:blipFill>
                          <a:blip r:embed="rId3"/>
                          <a:stretch>
                            <a:fillRect l="-336686" t="-206024" r="-592" b="-308434"/>
                          </a:stretch>
                        </a:blipFill>
                      </a:tcPr>
                    </a:tc>
                    <a:extLst>
                      <a:ext uri="{0D108BD9-81ED-4DB2-BD59-A6C34878D82A}">
                        <a16:rowId xmlns:a16="http://schemas.microsoft.com/office/drawing/2014/main" val="1484156658"/>
                      </a:ext>
                    </a:extLst>
                  </a:tr>
                  <a:tr h="502807">
                    <a:tc>
                      <a:txBody>
                        <a:bodyPr/>
                        <a:lstStyle/>
                        <a:p>
                          <a:pPr algn="ctr"/>
                          <a:r>
                            <a:rPr lang="en-US" altLang="zh-CN" sz="2200" dirty="0">
                              <a:latin typeface="Cambria Math" panose="02040503050406030204" pitchFamily="18" charset="0"/>
                            </a:rPr>
                            <a:t>Nova nucleosynthesis</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ea typeface="Cambria Math" panose="02040503050406030204" pitchFamily="18" charset="0"/>
                            </a:rPr>
                            <a:t>31</a:t>
                          </a:r>
                          <a:r>
                            <a:rPr lang="en-US" altLang="zh-CN" sz="2200" dirty="0">
                              <a:latin typeface="Cambria Math" panose="02040503050406030204" pitchFamily="18" charset="0"/>
                              <a:ea typeface="Cambria Math" panose="02040503050406030204" pitchFamily="18" charset="0"/>
                            </a:rPr>
                            <a:t>Cl</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a:t>
                          </a:r>
                          <a:endParaRPr lang="zh-CN" altLang="en-US" sz="2200"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ea typeface="Cambria Math" panose="02040503050406030204" pitchFamily="18" charset="0"/>
                            </a:rPr>
                            <a:t>259</a:t>
                          </a:r>
                          <a:endParaRPr lang="zh-CN" altLang="en-US" sz="2200" dirty="0">
                            <a:latin typeface="Cambria Math" panose="02040503050406030204" pitchFamily="18" charset="0"/>
                          </a:endParaRPr>
                        </a:p>
                      </a:txBody>
                      <a:tcPr>
                        <a:noFill/>
                      </a:tcPr>
                    </a:tc>
                    <a:tc>
                      <a:txBody>
                        <a:bodyPr/>
                        <a:lstStyle/>
                        <a:p>
                          <a:endParaRPr lang="zh-CN"/>
                        </a:p>
                      </a:txBody>
                      <a:tcPr>
                        <a:blipFill>
                          <a:blip r:embed="rId3"/>
                          <a:stretch>
                            <a:fillRect l="-336686" t="-306024" r="-592" b="-208434"/>
                          </a:stretch>
                        </a:blipFill>
                      </a:tcPr>
                    </a:tc>
                    <a:extLst>
                      <a:ext uri="{0D108BD9-81ED-4DB2-BD59-A6C34878D82A}">
                        <a16:rowId xmlns:a16="http://schemas.microsoft.com/office/drawing/2014/main" val="740186988"/>
                      </a:ext>
                    </a:extLst>
                  </a:tr>
                  <a:tr h="507296">
                    <a:tc>
                      <a:txBody>
                        <a:bodyPr/>
                        <a:lstStyle/>
                        <a:p>
                          <a:pPr algn="ctr"/>
                          <a:r>
                            <a:rPr lang="en-US" altLang="zh-CN" sz="2200" dirty="0">
                              <a:latin typeface="Cambria Math" panose="02040503050406030204" pitchFamily="18" charset="0"/>
                            </a:rPr>
                            <a:t>Dark decay</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rPr>
                            <a:t>11</a:t>
                          </a:r>
                          <a:r>
                            <a:rPr lang="en-US" altLang="zh-CN" sz="2200" dirty="0">
                              <a:latin typeface="Cambria Math" panose="02040503050406030204" pitchFamily="18" charset="0"/>
                            </a:rPr>
                            <a:t>Be</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a:t>
                          </a:r>
                          <a:r>
                            <a:rPr lang="zh-CN" altLang="en-US" sz="2200" i="0" dirty="0">
                              <a:latin typeface="Cambria Math" panose="02040503050406030204" pitchFamily="18" charset="0"/>
                              <a:ea typeface="Cambria Math" panose="02040503050406030204" pitchFamily="18" charset="0"/>
                            </a:rPr>
                            <a:t>*</a:t>
                          </a:r>
                          <a:endParaRPr lang="zh-CN" altLang="en-US" sz="2200" i="0"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rPr>
                            <a:t>196</a:t>
                          </a:r>
                          <a:endParaRPr lang="zh-CN" altLang="en-US" sz="2200" dirty="0">
                            <a:latin typeface="Cambria Math" panose="02040503050406030204" pitchFamily="18" charset="0"/>
                          </a:endParaRPr>
                        </a:p>
                      </a:txBody>
                      <a:tcPr>
                        <a:noFill/>
                      </a:tcPr>
                    </a:tc>
                    <a:tc>
                      <a:txBody>
                        <a:bodyPr/>
                        <a:lstStyle/>
                        <a:p>
                          <a:endParaRPr lang="zh-CN"/>
                        </a:p>
                      </a:txBody>
                      <a:tcPr>
                        <a:blipFill>
                          <a:blip r:embed="rId3"/>
                          <a:stretch>
                            <a:fillRect l="-336686" t="-406024" r="-592" b="-108434"/>
                          </a:stretch>
                        </a:blipFill>
                      </a:tcPr>
                    </a:tc>
                    <a:extLst>
                      <a:ext uri="{0D108BD9-81ED-4DB2-BD59-A6C34878D82A}">
                        <a16:rowId xmlns:a16="http://schemas.microsoft.com/office/drawing/2014/main" val="3935955554"/>
                      </a:ext>
                    </a:extLst>
                  </a:tr>
                  <a:tr h="502807">
                    <a:tc>
                      <a:txBody>
                        <a:bodyPr/>
                        <a:lstStyle/>
                        <a:p>
                          <a:pPr algn="ctr"/>
                          <a:r>
                            <a:rPr lang="en-US" altLang="zh-CN" sz="2200" dirty="0">
                              <a:latin typeface="Cambria Math" panose="02040503050406030204" pitchFamily="18" charset="0"/>
                            </a:rPr>
                            <a:t>XRB light curve</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ea typeface="Cambria Math" panose="02040503050406030204" pitchFamily="18" charset="0"/>
                            </a:rPr>
                            <a:t>20</a:t>
                          </a:r>
                          <a:r>
                            <a:rPr lang="en-US" altLang="zh-CN" sz="2200" dirty="0">
                              <a:latin typeface="Cambria Math" panose="02040503050406030204" pitchFamily="18" charset="0"/>
                              <a:ea typeface="Cambria Math" panose="02040503050406030204" pitchFamily="18" charset="0"/>
                            </a:rPr>
                            <a:t>Mg</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βpα</a:t>
                          </a:r>
                          <a:endParaRPr lang="zh-CN" altLang="en-US" sz="2200"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ea typeface="Cambria Math" panose="02040503050406030204" pitchFamily="18" charset="0"/>
                            </a:rPr>
                            <a:t>503</a:t>
                          </a:r>
                          <a:endParaRPr lang="zh-CN" altLang="en-US" sz="2200" dirty="0">
                            <a:latin typeface="Cambria Math" panose="02040503050406030204" pitchFamily="18" charset="0"/>
                          </a:endParaRPr>
                        </a:p>
                      </a:txBody>
                      <a:tcPr>
                        <a:noFill/>
                      </a:tcPr>
                    </a:tc>
                    <a:tc>
                      <a:txBody>
                        <a:bodyPr/>
                        <a:lstStyle/>
                        <a:p>
                          <a:endParaRPr lang="zh-CN"/>
                        </a:p>
                      </a:txBody>
                      <a:tcPr>
                        <a:blipFill>
                          <a:blip r:embed="rId3"/>
                          <a:stretch>
                            <a:fillRect l="-336686" t="-506024" r="-592" b="-8434"/>
                          </a:stretch>
                        </a:blipFill>
                      </a:tcPr>
                    </a:tc>
                    <a:extLst>
                      <a:ext uri="{0D108BD9-81ED-4DB2-BD59-A6C34878D82A}">
                        <a16:rowId xmlns:a16="http://schemas.microsoft.com/office/drawing/2014/main" val="1646347864"/>
                      </a:ext>
                    </a:extLst>
                  </a:tr>
                </a:tbl>
              </a:graphicData>
            </a:graphic>
          </p:graphicFrame>
        </mc:Fallback>
      </mc:AlternateContent>
      <p:sp>
        <p:nvSpPr>
          <p:cNvPr id="3" name="Title 2">
            <a:extLst>
              <a:ext uri="{FF2B5EF4-FFF2-40B4-BE49-F238E27FC236}">
                <a16:creationId xmlns:a16="http://schemas.microsoft.com/office/drawing/2014/main" id="{8C3A7714-7CEB-4C28-A92A-C03F46B09CC2}"/>
              </a:ext>
            </a:extLst>
          </p:cNvPr>
          <p:cNvSpPr>
            <a:spLocks noGrp="1"/>
          </p:cNvSpPr>
          <p:nvPr>
            <p:ph type="title"/>
          </p:nvPr>
        </p:nvSpPr>
        <p:spPr/>
        <p:txBody>
          <a:bodyPr/>
          <a:lstStyle/>
          <a:p>
            <a:r>
              <a:rPr lang="en-US" altLang="zh-CN" dirty="0"/>
              <a:t>GADGET Applications</a:t>
            </a:r>
            <a:endParaRPr lang="zh-CN" altLang="en-US" dirty="0"/>
          </a:p>
        </p:txBody>
      </p:sp>
      <p:sp>
        <p:nvSpPr>
          <p:cNvPr id="4" name="Footer Placeholder 3">
            <a:extLst>
              <a:ext uri="{FF2B5EF4-FFF2-40B4-BE49-F238E27FC236}">
                <a16:creationId xmlns:a16="http://schemas.microsoft.com/office/drawing/2014/main" id="{ED0D8D96-A163-44EB-B1EE-05042E37DFB8}"/>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70E6B4D6-E6D8-4D38-94F5-9C1EF20BE88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149</a:t>
            </a:fld>
            <a:endParaRPr lang="en-US" sz="1300" dirty="0"/>
          </a:p>
        </p:txBody>
      </p:sp>
      <p:sp>
        <p:nvSpPr>
          <p:cNvPr id="8" name="TextBox 7">
            <a:extLst>
              <a:ext uri="{FF2B5EF4-FFF2-40B4-BE49-F238E27FC236}">
                <a16:creationId xmlns:a16="http://schemas.microsoft.com/office/drawing/2014/main" id="{CA247909-5CC3-4C47-8889-E5859639D374}"/>
              </a:ext>
            </a:extLst>
          </p:cNvPr>
          <p:cNvSpPr txBox="1"/>
          <p:nvPr/>
        </p:nvSpPr>
        <p:spPr>
          <a:xfrm>
            <a:off x="76200" y="4572000"/>
            <a:ext cx="5638800" cy="1477328"/>
          </a:xfrm>
          <a:prstGeom prst="rect">
            <a:avLst/>
          </a:prstGeom>
          <a:noFill/>
        </p:spPr>
        <p:txBody>
          <a:bodyPr wrap="square">
            <a:spAutoFit/>
          </a:bodyPr>
          <a:lstStyle/>
          <a:p>
            <a:r>
              <a:rPr lang="en-US" altLang="zh-CN" baseline="30000" dirty="0">
                <a:solidFill>
                  <a:srgbClr val="002060"/>
                </a:solidFill>
                <a:latin typeface="Arial Narrow" panose="020B0606020202030204" pitchFamily="34" charset="0"/>
              </a:rPr>
              <a:t>25</a:t>
            </a:r>
            <a:r>
              <a:rPr lang="en-US" altLang="zh-CN" dirty="0">
                <a:solidFill>
                  <a:srgbClr val="002060"/>
                </a:solidFill>
                <a:latin typeface="Arial Narrow" panose="020B0606020202030204" pitchFamily="34" charset="0"/>
              </a:rPr>
              <a:t>Si L. J. Sun </a:t>
            </a:r>
            <a:r>
              <a:rPr lang="en-US" altLang="zh-CN" i="1" dirty="0">
                <a:solidFill>
                  <a:srgbClr val="002060"/>
                </a:solidFill>
                <a:latin typeface="Arial Narrow" panose="020B0606020202030204" pitchFamily="34" charset="0"/>
              </a:rPr>
              <a:t>et al</a:t>
            </a:r>
            <a:r>
              <a:rPr lang="en-US" altLang="zh-CN" dirty="0">
                <a:solidFill>
                  <a:srgbClr val="002060"/>
                </a:solidFill>
                <a:latin typeface="Arial Narrow" panose="020B0606020202030204" pitchFamily="34" charset="0"/>
              </a:rPr>
              <a:t>., </a:t>
            </a:r>
            <a:r>
              <a:rPr lang="da-DK" altLang="zh-CN" dirty="0">
                <a:solidFill>
                  <a:srgbClr val="002060"/>
                </a:solidFill>
                <a:latin typeface="Arial Narrow" panose="020B0606020202030204" pitchFamily="34" charset="0"/>
              </a:rPr>
              <a:t>Phys. Rev. C 103, 014322 (2021).</a:t>
            </a:r>
            <a:endParaRPr lang="en-US" altLang="zh-CN" dirty="0">
              <a:solidFill>
                <a:srgbClr val="002060"/>
              </a:solidFill>
              <a:latin typeface="Arial Narrow" panose="020B0606020202030204" pitchFamily="34" charset="0"/>
            </a:endParaRPr>
          </a:p>
          <a:p>
            <a:r>
              <a:rPr lang="en-US" altLang="zh-CN" baseline="30000" dirty="0">
                <a:solidFill>
                  <a:srgbClr val="002060"/>
                </a:solidFill>
                <a:latin typeface="Arial Narrow" panose="020B0606020202030204" pitchFamily="34" charset="0"/>
              </a:rPr>
              <a:t>23</a:t>
            </a:r>
            <a:r>
              <a:rPr lang="en-US" altLang="zh-CN" dirty="0">
                <a:solidFill>
                  <a:srgbClr val="002060"/>
                </a:solidFill>
                <a:latin typeface="Arial Narrow" panose="020B0606020202030204" pitchFamily="34" charset="0"/>
              </a:rPr>
              <a:t>Al </a:t>
            </a:r>
            <a:r>
              <a:rPr lang="da-DK" altLang="zh-CN" dirty="0">
                <a:solidFill>
                  <a:srgbClr val="002060"/>
                </a:solidFill>
                <a:latin typeface="Arial Narrow" panose="020B0606020202030204" pitchFamily="34" charset="0"/>
              </a:rPr>
              <a:t>M. Friedman </a:t>
            </a:r>
            <a:r>
              <a:rPr lang="da-DK" altLang="zh-CN" i="1" dirty="0">
                <a:solidFill>
                  <a:srgbClr val="002060"/>
                </a:solidFill>
                <a:latin typeface="Arial Narrow" panose="020B0606020202030204" pitchFamily="34" charset="0"/>
              </a:rPr>
              <a:t>et al</a:t>
            </a:r>
            <a:r>
              <a:rPr lang="da-DK" altLang="zh-CN" dirty="0">
                <a:solidFill>
                  <a:srgbClr val="002060"/>
                </a:solidFill>
                <a:latin typeface="Arial Narrow" panose="020B0606020202030204" pitchFamily="34" charset="0"/>
              </a:rPr>
              <a:t>., Phys. Rev. C 101, 052802(R) (2020).</a:t>
            </a:r>
          </a:p>
          <a:p>
            <a:r>
              <a:rPr lang="da-DK" altLang="zh-CN" baseline="30000" dirty="0">
                <a:solidFill>
                  <a:srgbClr val="002060"/>
                </a:solidFill>
                <a:latin typeface="Arial Narrow" panose="020B0606020202030204" pitchFamily="34" charset="0"/>
              </a:rPr>
              <a:t>31</a:t>
            </a:r>
            <a:r>
              <a:rPr lang="da-DK" altLang="zh-CN" dirty="0">
                <a:solidFill>
                  <a:srgbClr val="002060"/>
                </a:solidFill>
                <a:latin typeface="Arial Narrow" panose="020B0606020202030204" pitchFamily="34" charset="0"/>
              </a:rPr>
              <a:t>Cl T. Budner</a:t>
            </a:r>
            <a:r>
              <a:rPr lang="nb-NO" altLang="zh-CN" dirty="0">
                <a:solidFill>
                  <a:srgbClr val="002060"/>
                </a:solidFill>
                <a:latin typeface="Arial Narrow" panose="020B0606020202030204" pitchFamily="34" charset="0"/>
              </a:rPr>
              <a:t> </a:t>
            </a:r>
            <a:r>
              <a:rPr lang="nb-NO" altLang="zh-CN" i="1" dirty="0">
                <a:solidFill>
                  <a:srgbClr val="002060"/>
                </a:solidFill>
                <a:latin typeface="Arial Narrow" panose="020B0606020202030204" pitchFamily="34" charset="0"/>
              </a:rPr>
              <a:t>et al</a:t>
            </a:r>
            <a:r>
              <a:rPr lang="nb-NO" altLang="zh-CN" dirty="0">
                <a:solidFill>
                  <a:srgbClr val="002060"/>
                </a:solidFill>
                <a:latin typeface="Arial Narrow" panose="020B0606020202030204" pitchFamily="34" charset="0"/>
              </a:rPr>
              <a:t>., MSU PhD </a:t>
            </a:r>
            <a:r>
              <a:rPr lang="en-US" altLang="zh-CN" dirty="0">
                <a:solidFill>
                  <a:srgbClr val="002060"/>
                </a:solidFill>
                <a:latin typeface="Arial Narrow" panose="020B0606020202030204" pitchFamily="34" charset="0"/>
              </a:rPr>
              <a:t>thesis, 2022</a:t>
            </a:r>
            <a:r>
              <a:rPr lang="nb-NO" altLang="zh-CN" dirty="0">
                <a:solidFill>
                  <a:srgbClr val="002060"/>
                </a:solidFill>
                <a:latin typeface="Arial Narrow" panose="020B0606020202030204" pitchFamily="34" charset="0"/>
              </a:rPr>
              <a:t>.</a:t>
            </a:r>
            <a:endParaRPr lang="da-DK" altLang="zh-CN" dirty="0">
              <a:solidFill>
                <a:srgbClr val="002060"/>
              </a:solidFill>
              <a:latin typeface="Arial Narrow" panose="020B0606020202030204" pitchFamily="34" charset="0"/>
            </a:endParaRPr>
          </a:p>
          <a:p>
            <a:r>
              <a:rPr lang="da-DK" altLang="zh-CN" baseline="30000" dirty="0">
                <a:solidFill>
                  <a:srgbClr val="002060"/>
                </a:solidFill>
                <a:latin typeface="Arial Narrow" panose="020B0606020202030204" pitchFamily="34" charset="0"/>
              </a:rPr>
              <a:t>11</a:t>
            </a:r>
            <a:r>
              <a:rPr lang="da-DK" altLang="zh-CN" dirty="0">
                <a:solidFill>
                  <a:srgbClr val="002060"/>
                </a:solidFill>
                <a:latin typeface="Arial Narrow" panose="020B0606020202030204" pitchFamily="34" charset="0"/>
              </a:rPr>
              <a:t>Be </a:t>
            </a:r>
            <a:r>
              <a:rPr lang="nb-NO" altLang="zh-CN" dirty="0">
                <a:solidFill>
                  <a:srgbClr val="002060"/>
                </a:solidFill>
                <a:latin typeface="Arial Narrow" panose="020B0606020202030204" pitchFamily="34" charset="0"/>
              </a:rPr>
              <a:t>J. Surbrook </a:t>
            </a:r>
            <a:r>
              <a:rPr lang="nb-NO" altLang="zh-CN" i="1" dirty="0">
                <a:solidFill>
                  <a:srgbClr val="002060"/>
                </a:solidFill>
                <a:latin typeface="Arial Narrow" panose="020B0606020202030204" pitchFamily="34" charset="0"/>
              </a:rPr>
              <a:t>et al</a:t>
            </a:r>
            <a:r>
              <a:rPr lang="nb-NO" altLang="zh-CN" dirty="0">
                <a:solidFill>
                  <a:srgbClr val="002060"/>
                </a:solidFill>
                <a:latin typeface="Arial Narrow" panose="020B0606020202030204" pitchFamily="34" charset="0"/>
              </a:rPr>
              <a:t>., MSU PhD </a:t>
            </a:r>
            <a:r>
              <a:rPr lang="en-US" altLang="zh-CN" dirty="0">
                <a:solidFill>
                  <a:srgbClr val="002060"/>
                </a:solidFill>
                <a:latin typeface="Arial Narrow" panose="020B0606020202030204" pitchFamily="34" charset="0"/>
              </a:rPr>
              <a:t>thesis, 2023</a:t>
            </a:r>
            <a:r>
              <a:rPr lang="nb-NO" altLang="zh-CN" dirty="0">
                <a:solidFill>
                  <a:srgbClr val="002060"/>
                </a:solidFill>
                <a:latin typeface="Arial Narrow" panose="020B0606020202030204" pitchFamily="34" charset="0"/>
              </a:rPr>
              <a:t>.</a:t>
            </a:r>
            <a:endParaRPr lang="da-DK" altLang="zh-CN" dirty="0">
              <a:solidFill>
                <a:srgbClr val="002060"/>
              </a:solidFill>
              <a:latin typeface="Arial Narrow" panose="020B0606020202030204" pitchFamily="34" charset="0"/>
            </a:endParaRPr>
          </a:p>
          <a:p>
            <a:r>
              <a:rPr lang="en-US" altLang="zh-CN" baseline="30000" dirty="0">
                <a:solidFill>
                  <a:srgbClr val="002060"/>
                </a:solidFill>
                <a:latin typeface="Arial Narrow" panose="020B0606020202030204" pitchFamily="34" charset="0"/>
              </a:rPr>
              <a:t>20</a:t>
            </a:r>
            <a:r>
              <a:rPr lang="en-US" altLang="zh-CN" dirty="0">
                <a:solidFill>
                  <a:srgbClr val="002060"/>
                </a:solidFill>
                <a:latin typeface="Arial Narrow" panose="020B0606020202030204" pitchFamily="34" charset="0"/>
              </a:rPr>
              <a:t>Mg T. Wheeler </a:t>
            </a:r>
            <a:r>
              <a:rPr lang="en-US" altLang="zh-CN" i="1" dirty="0">
                <a:solidFill>
                  <a:srgbClr val="002060"/>
                </a:solidFill>
                <a:latin typeface="Arial Narrow" panose="020B0606020202030204" pitchFamily="34" charset="0"/>
              </a:rPr>
              <a:t>et al</a:t>
            </a:r>
            <a:r>
              <a:rPr lang="en-US" altLang="zh-CN" dirty="0">
                <a:solidFill>
                  <a:srgbClr val="002060"/>
                </a:solidFill>
                <a:latin typeface="Arial Narrow" panose="020B0606020202030204" pitchFamily="34" charset="0"/>
              </a:rPr>
              <a:t>.,</a:t>
            </a:r>
            <a:r>
              <a:rPr lang="nb-NO" altLang="zh-CN" dirty="0">
                <a:solidFill>
                  <a:srgbClr val="002060"/>
                </a:solidFill>
                <a:latin typeface="Arial Narrow" panose="020B0606020202030204" pitchFamily="34" charset="0"/>
              </a:rPr>
              <a:t> MSU PhD </a:t>
            </a:r>
            <a:r>
              <a:rPr lang="en-US" altLang="zh-CN" dirty="0">
                <a:solidFill>
                  <a:srgbClr val="002060"/>
                </a:solidFill>
                <a:latin typeface="Arial Narrow" panose="020B0606020202030204" pitchFamily="34" charset="0"/>
              </a:rPr>
              <a:t>thesis, </a:t>
            </a:r>
            <a:r>
              <a:rPr lang="en-US" altLang="zh-CN" dirty="0" err="1">
                <a:solidFill>
                  <a:srgbClr val="002060"/>
                </a:solidFill>
                <a:latin typeface="Arial Narrow" panose="020B0606020202030204" pitchFamily="34" charset="0"/>
              </a:rPr>
              <a:t>i</a:t>
            </a:r>
            <a:r>
              <a:rPr lang="nb-NO" altLang="zh-CN" dirty="0">
                <a:solidFill>
                  <a:srgbClr val="002060"/>
                </a:solidFill>
                <a:latin typeface="Arial Narrow" panose="020B0606020202030204" pitchFamily="34" charset="0"/>
              </a:rPr>
              <a:t>n progress.</a:t>
            </a:r>
            <a:endParaRPr lang="zh-CN" altLang="en-US" dirty="0">
              <a:solidFill>
                <a:srgbClr val="002060"/>
              </a:solidFill>
              <a:latin typeface="Arial Narrow" panose="020B0606020202030204" pitchFamily="34" charset="0"/>
            </a:endParaRPr>
          </a:p>
        </p:txBody>
      </p:sp>
    </p:spTree>
    <p:extLst>
      <p:ext uri="{BB962C8B-B14F-4D97-AF65-F5344CB8AC3E}">
        <p14:creationId xmlns:p14="http://schemas.microsoft.com/office/powerpoint/2010/main" val="26592346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41EB3346-1B10-4279-B7CD-293CE163BE74}"/>
              </a:ext>
            </a:extLst>
          </p:cNvPr>
          <p:cNvPicPr>
            <a:picLocks noGrp="1" noChangeAspect="1"/>
          </p:cNvPicPr>
          <p:nvPr>
            <p:ph idx="1"/>
          </p:nvPr>
        </p:nvPicPr>
        <p:blipFill>
          <a:blip r:embed="rId3"/>
          <a:stretch>
            <a:fillRect/>
          </a:stretch>
        </p:blipFill>
        <p:spPr>
          <a:xfrm>
            <a:off x="0" y="1219947"/>
            <a:ext cx="9144000" cy="4688086"/>
          </a:xfrm>
        </p:spPr>
      </p:pic>
      <p:sp>
        <p:nvSpPr>
          <p:cNvPr id="3" name="Title 2">
            <a:extLst>
              <a:ext uri="{FF2B5EF4-FFF2-40B4-BE49-F238E27FC236}">
                <a16:creationId xmlns:a16="http://schemas.microsoft.com/office/drawing/2014/main" id="{49DFF947-DC81-4D8D-9982-9969A50DFA53}"/>
              </a:ext>
            </a:extLst>
          </p:cNvPr>
          <p:cNvSpPr>
            <a:spLocks noGrp="1"/>
          </p:cNvSpPr>
          <p:nvPr>
            <p:ph type="title"/>
          </p:nvPr>
        </p:nvSpPr>
        <p:spPr/>
        <p:txBody>
          <a:bodyPr/>
          <a:lstStyle/>
          <a:p>
            <a:r>
              <a:rPr lang="el-GR" altLang="zh-CN" i="1" dirty="0"/>
              <a:t>β</a:t>
            </a:r>
            <a:r>
              <a:rPr lang="en-US" altLang="zh-CN" dirty="0"/>
              <a:t> decay of </a:t>
            </a:r>
            <a:r>
              <a:rPr lang="en-US" altLang="zh-CN" baseline="30000" dirty="0"/>
              <a:t>25</a:t>
            </a:r>
            <a:r>
              <a:rPr lang="en-US" altLang="zh-CN" dirty="0"/>
              <a:t>Si</a:t>
            </a:r>
            <a:endParaRPr lang="zh-CN" altLang="en-US" dirty="0"/>
          </a:p>
        </p:txBody>
      </p:sp>
      <p:sp>
        <p:nvSpPr>
          <p:cNvPr id="4" name="Footer Placeholder 3">
            <a:extLst>
              <a:ext uri="{FF2B5EF4-FFF2-40B4-BE49-F238E27FC236}">
                <a16:creationId xmlns:a16="http://schemas.microsoft.com/office/drawing/2014/main" id="{C8F9FD3D-52A9-43D7-98E9-BA614936F63A}"/>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DCA2D746-2D85-4133-BB31-FBC9F94F610F}"/>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15</a:t>
            </a:fld>
            <a:endParaRPr lang="en-US" sz="1300" dirty="0"/>
          </a:p>
        </p:txBody>
      </p:sp>
      <p:sp>
        <p:nvSpPr>
          <p:cNvPr id="6" name="TextBox 5">
            <a:extLst>
              <a:ext uri="{FF2B5EF4-FFF2-40B4-BE49-F238E27FC236}">
                <a16:creationId xmlns:a16="http://schemas.microsoft.com/office/drawing/2014/main" id="{FA51794D-AE0D-4B53-9D81-00CD1F28939E}"/>
              </a:ext>
            </a:extLst>
          </p:cNvPr>
          <p:cNvSpPr txBox="1"/>
          <p:nvPr/>
        </p:nvSpPr>
        <p:spPr>
          <a:xfrm>
            <a:off x="4464541" y="3810000"/>
            <a:ext cx="3604641" cy="359907"/>
          </a:xfrm>
          <a:prstGeom prst="rect">
            <a:avLst/>
          </a:prstGeom>
          <a:solidFill>
            <a:schemeClr val="bg1"/>
          </a:solidFill>
        </p:spPr>
        <p:txBody>
          <a:bodyPr wrap="none">
            <a:spAutoFit/>
          </a:bodyPr>
          <a:lstStyle/>
          <a:p>
            <a:pPr lvl="0">
              <a:lnSpc>
                <a:spcPct val="120000"/>
              </a:lnSpc>
              <a:spcBef>
                <a:spcPts val="600"/>
              </a:spcBef>
              <a:spcAft>
                <a:spcPts val="60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S. </a:t>
            </a:r>
            <a:r>
              <a:rPr lang="en-US" altLang="zh-CN" sz="1600" dirty="0" err="1">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Hatori</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Nucl. Phys. A 549, 327 (1992).</a:t>
            </a:r>
            <a:endParaRPr lang="zh-CN" altLang="zh-CN" sz="1600" dirty="0">
              <a:solidFill>
                <a:srgbClr val="002060"/>
              </a:solidFill>
              <a:latin typeface="Arial Narrow" panose="020B0606020202030204" pitchFamily="34" charset="0"/>
              <a:cs typeface="Times New Roman" panose="02020603050405020304" pitchFamily="18" charset="0"/>
            </a:endParaRPr>
          </a:p>
        </p:txBody>
      </p:sp>
      <p:cxnSp>
        <p:nvCxnSpPr>
          <p:cNvPr id="8" name="Straight Arrow Connector 7">
            <a:extLst>
              <a:ext uri="{FF2B5EF4-FFF2-40B4-BE49-F238E27FC236}">
                <a16:creationId xmlns:a16="http://schemas.microsoft.com/office/drawing/2014/main" id="{F5AF3143-46C9-4E80-8235-0745A87C238D}"/>
              </a:ext>
            </a:extLst>
          </p:cNvPr>
          <p:cNvCxnSpPr>
            <a:cxnSpLocks/>
          </p:cNvCxnSpPr>
          <p:nvPr/>
        </p:nvCxnSpPr>
        <p:spPr>
          <a:xfrm flipH="1">
            <a:off x="7086600" y="2590800"/>
            <a:ext cx="685800" cy="1219200"/>
          </a:xfrm>
          <a:prstGeom prst="straightConnector1">
            <a:avLst/>
          </a:prstGeom>
          <a:ln w="190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52596BCA-C120-492E-81CE-2D7F2F599FFD}"/>
              </a:ext>
            </a:extLst>
          </p:cNvPr>
          <p:cNvSpPr txBox="1"/>
          <p:nvPr/>
        </p:nvSpPr>
        <p:spPr>
          <a:xfrm>
            <a:off x="1600200" y="2771005"/>
            <a:ext cx="3948389" cy="359907"/>
          </a:xfrm>
          <a:prstGeom prst="rect">
            <a:avLst/>
          </a:prstGeom>
          <a:solidFill>
            <a:schemeClr val="bg1"/>
          </a:solidFill>
        </p:spPr>
        <p:txBody>
          <a:bodyPr wrap="none">
            <a:spAutoFit/>
          </a:bodyPr>
          <a:lstStyle/>
          <a:p>
            <a:pPr lvl="0">
              <a:lnSpc>
                <a:spcPct val="120000"/>
              </a:lnSpc>
              <a:spcBef>
                <a:spcPts val="600"/>
              </a:spcBef>
              <a:spcAft>
                <a:spcPts val="600"/>
              </a:spcAft>
              <a:tabLst>
                <a:tab pos="457200" algn="l"/>
              </a:tabLst>
            </a:pP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J. C. Thomas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Eur. Phys. J. A 21, 419 (2004).</a:t>
            </a:r>
          </a:p>
        </p:txBody>
      </p:sp>
      <p:cxnSp>
        <p:nvCxnSpPr>
          <p:cNvPr id="13" name="Straight Arrow Connector 12">
            <a:extLst>
              <a:ext uri="{FF2B5EF4-FFF2-40B4-BE49-F238E27FC236}">
                <a16:creationId xmlns:a16="http://schemas.microsoft.com/office/drawing/2014/main" id="{6CB3A82D-B2D6-4DF0-9422-C2C94D5FFA9D}"/>
              </a:ext>
            </a:extLst>
          </p:cNvPr>
          <p:cNvCxnSpPr>
            <a:cxnSpLocks/>
          </p:cNvCxnSpPr>
          <p:nvPr/>
        </p:nvCxnSpPr>
        <p:spPr>
          <a:xfrm flipH="1">
            <a:off x="3810000" y="2317752"/>
            <a:ext cx="758825" cy="425448"/>
          </a:xfrm>
          <a:prstGeom prst="straightConnector1">
            <a:avLst/>
          </a:prstGeom>
          <a:ln w="190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6801383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93FC304C-2C78-4A5C-AA35-2226A2206B2B}"/>
              </a:ext>
            </a:extLst>
          </p:cNvPr>
          <p:cNvPicPr>
            <a:picLocks noGrp="1" noChangeAspect="1"/>
          </p:cNvPicPr>
          <p:nvPr>
            <p:ph idx="1"/>
          </p:nvPr>
        </p:nvPicPr>
        <p:blipFill>
          <a:blip r:embed="rId3"/>
          <a:stretch>
            <a:fillRect/>
          </a:stretch>
        </p:blipFill>
        <p:spPr>
          <a:xfrm>
            <a:off x="804753" y="1066800"/>
            <a:ext cx="7534493" cy="5027613"/>
          </a:xfrm>
        </p:spPr>
      </p:pic>
      <p:sp>
        <p:nvSpPr>
          <p:cNvPr id="3" name="Title 2">
            <a:extLst>
              <a:ext uri="{FF2B5EF4-FFF2-40B4-BE49-F238E27FC236}">
                <a16:creationId xmlns:a16="http://schemas.microsoft.com/office/drawing/2014/main" id="{6F57785E-23A3-4AF9-AF90-604DB146BFB9}"/>
              </a:ext>
            </a:extLst>
          </p:cNvPr>
          <p:cNvSpPr>
            <a:spLocks noGrp="1"/>
          </p:cNvSpPr>
          <p:nvPr>
            <p:ph type="title"/>
          </p:nvPr>
        </p:nvSpPr>
        <p:spPr/>
        <p:txBody>
          <a:bodyPr/>
          <a:lstStyle/>
          <a:p>
            <a:r>
              <a:rPr lang="en-US" altLang="zh-CN" dirty="0"/>
              <a:t>Proton Spectrum</a:t>
            </a:r>
            <a:endParaRPr lang="zh-CN" altLang="en-US" dirty="0"/>
          </a:p>
        </p:txBody>
      </p:sp>
      <p:sp>
        <p:nvSpPr>
          <p:cNvPr id="4" name="Footer Placeholder 3">
            <a:extLst>
              <a:ext uri="{FF2B5EF4-FFF2-40B4-BE49-F238E27FC236}">
                <a16:creationId xmlns:a16="http://schemas.microsoft.com/office/drawing/2014/main" id="{0F43E51E-4C60-4E30-9550-67B8E8BD2C20}"/>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808DE996-FDA9-447C-9327-2C9E6E42A0B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150</a:t>
            </a:fld>
            <a:endParaRPr lang="en-US" sz="1300" dirty="0"/>
          </a:p>
        </p:txBody>
      </p:sp>
    </p:spTree>
    <p:extLst>
      <p:ext uri="{BB962C8B-B14F-4D97-AF65-F5344CB8AC3E}">
        <p14:creationId xmlns:p14="http://schemas.microsoft.com/office/powerpoint/2010/main" val="1962995061"/>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A494B5-DF69-4ECC-8879-10F643039D6F}"/>
              </a:ext>
            </a:extLst>
          </p:cNvPr>
          <p:cNvSpPr>
            <a:spLocks noGrp="1"/>
          </p:cNvSpPr>
          <p:nvPr>
            <p:ph type="title"/>
          </p:nvPr>
        </p:nvSpPr>
        <p:spPr/>
        <p:txBody>
          <a:bodyPr/>
          <a:lstStyle/>
          <a:p>
            <a:r>
              <a:rPr lang="en-US" altLang="zh-CN" i="1" dirty="0"/>
              <a:t>γ</a:t>
            </a:r>
            <a:r>
              <a:rPr lang="en-US" altLang="zh-CN" dirty="0"/>
              <a:t>-ray Spectrum</a:t>
            </a:r>
            <a:endParaRPr lang="zh-CN" altLang="en-US" dirty="0"/>
          </a:p>
        </p:txBody>
      </p:sp>
      <p:sp>
        <p:nvSpPr>
          <p:cNvPr id="4" name="Footer Placeholder 3">
            <a:extLst>
              <a:ext uri="{FF2B5EF4-FFF2-40B4-BE49-F238E27FC236}">
                <a16:creationId xmlns:a16="http://schemas.microsoft.com/office/drawing/2014/main" id="{5B1F8E6D-CD07-4BC8-8590-67CD76F56CEE}"/>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9C518CEA-E5C1-42ED-9BF0-1A8238E1D207}"/>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151</a:t>
            </a:fld>
            <a:endParaRPr lang="en-US" sz="1300" dirty="0"/>
          </a:p>
        </p:txBody>
      </p:sp>
      <p:pic>
        <p:nvPicPr>
          <p:cNvPr id="10" name="Content Placeholder 6">
            <a:extLst>
              <a:ext uri="{FF2B5EF4-FFF2-40B4-BE49-F238E27FC236}">
                <a16:creationId xmlns:a16="http://schemas.microsoft.com/office/drawing/2014/main" id="{111A2D46-765A-4FAC-89D4-87B4F809F85F}"/>
              </a:ext>
            </a:extLst>
          </p:cNvPr>
          <p:cNvPicPr>
            <a:picLocks noGrp="1" noChangeAspect="1"/>
          </p:cNvPicPr>
          <p:nvPr>
            <p:ph idx="1"/>
          </p:nvPr>
        </p:nvPicPr>
        <p:blipFill rotWithShape="1">
          <a:blip r:embed="rId3">
            <a:extLst>
              <a:ext uri="{28A0092B-C50C-407E-A947-70E740481C1C}">
                <a14:useLocalDpi xmlns:a14="http://schemas.microsoft.com/office/drawing/2010/main"/>
              </a:ext>
            </a:extLst>
          </a:blip>
          <a:srcRect t="1" b="48228"/>
          <a:stretch/>
        </p:blipFill>
        <p:spPr>
          <a:xfrm>
            <a:off x="107151" y="1066800"/>
            <a:ext cx="8929697" cy="5027613"/>
          </a:xfrm>
        </p:spPr>
      </p:pic>
    </p:spTree>
    <p:extLst>
      <p:ext uri="{BB962C8B-B14F-4D97-AF65-F5344CB8AC3E}">
        <p14:creationId xmlns:p14="http://schemas.microsoft.com/office/powerpoint/2010/main" val="4070381636"/>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8A5D89-6E84-46B2-82A0-3CA218337613}"/>
              </a:ext>
            </a:extLst>
          </p:cNvPr>
          <p:cNvSpPr>
            <a:spLocks noGrp="1"/>
          </p:cNvSpPr>
          <p:nvPr>
            <p:ph type="title"/>
          </p:nvPr>
        </p:nvSpPr>
        <p:spPr/>
        <p:txBody>
          <a:bodyPr/>
          <a:lstStyle/>
          <a:p>
            <a:r>
              <a:rPr lang="en-US" altLang="zh-CN" dirty="0"/>
              <a:t>Doppler Broadening of </a:t>
            </a:r>
            <a:r>
              <a:rPr lang="el-GR" altLang="zh-CN" i="1" dirty="0"/>
              <a:t>β</a:t>
            </a:r>
            <a:r>
              <a:rPr lang="en-US" altLang="zh-CN" i="1" dirty="0"/>
              <a:t>p</a:t>
            </a:r>
            <a:r>
              <a:rPr lang="el-GR" altLang="zh-CN" i="1" dirty="0"/>
              <a:t>γ</a:t>
            </a:r>
            <a:endParaRPr lang="zh-CN" altLang="en-US" dirty="0"/>
          </a:p>
        </p:txBody>
      </p:sp>
      <p:sp>
        <p:nvSpPr>
          <p:cNvPr id="4" name="Footer Placeholder 3">
            <a:extLst>
              <a:ext uri="{FF2B5EF4-FFF2-40B4-BE49-F238E27FC236}">
                <a16:creationId xmlns:a16="http://schemas.microsoft.com/office/drawing/2014/main" id="{3631F060-F5D6-4BF3-BF42-7778E3295286}"/>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93691F67-9A69-4E0F-B3BF-CEE58957D024}"/>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152</a:t>
            </a:fld>
            <a:endParaRPr lang="en-US" sz="1300" dirty="0"/>
          </a:p>
        </p:txBody>
      </p:sp>
      <p:cxnSp>
        <p:nvCxnSpPr>
          <p:cNvPr id="69" name="直接连接符 9">
            <a:extLst>
              <a:ext uri="{FF2B5EF4-FFF2-40B4-BE49-F238E27FC236}">
                <a16:creationId xmlns:a16="http://schemas.microsoft.com/office/drawing/2014/main" id="{05872BA7-F8E3-404F-9B48-AD4A3D829A8C}"/>
              </a:ext>
            </a:extLst>
          </p:cNvPr>
          <p:cNvCxnSpPr>
            <a:cxnSpLocks/>
          </p:cNvCxnSpPr>
          <p:nvPr/>
        </p:nvCxnSpPr>
        <p:spPr>
          <a:xfrm>
            <a:off x="5395254" y="562764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32">
            <a:extLst>
              <a:ext uri="{FF2B5EF4-FFF2-40B4-BE49-F238E27FC236}">
                <a16:creationId xmlns:a16="http://schemas.microsoft.com/office/drawing/2014/main" id="{D777F50F-6E70-4F7D-A7FB-E9C68848B10A}"/>
              </a:ext>
            </a:extLst>
          </p:cNvPr>
          <p:cNvCxnSpPr/>
          <p:nvPr/>
        </p:nvCxnSpPr>
        <p:spPr>
          <a:xfrm>
            <a:off x="7749654" y="1371600"/>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39">
            <a:extLst>
              <a:ext uri="{FF2B5EF4-FFF2-40B4-BE49-F238E27FC236}">
                <a16:creationId xmlns:a16="http://schemas.microsoft.com/office/drawing/2014/main" id="{1198F643-9E57-437B-B894-943C60D15889}"/>
              </a:ext>
            </a:extLst>
          </p:cNvPr>
          <p:cNvCxnSpPr>
            <a:cxnSpLocks/>
          </p:cNvCxnSpPr>
          <p:nvPr/>
        </p:nvCxnSpPr>
        <p:spPr>
          <a:xfrm flipV="1">
            <a:off x="5395254" y="2602093"/>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65">
            <a:extLst>
              <a:ext uri="{FF2B5EF4-FFF2-40B4-BE49-F238E27FC236}">
                <a16:creationId xmlns:a16="http://schemas.microsoft.com/office/drawing/2014/main" id="{55252363-58AC-4E20-BB68-354CB6B0A35A}"/>
              </a:ext>
            </a:extLst>
          </p:cNvPr>
          <p:cNvCxnSpPr>
            <a:cxnSpLocks/>
          </p:cNvCxnSpPr>
          <p:nvPr/>
        </p:nvCxnSpPr>
        <p:spPr>
          <a:xfrm>
            <a:off x="5395254" y="458515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箭头连接符 79">
            <a:extLst>
              <a:ext uri="{FF2B5EF4-FFF2-40B4-BE49-F238E27FC236}">
                <a16:creationId xmlns:a16="http://schemas.microsoft.com/office/drawing/2014/main" id="{B4BD466F-BB97-46BA-86C7-2A9C6CC81010}"/>
              </a:ext>
            </a:extLst>
          </p:cNvPr>
          <p:cNvCxnSpPr>
            <a:cxnSpLocks/>
          </p:cNvCxnSpPr>
          <p:nvPr/>
        </p:nvCxnSpPr>
        <p:spPr>
          <a:xfrm flipH="1">
            <a:off x="7010400" y="1748975"/>
            <a:ext cx="739256" cy="460825"/>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6" name="直接箭头连接符 79">
            <a:extLst>
              <a:ext uri="{FF2B5EF4-FFF2-40B4-BE49-F238E27FC236}">
                <a16:creationId xmlns:a16="http://schemas.microsoft.com/office/drawing/2014/main" id="{1F553153-371D-47C6-810E-541A57DD1FFA}"/>
              </a:ext>
            </a:extLst>
          </p:cNvPr>
          <p:cNvCxnSpPr>
            <a:cxnSpLocks/>
          </p:cNvCxnSpPr>
          <p:nvPr/>
        </p:nvCxnSpPr>
        <p:spPr>
          <a:xfrm>
            <a:off x="7749654" y="1371600"/>
            <a:ext cx="0" cy="379120"/>
          </a:xfrm>
          <a:prstGeom prst="straightConnector1">
            <a:avLst/>
          </a:prstGeom>
          <a:ln w="22225">
            <a:solidFill>
              <a:srgbClr val="59D454"/>
            </a:solidFill>
            <a:headEnd w="lg" len="lg"/>
            <a:tailEnd type="none" w="lg" len="lg"/>
          </a:ln>
        </p:spPr>
        <p:style>
          <a:lnRef idx="1">
            <a:schemeClr val="accent1"/>
          </a:lnRef>
          <a:fillRef idx="0">
            <a:schemeClr val="accent1"/>
          </a:fillRef>
          <a:effectRef idx="0">
            <a:schemeClr val="accent1"/>
          </a:effectRef>
          <a:fontRef idx="minor">
            <a:schemeClr val="tx1"/>
          </a:fontRef>
        </p:style>
      </p:cxnSp>
      <p:cxnSp>
        <p:nvCxnSpPr>
          <p:cNvPr id="90" name="直接连接符 65">
            <a:extLst>
              <a:ext uri="{FF2B5EF4-FFF2-40B4-BE49-F238E27FC236}">
                <a16:creationId xmlns:a16="http://schemas.microsoft.com/office/drawing/2014/main" id="{ECD2B4A2-358C-42F0-8EA6-A3C96E90B0FB}"/>
              </a:ext>
            </a:extLst>
          </p:cNvPr>
          <p:cNvCxnSpPr>
            <a:cxnSpLocks/>
          </p:cNvCxnSpPr>
          <p:nvPr/>
        </p:nvCxnSpPr>
        <p:spPr>
          <a:xfrm>
            <a:off x="2522400" y="421147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62">
            <a:extLst>
              <a:ext uri="{FF2B5EF4-FFF2-40B4-BE49-F238E27FC236}">
                <a16:creationId xmlns:a16="http://schemas.microsoft.com/office/drawing/2014/main" id="{30A29B5E-E568-498F-8E0A-DCA032F2B1C5}"/>
              </a:ext>
            </a:extLst>
          </p:cNvPr>
          <p:cNvCxnSpPr>
            <a:cxnSpLocks/>
          </p:cNvCxnSpPr>
          <p:nvPr/>
        </p:nvCxnSpPr>
        <p:spPr>
          <a:xfrm>
            <a:off x="2522400" y="3200400"/>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箭头连接符 19">
            <a:extLst>
              <a:ext uri="{FF2B5EF4-FFF2-40B4-BE49-F238E27FC236}">
                <a16:creationId xmlns:a16="http://schemas.microsoft.com/office/drawing/2014/main" id="{318C91B6-84BD-471B-B11E-04E5B9353F99}"/>
              </a:ext>
            </a:extLst>
          </p:cNvPr>
          <p:cNvCxnSpPr>
            <a:cxnSpLocks/>
          </p:cNvCxnSpPr>
          <p:nvPr/>
        </p:nvCxnSpPr>
        <p:spPr>
          <a:xfrm>
            <a:off x="6115254" y="4585156"/>
            <a:ext cx="0" cy="104248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6" name="直接箭头连接符 19">
            <a:extLst>
              <a:ext uri="{FF2B5EF4-FFF2-40B4-BE49-F238E27FC236}">
                <a16:creationId xmlns:a16="http://schemas.microsoft.com/office/drawing/2014/main" id="{BB5C6FD6-26E9-4B15-9B5C-0E2529C941A2}"/>
              </a:ext>
            </a:extLst>
          </p:cNvPr>
          <p:cNvCxnSpPr>
            <a:cxnSpLocks/>
          </p:cNvCxnSpPr>
          <p:nvPr/>
        </p:nvCxnSpPr>
        <p:spPr>
          <a:xfrm>
            <a:off x="3242400" y="3200400"/>
            <a:ext cx="0" cy="1011071"/>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8" name="直接箭头连接符 48">
            <a:extLst>
              <a:ext uri="{FF2B5EF4-FFF2-40B4-BE49-F238E27FC236}">
                <a16:creationId xmlns:a16="http://schemas.microsoft.com/office/drawing/2014/main" id="{DF8F6DAE-E0D8-4457-9554-775B8B5C899D}"/>
              </a:ext>
            </a:extLst>
          </p:cNvPr>
          <p:cNvCxnSpPr>
            <a:cxnSpLocks/>
          </p:cNvCxnSpPr>
          <p:nvPr/>
        </p:nvCxnSpPr>
        <p:spPr>
          <a:xfrm flipH="1">
            <a:off x="3962400" y="2605819"/>
            <a:ext cx="1432854" cy="1611162"/>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1" name="直接箭头连接符 48">
            <a:extLst>
              <a:ext uri="{FF2B5EF4-FFF2-40B4-BE49-F238E27FC236}">
                <a16:creationId xmlns:a16="http://schemas.microsoft.com/office/drawing/2014/main" id="{97779E01-7205-436A-833E-A332FEBA6B56}"/>
              </a:ext>
            </a:extLst>
          </p:cNvPr>
          <p:cNvCxnSpPr>
            <a:cxnSpLocks/>
          </p:cNvCxnSpPr>
          <p:nvPr/>
        </p:nvCxnSpPr>
        <p:spPr>
          <a:xfrm flipH="1">
            <a:off x="3962400" y="2602093"/>
            <a:ext cx="1432855" cy="614175"/>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07" name="文本框 60">
            <a:extLst>
              <a:ext uri="{FF2B5EF4-FFF2-40B4-BE49-F238E27FC236}">
                <a16:creationId xmlns:a16="http://schemas.microsoft.com/office/drawing/2014/main" id="{358B2CC1-B826-469F-8287-59E5F8E184E8}"/>
              </a:ext>
            </a:extLst>
          </p:cNvPr>
          <p:cNvSpPr txBox="1"/>
          <p:nvPr/>
        </p:nvSpPr>
        <p:spPr>
          <a:xfrm>
            <a:off x="4678827" y="3411167"/>
            <a:ext cx="285335" cy="369332"/>
          </a:xfrm>
          <a:prstGeom prst="rect">
            <a:avLst/>
          </a:prstGeom>
          <a:noFill/>
        </p:spPr>
        <p:txBody>
          <a:bodyPr wrap="none" lIns="0" tIns="0" rIns="0" bIns="0" rtlCol="0">
            <a:spAutoFit/>
          </a:bodyPr>
          <a:lstStyle/>
          <a:p>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p</a:t>
            </a:r>
            <a:r>
              <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rPr>
              <a:t>1</a:t>
            </a:r>
          </a:p>
        </p:txBody>
      </p:sp>
      <p:sp>
        <p:nvSpPr>
          <p:cNvPr id="108" name="文本框 60">
            <a:extLst>
              <a:ext uri="{FF2B5EF4-FFF2-40B4-BE49-F238E27FC236}">
                <a16:creationId xmlns:a16="http://schemas.microsoft.com/office/drawing/2014/main" id="{56360F11-AB4A-4342-BEDC-8E617EAFEFA4}"/>
              </a:ext>
            </a:extLst>
          </p:cNvPr>
          <p:cNvSpPr txBox="1"/>
          <p:nvPr/>
        </p:nvSpPr>
        <p:spPr>
          <a:xfrm>
            <a:off x="4429332" y="2463264"/>
            <a:ext cx="285335" cy="369332"/>
          </a:xfrm>
          <a:prstGeom prst="rect">
            <a:avLst/>
          </a:prstGeom>
          <a:noFill/>
        </p:spPr>
        <p:txBody>
          <a:bodyPr wrap="none" lIns="0" tIns="0" rIns="0" bIns="0" rtlCol="0">
            <a:spAutoFit/>
          </a:bodyPr>
          <a:lstStyle/>
          <a:p>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p</a:t>
            </a:r>
            <a:r>
              <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rPr>
              <a:t>2</a:t>
            </a:r>
          </a:p>
        </p:txBody>
      </p:sp>
      <p:sp>
        <p:nvSpPr>
          <p:cNvPr id="109" name="文本框 60">
            <a:extLst>
              <a:ext uri="{FF2B5EF4-FFF2-40B4-BE49-F238E27FC236}">
                <a16:creationId xmlns:a16="http://schemas.microsoft.com/office/drawing/2014/main" id="{8B62B987-96B1-49B8-835C-64DE6626FC94}"/>
              </a:ext>
            </a:extLst>
          </p:cNvPr>
          <p:cNvSpPr txBox="1"/>
          <p:nvPr/>
        </p:nvSpPr>
        <p:spPr>
          <a:xfrm>
            <a:off x="2814398" y="3472934"/>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2</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110" name="文本框 60">
            <a:extLst>
              <a:ext uri="{FF2B5EF4-FFF2-40B4-BE49-F238E27FC236}">
                <a16:creationId xmlns:a16="http://schemas.microsoft.com/office/drawing/2014/main" id="{15666711-7A59-4A7D-95CD-B85B1564D810}"/>
              </a:ext>
            </a:extLst>
          </p:cNvPr>
          <p:cNvSpPr txBox="1"/>
          <p:nvPr/>
        </p:nvSpPr>
        <p:spPr>
          <a:xfrm>
            <a:off x="6207552" y="4849694"/>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1</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124" name="文本框 60">
            <a:extLst>
              <a:ext uri="{FF2B5EF4-FFF2-40B4-BE49-F238E27FC236}">
                <a16:creationId xmlns:a16="http://schemas.microsoft.com/office/drawing/2014/main" id="{0E3F7767-FBA9-4C1A-A59D-C880098DC26A}"/>
              </a:ext>
            </a:extLst>
          </p:cNvPr>
          <p:cNvSpPr txBox="1"/>
          <p:nvPr/>
        </p:nvSpPr>
        <p:spPr>
          <a:xfrm>
            <a:off x="7083471" y="1551502"/>
            <a:ext cx="296556" cy="369332"/>
          </a:xfrm>
          <a:prstGeom prst="rect">
            <a:avLst/>
          </a:prstGeom>
          <a:noFill/>
        </p:spPr>
        <p:txBody>
          <a:bodyPr wrap="square" lIns="0" tIns="0" rIns="0" bIns="0" rtlCol="0">
            <a:spAutoFit/>
          </a:bodyPr>
          <a:lstStyle/>
          <a:p>
            <a:r>
              <a:rPr lang="en-US" altLang="zh-CN" sz="2400" i="1" dirty="0">
                <a:solidFill>
                  <a:srgbClr val="00B050"/>
                </a:solidFill>
                <a:latin typeface="Cambria" panose="02040503050406030204" pitchFamily="18" charset="0"/>
                <a:ea typeface="Cambria" panose="02040503050406030204" pitchFamily="18" charset="0"/>
                <a:cs typeface="Times New Roman" panose="02020603050405020304" pitchFamily="18" charset="0"/>
              </a:rPr>
              <a:t>β</a:t>
            </a:r>
            <a:r>
              <a:rPr lang="en-US" altLang="zh-CN" sz="2400" baseline="30000" dirty="0">
                <a:solidFill>
                  <a:srgbClr val="00B050"/>
                </a:solidFill>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solidFill>
                <a:srgbClr val="00B050"/>
              </a:solidFill>
              <a:latin typeface="Cambria" panose="02040503050406030204" pitchFamily="18" charset="0"/>
              <a:ea typeface="Cambria" panose="02040503050406030204" pitchFamily="18" charset="0"/>
              <a:cs typeface="Times New Roman" panose="02020603050405020304" pitchFamily="18" charset="0"/>
            </a:endParaRPr>
          </a:p>
        </p:txBody>
      </p:sp>
      <p:pic>
        <p:nvPicPr>
          <p:cNvPr id="31" name="Picture 30">
            <a:extLst>
              <a:ext uri="{FF2B5EF4-FFF2-40B4-BE49-F238E27FC236}">
                <a16:creationId xmlns:a16="http://schemas.microsoft.com/office/drawing/2014/main" id="{732FACEA-CEF1-4FE1-AB23-27CBABF732FC}"/>
              </a:ext>
            </a:extLst>
          </p:cNvPr>
          <p:cNvPicPr>
            <a:picLocks noChangeAspect="1"/>
          </p:cNvPicPr>
          <p:nvPr/>
        </p:nvPicPr>
        <p:blipFill>
          <a:blip r:embed="rId2"/>
          <a:stretch>
            <a:fillRect/>
          </a:stretch>
        </p:blipFill>
        <p:spPr>
          <a:xfrm>
            <a:off x="4343400" y="4560665"/>
            <a:ext cx="902055" cy="1100620"/>
          </a:xfrm>
          <a:prstGeom prst="rect">
            <a:avLst/>
          </a:prstGeom>
        </p:spPr>
      </p:pic>
      <p:pic>
        <p:nvPicPr>
          <p:cNvPr id="32" name="Picture 31">
            <a:extLst>
              <a:ext uri="{FF2B5EF4-FFF2-40B4-BE49-F238E27FC236}">
                <a16:creationId xmlns:a16="http://schemas.microsoft.com/office/drawing/2014/main" id="{5E5D50BF-4620-4776-9138-F73E9D45CF29}"/>
              </a:ext>
            </a:extLst>
          </p:cNvPr>
          <p:cNvPicPr>
            <a:picLocks noChangeAspect="1"/>
          </p:cNvPicPr>
          <p:nvPr/>
        </p:nvPicPr>
        <p:blipFill>
          <a:blip r:embed="rId3"/>
          <a:stretch>
            <a:fillRect/>
          </a:stretch>
        </p:blipFill>
        <p:spPr>
          <a:xfrm>
            <a:off x="1219202" y="3581400"/>
            <a:ext cx="1173790" cy="671769"/>
          </a:xfrm>
          <a:prstGeom prst="rect">
            <a:avLst/>
          </a:prstGeom>
        </p:spPr>
      </p:pic>
      <p:sp>
        <p:nvSpPr>
          <p:cNvPr id="29" name="文本框 35">
            <a:extLst>
              <a:ext uri="{FF2B5EF4-FFF2-40B4-BE49-F238E27FC236}">
                <a16:creationId xmlns:a16="http://schemas.microsoft.com/office/drawing/2014/main" id="{C1837516-D08C-42D3-BB3E-E82895663BCC}"/>
              </a:ext>
            </a:extLst>
          </p:cNvPr>
          <p:cNvSpPr txBox="1"/>
          <p:nvPr/>
        </p:nvSpPr>
        <p:spPr>
          <a:xfrm>
            <a:off x="7926771" y="1371600"/>
            <a:ext cx="912429" cy="461665"/>
          </a:xfrm>
          <a:prstGeom prst="rect">
            <a:avLst/>
          </a:prstGeom>
          <a:noFill/>
        </p:spPr>
        <p:txBody>
          <a:bodyPr wrap="none" rtlCol="0">
            <a:spAutoFit/>
          </a:bodyPr>
          <a:lstStyle/>
          <a:p>
            <a:r>
              <a:rPr lang="en-US" altLang="zh-CN" sz="2400" dirty="0">
                <a:latin typeface="Cambria" panose="02040503050406030204" pitchFamily="18" charset="0"/>
                <a:ea typeface="Cambria" panose="02040503050406030204" pitchFamily="18" charset="0"/>
                <a:cs typeface="Times New Roman" panose="02020603050405020304" pitchFamily="18" charset="0"/>
              </a:rPr>
              <a:t>(</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Z</a:t>
            </a:r>
            <a:r>
              <a:rPr lang="en-US" altLang="zh-CN" sz="2400" dirty="0">
                <a:latin typeface="Cambria" panose="02040503050406030204" pitchFamily="18" charset="0"/>
                <a:ea typeface="Cambria" panose="02040503050406030204" pitchFamily="18" charset="0"/>
                <a:cs typeface="Times New Roman" panose="02020603050405020304" pitchFamily="18" charset="0"/>
              </a:rPr>
              <a:t>, </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N</a:t>
            </a:r>
            <a:r>
              <a:rPr lang="en-US" altLang="zh-CN" sz="2400" dirty="0">
                <a:latin typeface="Cambria" panose="02040503050406030204" pitchFamily="18" charset="0"/>
                <a:ea typeface="Cambria" panose="02040503050406030204" pitchFamily="18" charset="0"/>
                <a:cs typeface="Times New Roman" panose="02020603050405020304" pitchFamily="18" charset="0"/>
              </a:rPr>
              <a:t>)</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30" name="文本框 35">
            <a:extLst>
              <a:ext uri="{FF2B5EF4-FFF2-40B4-BE49-F238E27FC236}">
                <a16:creationId xmlns:a16="http://schemas.microsoft.com/office/drawing/2014/main" id="{5BC30FC5-9B2A-4834-9031-922428F8B2C9}"/>
              </a:ext>
            </a:extLst>
          </p:cNvPr>
          <p:cNvSpPr txBox="1"/>
          <p:nvPr/>
        </p:nvSpPr>
        <p:spPr>
          <a:xfrm>
            <a:off x="5342097" y="5630248"/>
            <a:ext cx="1592103" cy="461665"/>
          </a:xfrm>
          <a:prstGeom prst="rect">
            <a:avLst/>
          </a:prstGeom>
          <a:noFill/>
        </p:spPr>
        <p:txBody>
          <a:bodyPr wrap="none" rtlCol="0">
            <a:spAutoFit/>
          </a:bodyPr>
          <a:lstStyle/>
          <a:p>
            <a:r>
              <a:rPr lang="en-US" altLang="zh-CN" sz="2400" dirty="0">
                <a:latin typeface="Cambria" panose="02040503050406030204" pitchFamily="18" charset="0"/>
                <a:ea typeface="Cambria" panose="02040503050406030204" pitchFamily="18" charset="0"/>
                <a:cs typeface="Times New Roman" panose="02020603050405020304" pitchFamily="18" charset="0"/>
              </a:rPr>
              <a:t>(</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Z</a:t>
            </a:r>
            <a:r>
              <a:rPr lang="en-US" altLang="zh-CN" sz="2400" dirty="0">
                <a:latin typeface="Cambria" panose="02040503050406030204" pitchFamily="18" charset="0"/>
                <a:ea typeface="Cambria" panose="02040503050406030204" pitchFamily="18" charset="0"/>
                <a:cs typeface="Times New Roman" panose="02020603050405020304" pitchFamily="18" charset="0"/>
              </a:rPr>
              <a:t>–1, </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N</a:t>
            </a:r>
            <a:r>
              <a:rPr lang="en-US" altLang="zh-CN" sz="2400" dirty="0">
                <a:latin typeface="Cambria" panose="02040503050406030204" pitchFamily="18" charset="0"/>
                <a:ea typeface="Cambria" panose="02040503050406030204" pitchFamily="18" charset="0"/>
                <a:cs typeface="Times New Roman" panose="02020603050405020304" pitchFamily="18" charset="0"/>
              </a:rPr>
              <a:t>+1)</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33" name="文本框 35">
            <a:extLst>
              <a:ext uri="{FF2B5EF4-FFF2-40B4-BE49-F238E27FC236}">
                <a16:creationId xmlns:a16="http://schemas.microsoft.com/office/drawing/2014/main" id="{8EDC680C-7895-4EA8-BA4D-979B69AA8C84}"/>
              </a:ext>
            </a:extLst>
          </p:cNvPr>
          <p:cNvSpPr txBox="1"/>
          <p:nvPr/>
        </p:nvSpPr>
        <p:spPr>
          <a:xfrm>
            <a:off x="2438400" y="4216981"/>
            <a:ext cx="1576072" cy="461665"/>
          </a:xfrm>
          <a:prstGeom prst="rect">
            <a:avLst/>
          </a:prstGeom>
          <a:noFill/>
        </p:spPr>
        <p:txBody>
          <a:bodyPr wrap="none" rtlCol="0">
            <a:spAutoFit/>
          </a:bodyPr>
          <a:lstStyle/>
          <a:p>
            <a:r>
              <a:rPr lang="en-US" altLang="zh-CN" sz="2400" dirty="0">
                <a:latin typeface="Cambria" panose="02040503050406030204" pitchFamily="18" charset="0"/>
                <a:ea typeface="Cambria" panose="02040503050406030204" pitchFamily="18" charset="0"/>
                <a:cs typeface="Times New Roman" panose="02020603050405020304" pitchFamily="18" charset="0"/>
              </a:rPr>
              <a:t>(</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Z</a:t>
            </a:r>
            <a:r>
              <a:rPr lang="en-US" altLang="zh-CN" sz="2400" dirty="0">
                <a:latin typeface="Cambria" panose="02040503050406030204" pitchFamily="18" charset="0"/>
                <a:ea typeface="Cambria" panose="02040503050406030204" pitchFamily="18" charset="0"/>
                <a:cs typeface="Times New Roman" panose="02020603050405020304" pitchFamily="18" charset="0"/>
              </a:rPr>
              <a:t>–2, </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N</a:t>
            </a:r>
            <a:r>
              <a:rPr lang="en-US" altLang="zh-CN" sz="2400" dirty="0">
                <a:latin typeface="Cambria" panose="02040503050406030204" pitchFamily="18" charset="0"/>
                <a:ea typeface="Cambria" panose="02040503050406030204" pitchFamily="18" charset="0"/>
                <a:cs typeface="Times New Roman" panose="02020603050405020304" pitchFamily="18" charset="0"/>
              </a:rPr>
              <a:t>+1)</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52377714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8A5D89-6E84-46B2-82A0-3CA218337613}"/>
              </a:ext>
            </a:extLst>
          </p:cNvPr>
          <p:cNvSpPr>
            <a:spLocks noGrp="1"/>
          </p:cNvSpPr>
          <p:nvPr>
            <p:ph type="title"/>
          </p:nvPr>
        </p:nvSpPr>
        <p:spPr/>
        <p:txBody>
          <a:bodyPr/>
          <a:lstStyle/>
          <a:p>
            <a:r>
              <a:rPr lang="en-US" altLang="zh-CN" dirty="0"/>
              <a:t>Doppler Broadening of </a:t>
            </a:r>
            <a:r>
              <a:rPr lang="el-GR" altLang="zh-CN" i="1" dirty="0"/>
              <a:t>β</a:t>
            </a:r>
            <a:r>
              <a:rPr lang="en-US" altLang="zh-CN" i="1" dirty="0"/>
              <a:t>p</a:t>
            </a:r>
            <a:r>
              <a:rPr lang="el-GR" altLang="zh-CN" i="1" dirty="0"/>
              <a:t>γ</a:t>
            </a:r>
            <a:endParaRPr lang="zh-CN" altLang="en-US" dirty="0"/>
          </a:p>
        </p:txBody>
      </p:sp>
      <p:sp>
        <p:nvSpPr>
          <p:cNvPr id="4" name="Footer Placeholder 3">
            <a:extLst>
              <a:ext uri="{FF2B5EF4-FFF2-40B4-BE49-F238E27FC236}">
                <a16:creationId xmlns:a16="http://schemas.microsoft.com/office/drawing/2014/main" id="{3631F060-F5D6-4BF3-BF42-7778E3295286}"/>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93691F67-9A69-4E0F-B3BF-CEE58957D024}"/>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153</a:t>
            </a:fld>
            <a:endParaRPr lang="en-US" sz="1300" dirty="0"/>
          </a:p>
        </p:txBody>
      </p:sp>
      <p:cxnSp>
        <p:nvCxnSpPr>
          <p:cNvPr id="69" name="直接连接符 9">
            <a:extLst>
              <a:ext uri="{FF2B5EF4-FFF2-40B4-BE49-F238E27FC236}">
                <a16:creationId xmlns:a16="http://schemas.microsoft.com/office/drawing/2014/main" id="{05872BA7-F8E3-404F-9B48-AD4A3D829A8C}"/>
              </a:ext>
            </a:extLst>
          </p:cNvPr>
          <p:cNvCxnSpPr>
            <a:cxnSpLocks/>
          </p:cNvCxnSpPr>
          <p:nvPr/>
        </p:nvCxnSpPr>
        <p:spPr>
          <a:xfrm>
            <a:off x="5395254" y="562764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32">
            <a:extLst>
              <a:ext uri="{FF2B5EF4-FFF2-40B4-BE49-F238E27FC236}">
                <a16:creationId xmlns:a16="http://schemas.microsoft.com/office/drawing/2014/main" id="{D777F50F-6E70-4F7D-A7FB-E9C68848B10A}"/>
              </a:ext>
            </a:extLst>
          </p:cNvPr>
          <p:cNvCxnSpPr/>
          <p:nvPr/>
        </p:nvCxnSpPr>
        <p:spPr>
          <a:xfrm>
            <a:off x="7749654" y="1371600"/>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文本框 35">
            <a:extLst>
              <a:ext uri="{FF2B5EF4-FFF2-40B4-BE49-F238E27FC236}">
                <a16:creationId xmlns:a16="http://schemas.microsoft.com/office/drawing/2014/main" id="{5908519E-AE88-4FD9-A05D-446E6CCD9E92}"/>
              </a:ext>
            </a:extLst>
          </p:cNvPr>
          <p:cNvSpPr txBox="1"/>
          <p:nvPr/>
        </p:nvSpPr>
        <p:spPr>
          <a:xfrm>
            <a:off x="8017295" y="1371600"/>
            <a:ext cx="649537" cy="461665"/>
          </a:xfrm>
          <a:prstGeom prst="rect">
            <a:avLst/>
          </a:prstGeom>
          <a:noFill/>
        </p:spPr>
        <p:txBody>
          <a:bodyPr wrap="none" rtlCol="0">
            <a:spAutoFit/>
          </a:bodyPr>
          <a:lstStyle/>
          <a:p>
            <a:r>
              <a:rPr lang="en-US" sz="2400" baseline="30000" dirty="0">
                <a:latin typeface="Cambria" panose="02040503050406030204" pitchFamily="18" charset="0"/>
                <a:ea typeface="Cambria" panose="02040503050406030204" pitchFamily="18" charset="0"/>
                <a:cs typeface="Times New Roman" panose="02020603050405020304" pitchFamily="18" charset="0"/>
              </a:rPr>
              <a:t>25</a:t>
            </a:r>
            <a:r>
              <a:rPr lang="en-US" altLang="zh-CN" sz="2400" dirty="0">
                <a:latin typeface="Cambria" panose="02040503050406030204" pitchFamily="18" charset="0"/>
                <a:ea typeface="Cambria" panose="02040503050406030204" pitchFamily="18" charset="0"/>
                <a:cs typeface="Times New Roman" panose="02020603050405020304" pitchFamily="18" charset="0"/>
              </a:rPr>
              <a:t>Si</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72" name="直接连接符 39">
            <a:extLst>
              <a:ext uri="{FF2B5EF4-FFF2-40B4-BE49-F238E27FC236}">
                <a16:creationId xmlns:a16="http://schemas.microsoft.com/office/drawing/2014/main" id="{1198F643-9E57-437B-B894-943C60D15889}"/>
              </a:ext>
            </a:extLst>
          </p:cNvPr>
          <p:cNvCxnSpPr>
            <a:cxnSpLocks/>
          </p:cNvCxnSpPr>
          <p:nvPr/>
        </p:nvCxnSpPr>
        <p:spPr>
          <a:xfrm flipV="1">
            <a:off x="5395254" y="2602093"/>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65">
            <a:extLst>
              <a:ext uri="{FF2B5EF4-FFF2-40B4-BE49-F238E27FC236}">
                <a16:creationId xmlns:a16="http://schemas.microsoft.com/office/drawing/2014/main" id="{55252363-58AC-4E20-BB68-354CB6B0A35A}"/>
              </a:ext>
            </a:extLst>
          </p:cNvPr>
          <p:cNvCxnSpPr>
            <a:cxnSpLocks/>
          </p:cNvCxnSpPr>
          <p:nvPr/>
        </p:nvCxnSpPr>
        <p:spPr>
          <a:xfrm>
            <a:off x="5395254" y="458515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箭头连接符 79">
            <a:extLst>
              <a:ext uri="{FF2B5EF4-FFF2-40B4-BE49-F238E27FC236}">
                <a16:creationId xmlns:a16="http://schemas.microsoft.com/office/drawing/2014/main" id="{B4BD466F-BB97-46BA-86C7-2A9C6CC81010}"/>
              </a:ext>
            </a:extLst>
          </p:cNvPr>
          <p:cNvCxnSpPr>
            <a:cxnSpLocks/>
          </p:cNvCxnSpPr>
          <p:nvPr/>
        </p:nvCxnSpPr>
        <p:spPr>
          <a:xfrm flipH="1">
            <a:off x="7010400" y="1748975"/>
            <a:ext cx="739256" cy="460825"/>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6" name="直接箭头连接符 79">
            <a:extLst>
              <a:ext uri="{FF2B5EF4-FFF2-40B4-BE49-F238E27FC236}">
                <a16:creationId xmlns:a16="http://schemas.microsoft.com/office/drawing/2014/main" id="{1F553153-371D-47C6-810E-541A57DD1FFA}"/>
              </a:ext>
            </a:extLst>
          </p:cNvPr>
          <p:cNvCxnSpPr>
            <a:cxnSpLocks/>
          </p:cNvCxnSpPr>
          <p:nvPr/>
        </p:nvCxnSpPr>
        <p:spPr>
          <a:xfrm>
            <a:off x="7749654" y="1371600"/>
            <a:ext cx="0" cy="379120"/>
          </a:xfrm>
          <a:prstGeom prst="straightConnector1">
            <a:avLst/>
          </a:prstGeom>
          <a:ln w="22225">
            <a:solidFill>
              <a:srgbClr val="59D454"/>
            </a:solidFill>
            <a:headEnd w="lg" len="lg"/>
            <a:tailEnd type="none" w="lg" len="lg"/>
          </a:ln>
        </p:spPr>
        <p:style>
          <a:lnRef idx="1">
            <a:schemeClr val="accent1"/>
          </a:lnRef>
          <a:fillRef idx="0">
            <a:schemeClr val="accent1"/>
          </a:fillRef>
          <a:effectRef idx="0">
            <a:schemeClr val="accent1"/>
          </a:effectRef>
          <a:fontRef idx="minor">
            <a:schemeClr val="tx1"/>
          </a:fontRef>
        </p:style>
      </p:cxnSp>
      <p:sp>
        <p:nvSpPr>
          <p:cNvPr id="88" name="文本框 35">
            <a:extLst>
              <a:ext uri="{FF2B5EF4-FFF2-40B4-BE49-F238E27FC236}">
                <a16:creationId xmlns:a16="http://schemas.microsoft.com/office/drawing/2014/main" id="{DDCC16C5-6F32-42F6-9A45-CAAF2ACC15E6}"/>
              </a:ext>
            </a:extLst>
          </p:cNvPr>
          <p:cNvSpPr txBox="1"/>
          <p:nvPr/>
        </p:nvSpPr>
        <p:spPr>
          <a:xfrm>
            <a:off x="5772051" y="5657798"/>
            <a:ext cx="686406" cy="461665"/>
          </a:xfrm>
          <a:prstGeom prst="rect">
            <a:avLst/>
          </a:prstGeom>
          <a:noFill/>
        </p:spPr>
        <p:txBody>
          <a:bodyPr wrap="none" rtlCol="0">
            <a:spAutoFit/>
          </a:bodyPr>
          <a:lstStyle/>
          <a:p>
            <a:r>
              <a:rPr lang="en-US" sz="2400" baseline="30000" dirty="0">
                <a:latin typeface="Cambria" panose="02040503050406030204" pitchFamily="18" charset="0"/>
                <a:ea typeface="Cambria" panose="02040503050406030204" pitchFamily="18" charset="0"/>
                <a:cs typeface="Times New Roman" panose="02020603050405020304" pitchFamily="18" charset="0"/>
              </a:rPr>
              <a:t>25</a:t>
            </a:r>
            <a:r>
              <a:rPr lang="en-US" sz="2400" dirty="0">
                <a:latin typeface="Cambria" panose="02040503050406030204" pitchFamily="18" charset="0"/>
                <a:ea typeface="Cambria" panose="02040503050406030204" pitchFamily="18" charset="0"/>
                <a:cs typeface="Times New Roman" panose="02020603050405020304" pitchFamily="18" charset="0"/>
              </a:rPr>
              <a:t>Al</a:t>
            </a:r>
          </a:p>
        </p:txBody>
      </p:sp>
      <p:cxnSp>
        <p:nvCxnSpPr>
          <p:cNvPr id="90" name="直接连接符 65">
            <a:extLst>
              <a:ext uri="{FF2B5EF4-FFF2-40B4-BE49-F238E27FC236}">
                <a16:creationId xmlns:a16="http://schemas.microsoft.com/office/drawing/2014/main" id="{ECD2B4A2-358C-42F0-8EA6-A3C96E90B0FB}"/>
              </a:ext>
            </a:extLst>
          </p:cNvPr>
          <p:cNvCxnSpPr>
            <a:cxnSpLocks/>
          </p:cNvCxnSpPr>
          <p:nvPr/>
        </p:nvCxnSpPr>
        <p:spPr>
          <a:xfrm>
            <a:off x="2522400" y="421147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62">
            <a:extLst>
              <a:ext uri="{FF2B5EF4-FFF2-40B4-BE49-F238E27FC236}">
                <a16:creationId xmlns:a16="http://schemas.microsoft.com/office/drawing/2014/main" id="{30A29B5E-E568-498F-8E0A-DCA032F2B1C5}"/>
              </a:ext>
            </a:extLst>
          </p:cNvPr>
          <p:cNvCxnSpPr>
            <a:cxnSpLocks/>
          </p:cNvCxnSpPr>
          <p:nvPr/>
        </p:nvCxnSpPr>
        <p:spPr>
          <a:xfrm>
            <a:off x="2522400" y="3200400"/>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箭头连接符 19">
            <a:extLst>
              <a:ext uri="{FF2B5EF4-FFF2-40B4-BE49-F238E27FC236}">
                <a16:creationId xmlns:a16="http://schemas.microsoft.com/office/drawing/2014/main" id="{318C91B6-84BD-471B-B11E-04E5B9353F99}"/>
              </a:ext>
            </a:extLst>
          </p:cNvPr>
          <p:cNvCxnSpPr>
            <a:cxnSpLocks/>
          </p:cNvCxnSpPr>
          <p:nvPr/>
        </p:nvCxnSpPr>
        <p:spPr>
          <a:xfrm>
            <a:off x="6115254" y="4585156"/>
            <a:ext cx="0" cy="104248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6" name="直接箭头连接符 19">
            <a:extLst>
              <a:ext uri="{FF2B5EF4-FFF2-40B4-BE49-F238E27FC236}">
                <a16:creationId xmlns:a16="http://schemas.microsoft.com/office/drawing/2014/main" id="{BB5C6FD6-26E9-4B15-9B5C-0E2529C941A2}"/>
              </a:ext>
            </a:extLst>
          </p:cNvPr>
          <p:cNvCxnSpPr>
            <a:cxnSpLocks/>
          </p:cNvCxnSpPr>
          <p:nvPr/>
        </p:nvCxnSpPr>
        <p:spPr>
          <a:xfrm>
            <a:off x="3242400" y="3200400"/>
            <a:ext cx="0" cy="1011071"/>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8" name="直接箭头连接符 48">
            <a:extLst>
              <a:ext uri="{FF2B5EF4-FFF2-40B4-BE49-F238E27FC236}">
                <a16:creationId xmlns:a16="http://schemas.microsoft.com/office/drawing/2014/main" id="{DF8F6DAE-E0D8-4457-9554-775B8B5C899D}"/>
              </a:ext>
            </a:extLst>
          </p:cNvPr>
          <p:cNvCxnSpPr>
            <a:cxnSpLocks/>
          </p:cNvCxnSpPr>
          <p:nvPr/>
        </p:nvCxnSpPr>
        <p:spPr>
          <a:xfrm flipH="1">
            <a:off x="3962400" y="2605819"/>
            <a:ext cx="1432854" cy="1611162"/>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1" name="直接箭头连接符 48">
            <a:extLst>
              <a:ext uri="{FF2B5EF4-FFF2-40B4-BE49-F238E27FC236}">
                <a16:creationId xmlns:a16="http://schemas.microsoft.com/office/drawing/2014/main" id="{97779E01-7205-436A-833E-A332FEBA6B56}"/>
              </a:ext>
            </a:extLst>
          </p:cNvPr>
          <p:cNvCxnSpPr>
            <a:cxnSpLocks/>
          </p:cNvCxnSpPr>
          <p:nvPr/>
        </p:nvCxnSpPr>
        <p:spPr>
          <a:xfrm flipH="1">
            <a:off x="3962400" y="2602093"/>
            <a:ext cx="1432855" cy="614175"/>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07" name="文本框 60">
            <a:extLst>
              <a:ext uri="{FF2B5EF4-FFF2-40B4-BE49-F238E27FC236}">
                <a16:creationId xmlns:a16="http://schemas.microsoft.com/office/drawing/2014/main" id="{358B2CC1-B826-469F-8287-59E5F8E184E8}"/>
              </a:ext>
            </a:extLst>
          </p:cNvPr>
          <p:cNvSpPr txBox="1"/>
          <p:nvPr/>
        </p:nvSpPr>
        <p:spPr>
          <a:xfrm>
            <a:off x="4678827" y="3411167"/>
            <a:ext cx="285335" cy="369332"/>
          </a:xfrm>
          <a:prstGeom prst="rect">
            <a:avLst/>
          </a:prstGeom>
          <a:noFill/>
        </p:spPr>
        <p:txBody>
          <a:bodyPr wrap="none" lIns="0" tIns="0" rIns="0" bIns="0" rtlCol="0">
            <a:spAutoFit/>
          </a:bodyPr>
          <a:lstStyle/>
          <a:p>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p</a:t>
            </a:r>
            <a:r>
              <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rPr>
              <a:t>1</a:t>
            </a:r>
          </a:p>
        </p:txBody>
      </p:sp>
      <p:sp>
        <p:nvSpPr>
          <p:cNvPr id="108" name="文本框 60">
            <a:extLst>
              <a:ext uri="{FF2B5EF4-FFF2-40B4-BE49-F238E27FC236}">
                <a16:creationId xmlns:a16="http://schemas.microsoft.com/office/drawing/2014/main" id="{56360F11-AB4A-4342-BEDC-8E617EAFEFA4}"/>
              </a:ext>
            </a:extLst>
          </p:cNvPr>
          <p:cNvSpPr txBox="1"/>
          <p:nvPr/>
        </p:nvSpPr>
        <p:spPr>
          <a:xfrm>
            <a:off x="4429332" y="2463264"/>
            <a:ext cx="285335" cy="369332"/>
          </a:xfrm>
          <a:prstGeom prst="rect">
            <a:avLst/>
          </a:prstGeom>
          <a:noFill/>
        </p:spPr>
        <p:txBody>
          <a:bodyPr wrap="none" lIns="0" tIns="0" rIns="0" bIns="0" rtlCol="0">
            <a:spAutoFit/>
          </a:bodyPr>
          <a:lstStyle/>
          <a:p>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p</a:t>
            </a:r>
            <a:r>
              <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rPr>
              <a:t>2</a:t>
            </a:r>
          </a:p>
        </p:txBody>
      </p:sp>
      <p:sp>
        <p:nvSpPr>
          <p:cNvPr id="109" name="文本框 60">
            <a:extLst>
              <a:ext uri="{FF2B5EF4-FFF2-40B4-BE49-F238E27FC236}">
                <a16:creationId xmlns:a16="http://schemas.microsoft.com/office/drawing/2014/main" id="{8B62B987-96B1-49B8-835C-64DE6626FC94}"/>
              </a:ext>
            </a:extLst>
          </p:cNvPr>
          <p:cNvSpPr txBox="1"/>
          <p:nvPr/>
        </p:nvSpPr>
        <p:spPr>
          <a:xfrm>
            <a:off x="2814398" y="3472934"/>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2</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110" name="文本框 60">
            <a:extLst>
              <a:ext uri="{FF2B5EF4-FFF2-40B4-BE49-F238E27FC236}">
                <a16:creationId xmlns:a16="http://schemas.microsoft.com/office/drawing/2014/main" id="{15666711-7A59-4A7D-95CD-B85B1564D810}"/>
              </a:ext>
            </a:extLst>
          </p:cNvPr>
          <p:cNvSpPr txBox="1"/>
          <p:nvPr/>
        </p:nvSpPr>
        <p:spPr>
          <a:xfrm>
            <a:off x="6207552" y="4887999"/>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1</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119" name="文本框 35">
            <a:extLst>
              <a:ext uri="{FF2B5EF4-FFF2-40B4-BE49-F238E27FC236}">
                <a16:creationId xmlns:a16="http://schemas.microsoft.com/office/drawing/2014/main" id="{F1EFB95F-52A9-4A81-882B-98213B2030E6}"/>
              </a:ext>
            </a:extLst>
          </p:cNvPr>
          <p:cNvSpPr txBox="1"/>
          <p:nvPr/>
        </p:nvSpPr>
        <p:spPr>
          <a:xfrm>
            <a:off x="2822252" y="4272439"/>
            <a:ext cx="840295" cy="461665"/>
          </a:xfrm>
          <a:prstGeom prst="rect">
            <a:avLst/>
          </a:prstGeom>
          <a:noFill/>
        </p:spPr>
        <p:txBody>
          <a:bodyPr wrap="none" rtlCol="0">
            <a:spAutoFit/>
          </a:bodyPr>
          <a:lstStyle/>
          <a:p>
            <a:r>
              <a:rPr lang="en-US" sz="2400" baseline="30000" dirty="0">
                <a:latin typeface="Cambria" panose="02040503050406030204" pitchFamily="18" charset="0"/>
                <a:ea typeface="Cambria" panose="02040503050406030204" pitchFamily="18" charset="0"/>
                <a:cs typeface="Times New Roman" panose="02020603050405020304" pitchFamily="18" charset="0"/>
              </a:rPr>
              <a:t>24</a:t>
            </a:r>
            <a:r>
              <a:rPr lang="en-US" altLang="zh-CN" sz="2400" dirty="0">
                <a:latin typeface="Cambria" panose="02040503050406030204" pitchFamily="18" charset="0"/>
                <a:ea typeface="Cambria" panose="02040503050406030204" pitchFamily="18" charset="0"/>
                <a:cs typeface="Times New Roman" panose="02020603050405020304" pitchFamily="18" charset="0"/>
              </a:rPr>
              <a:t>Mg</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24" name="文本框 60">
            <a:extLst>
              <a:ext uri="{FF2B5EF4-FFF2-40B4-BE49-F238E27FC236}">
                <a16:creationId xmlns:a16="http://schemas.microsoft.com/office/drawing/2014/main" id="{0E3F7767-FBA9-4C1A-A59D-C880098DC26A}"/>
              </a:ext>
            </a:extLst>
          </p:cNvPr>
          <p:cNvSpPr txBox="1"/>
          <p:nvPr/>
        </p:nvSpPr>
        <p:spPr>
          <a:xfrm>
            <a:off x="7083471" y="1551502"/>
            <a:ext cx="296556" cy="369332"/>
          </a:xfrm>
          <a:prstGeom prst="rect">
            <a:avLst/>
          </a:prstGeom>
          <a:noFill/>
        </p:spPr>
        <p:txBody>
          <a:bodyPr wrap="square" lIns="0" tIns="0" rIns="0" bIns="0" rtlCol="0">
            <a:spAutoFit/>
          </a:bodyPr>
          <a:lstStyle/>
          <a:p>
            <a:r>
              <a:rPr lang="en-US" altLang="zh-CN" sz="2400" i="1" dirty="0">
                <a:solidFill>
                  <a:srgbClr val="00B050"/>
                </a:solidFill>
                <a:latin typeface="Cambria" panose="02040503050406030204" pitchFamily="18" charset="0"/>
                <a:ea typeface="Cambria" panose="02040503050406030204" pitchFamily="18" charset="0"/>
                <a:cs typeface="Times New Roman" panose="02020603050405020304" pitchFamily="18" charset="0"/>
              </a:rPr>
              <a:t>β</a:t>
            </a:r>
            <a:r>
              <a:rPr lang="en-US" altLang="zh-CN" sz="2400" baseline="30000" dirty="0">
                <a:solidFill>
                  <a:srgbClr val="00B050"/>
                </a:solidFill>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solidFill>
                <a:srgbClr val="00B050"/>
              </a:solidFill>
              <a:latin typeface="Cambria" panose="02040503050406030204" pitchFamily="18" charset="0"/>
              <a:ea typeface="Cambria" panose="02040503050406030204" pitchFamily="18" charset="0"/>
              <a:cs typeface="Times New Roman" panose="02020603050405020304" pitchFamily="18" charset="0"/>
            </a:endParaRPr>
          </a:p>
        </p:txBody>
      </p:sp>
      <p:pic>
        <p:nvPicPr>
          <p:cNvPr id="31" name="Picture 30">
            <a:extLst>
              <a:ext uri="{FF2B5EF4-FFF2-40B4-BE49-F238E27FC236}">
                <a16:creationId xmlns:a16="http://schemas.microsoft.com/office/drawing/2014/main" id="{732FACEA-CEF1-4FE1-AB23-27CBABF732FC}"/>
              </a:ext>
            </a:extLst>
          </p:cNvPr>
          <p:cNvPicPr>
            <a:picLocks noChangeAspect="1"/>
          </p:cNvPicPr>
          <p:nvPr/>
        </p:nvPicPr>
        <p:blipFill>
          <a:blip r:embed="rId2"/>
          <a:stretch>
            <a:fillRect/>
          </a:stretch>
        </p:blipFill>
        <p:spPr>
          <a:xfrm>
            <a:off x="4343400" y="4560665"/>
            <a:ext cx="902055" cy="1100620"/>
          </a:xfrm>
          <a:prstGeom prst="rect">
            <a:avLst/>
          </a:prstGeom>
        </p:spPr>
      </p:pic>
      <p:pic>
        <p:nvPicPr>
          <p:cNvPr id="27" name="Picture 26">
            <a:extLst>
              <a:ext uri="{FF2B5EF4-FFF2-40B4-BE49-F238E27FC236}">
                <a16:creationId xmlns:a16="http://schemas.microsoft.com/office/drawing/2014/main" id="{097DF145-5FB5-4FC9-873E-FBD961556947}"/>
              </a:ext>
            </a:extLst>
          </p:cNvPr>
          <p:cNvPicPr>
            <a:picLocks noChangeAspect="1"/>
          </p:cNvPicPr>
          <p:nvPr/>
        </p:nvPicPr>
        <p:blipFill>
          <a:blip r:embed="rId3"/>
          <a:stretch>
            <a:fillRect/>
          </a:stretch>
        </p:blipFill>
        <p:spPr>
          <a:xfrm>
            <a:off x="1219202" y="3581400"/>
            <a:ext cx="1173790" cy="671769"/>
          </a:xfrm>
          <a:prstGeom prst="rect">
            <a:avLst/>
          </a:prstGeom>
        </p:spPr>
      </p:pic>
    </p:spTree>
    <p:extLst>
      <p:ext uri="{BB962C8B-B14F-4D97-AF65-F5344CB8AC3E}">
        <p14:creationId xmlns:p14="http://schemas.microsoft.com/office/powerpoint/2010/main" val="1492848818"/>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4D49E2-D18C-443B-B1D3-BFCFAA397CC6}"/>
              </a:ext>
            </a:extLst>
          </p:cNvPr>
          <p:cNvSpPr>
            <a:spLocks noGrp="1"/>
          </p:cNvSpPr>
          <p:nvPr>
            <p:ph type="title"/>
          </p:nvPr>
        </p:nvSpPr>
        <p:spPr/>
        <p:txBody>
          <a:bodyPr/>
          <a:lstStyle/>
          <a:p>
            <a:r>
              <a:rPr lang="en-US" altLang="zh-CN" baseline="30000" dirty="0"/>
              <a:t>25</a:t>
            </a:r>
            <a:r>
              <a:rPr lang="en-US" altLang="zh-CN" dirty="0"/>
              <a:t>Si(</a:t>
            </a:r>
            <a:r>
              <a:rPr lang="el-GR" altLang="zh-CN" i="1" dirty="0"/>
              <a:t>βγ</a:t>
            </a:r>
            <a:r>
              <a:rPr lang="el-GR" altLang="zh-CN" dirty="0"/>
              <a:t>)</a:t>
            </a:r>
            <a:r>
              <a:rPr lang="el-GR" altLang="zh-CN" baseline="30000" dirty="0"/>
              <a:t>2</a:t>
            </a:r>
            <a:r>
              <a:rPr lang="en-US" altLang="zh-CN" baseline="30000" dirty="0"/>
              <a:t>5</a:t>
            </a:r>
            <a:r>
              <a:rPr lang="en-US" altLang="zh-CN" dirty="0"/>
              <a:t>Al</a:t>
            </a:r>
            <a:endParaRPr lang="zh-CN" altLang="en-US" dirty="0"/>
          </a:p>
        </p:txBody>
      </p:sp>
      <p:sp>
        <p:nvSpPr>
          <p:cNvPr id="4" name="Footer Placeholder 3">
            <a:extLst>
              <a:ext uri="{FF2B5EF4-FFF2-40B4-BE49-F238E27FC236}">
                <a16:creationId xmlns:a16="http://schemas.microsoft.com/office/drawing/2014/main" id="{858CBFFF-D563-48E9-8DA6-361C98DAFE3E}"/>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014FA79D-D66D-4DBF-A124-37B2728FE11A}"/>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154</a:t>
            </a:fld>
            <a:endParaRPr lang="en-US" sz="1300" dirty="0"/>
          </a:p>
        </p:txBody>
      </p:sp>
      <p:pic>
        <p:nvPicPr>
          <p:cNvPr id="16" name="Picture 15">
            <a:extLst>
              <a:ext uri="{FF2B5EF4-FFF2-40B4-BE49-F238E27FC236}">
                <a16:creationId xmlns:a16="http://schemas.microsoft.com/office/drawing/2014/main" id="{E545D697-8D03-465F-8F4F-6B7FDAAB8915}"/>
              </a:ext>
            </a:extLst>
          </p:cNvPr>
          <p:cNvPicPr>
            <a:picLocks noChangeAspect="1"/>
          </p:cNvPicPr>
          <p:nvPr/>
        </p:nvPicPr>
        <p:blipFill>
          <a:blip r:embed="rId3"/>
          <a:stretch>
            <a:fillRect/>
          </a:stretch>
        </p:blipFill>
        <p:spPr>
          <a:xfrm>
            <a:off x="4572000" y="1029018"/>
            <a:ext cx="4572000" cy="2190591"/>
          </a:xfrm>
          <a:prstGeom prst="rect">
            <a:avLst/>
          </a:prstGeom>
        </p:spPr>
      </p:pic>
      <p:pic>
        <p:nvPicPr>
          <p:cNvPr id="18" name="Picture 17">
            <a:extLst>
              <a:ext uri="{FF2B5EF4-FFF2-40B4-BE49-F238E27FC236}">
                <a16:creationId xmlns:a16="http://schemas.microsoft.com/office/drawing/2014/main" id="{BE4731C5-C2A8-4CE8-8DAF-5C5BEE8E5A38}"/>
              </a:ext>
            </a:extLst>
          </p:cNvPr>
          <p:cNvPicPr>
            <a:picLocks noChangeAspect="1"/>
          </p:cNvPicPr>
          <p:nvPr/>
        </p:nvPicPr>
        <p:blipFill>
          <a:blip r:embed="rId4"/>
          <a:stretch>
            <a:fillRect/>
          </a:stretch>
        </p:blipFill>
        <p:spPr>
          <a:xfrm>
            <a:off x="0" y="1029018"/>
            <a:ext cx="4572000" cy="2190591"/>
          </a:xfrm>
          <a:prstGeom prst="rect">
            <a:avLst/>
          </a:prstGeom>
        </p:spPr>
      </p:pic>
      <p:pic>
        <p:nvPicPr>
          <p:cNvPr id="20" name="Picture 19">
            <a:extLst>
              <a:ext uri="{FF2B5EF4-FFF2-40B4-BE49-F238E27FC236}">
                <a16:creationId xmlns:a16="http://schemas.microsoft.com/office/drawing/2014/main" id="{36212A54-C95A-4F9E-A0DE-96FE2BA9F571}"/>
              </a:ext>
            </a:extLst>
          </p:cNvPr>
          <p:cNvPicPr>
            <a:picLocks noChangeAspect="1"/>
          </p:cNvPicPr>
          <p:nvPr/>
        </p:nvPicPr>
        <p:blipFill>
          <a:blip r:embed="rId5"/>
          <a:stretch>
            <a:fillRect/>
          </a:stretch>
        </p:blipFill>
        <p:spPr>
          <a:xfrm>
            <a:off x="0" y="3219609"/>
            <a:ext cx="4572000" cy="2190591"/>
          </a:xfrm>
          <a:prstGeom prst="rect">
            <a:avLst/>
          </a:prstGeom>
        </p:spPr>
      </p:pic>
      <p:pic>
        <p:nvPicPr>
          <p:cNvPr id="24" name="Picture 23">
            <a:extLst>
              <a:ext uri="{FF2B5EF4-FFF2-40B4-BE49-F238E27FC236}">
                <a16:creationId xmlns:a16="http://schemas.microsoft.com/office/drawing/2014/main" id="{DBFBF499-C6CD-40C5-B995-8C206CFB9258}"/>
              </a:ext>
            </a:extLst>
          </p:cNvPr>
          <p:cNvPicPr>
            <a:picLocks noChangeAspect="1"/>
          </p:cNvPicPr>
          <p:nvPr/>
        </p:nvPicPr>
        <p:blipFill>
          <a:blip r:embed="rId6"/>
          <a:stretch>
            <a:fillRect/>
          </a:stretch>
        </p:blipFill>
        <p:spPr>
          <a:xfrm>
            <a:off x="4572000" y="3219608"/>
            <a:ext cx="4572000" cy="2190591"/>
          </a:xfrm>
          <a:prstGeom prst="rect">
            <a:avLst/>
          </a:prstGeom>
        </p:spPr>
      </p:pic>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8B57655F-7622-4866-8504-E065064296D7}"/>
                  </a:ext>
                </a:extLst>
              </p:cNvPr>
              <p:cNvSpPr txBox="1"/>
              <p:nvPr/>
            </p:nvSpPr>
            <p:spPr>
              <a:xfrm>
                <a:off x="5181600" y="1171545"/>
                <a:ext cx="1350306"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Sup>
                        <m:sSubSupPr>
                          <m:ctrlPr>
                            <a:rPr lang="en-US" altLang="zh-CN" sz="2000" i="1" smtClean="0">
                              <a:latin typeface="Cambria Math" panose="02040503050406030204" pitchFamily="18" charset="0"/>
                            </a:rPr>
                          </m:ctrlPr>
                        </m:sSubSupPr>
                        <m:e>
                          <m:r>
                            <a:rPr lang="zh-CN" altLang="en-US" sz="2000" i="1" smtClean="0">
                              <a:latin typeface="Cambria Math" panose="02040503050406030204" pitchFamily="18" charset="0"/>
                            </a:rPr>
                            <m:t>𝜒</m:t>
                          </m:r>
                        </m:e>
                        <m:sub>
                          <m:r>
                            <a:rPr lang="zh-CN" altLang="en-US" sz="2000" i="1" smtClean="0">
                              <a:latin typeface="Cambria Math" panose="02040503050406030204" pitchFamily="18" charset="0"/>
                            </a:rPr>
                            <m:t>𝜈</m:t>
                          </m:r>
                        </m:sub>
                        <m:sup>
                          <m:r>
                            <a:rPr lang="en-US" altLang="zh-CN" sz="2000" b="0" i="1" smtClean="0">
                              <a:latin typeface="Cambria Math" panose="02040503050406030204" pitchFamily="18" charset="0"/>
                            </a:rPr>
                            <m:t>2</m:t>
                          </m:r>
                        </m:sup>
                      </m:sSubSup>
                      <m:r>
                        <a:rPr lang="en-US" altLang="zh-CN" sz="2000" b="0" i="1" smtClean="0">
                          <a:latin typeface="Cambria Math" panose="02040503050406030204" pitchFamily="18" charset="0"/>
                        </a:rPr>
                        <m:t>=</m:t>
                      </m:r>
                      <m:r>
                        <a:rPr lang="en-US" altLang="zh-CN" sz="2000" i="1">
                          <a:latin typeface="Cambria Math" panose="02040503050406030204" pitchFamily="18" charset="0"/>
                        </a:rPr>
                        <m:t>1.</m:t>
                      </m:r>
                      <m:r>
                        <a:rPr lang="en-US" altLang="zh-CN" sz="2000" b="0" i="1" smtClean="0">
                          <a:latin typeface="Cambria Math" panose="02040503050406030204" pitchFamily="18" charset="0"/>
                        </a:rPr>
                        <m:t>08</m:t>
                      </m:r>
                    </m:oMath>
                  </m:oMathPara>
                </a14:m>
                <a:endParaRPr lang="zh-CN" altLang="en-US" sz="2000" dirty="0"/>
              </a:p>
            </p:txBody>
          </p:sp>
        </mc:Choice>
        <mc:Fallback xmlns="">
          <p:sp>
            <p:nvSpPr>
              <p:cNvPr id="26" name="TextBox 25">
                <a:extLst>
                  <a:ext uri="{FF2B5EF4-FFF2-40B4-BE49-F238E27FC236}">
                    <a16:creationId xmlns:a16="http://schemas.microsoft.com/office/drawing/2014/main" id="{8B57655F-7622-4866-8504-E065064296D7}"/>
                  </a:ext>
                </a:extLst>
              </p:cNvPr>
              <p:cNvSpPr txBox="1">
                <a:spLocks noRot="1" noChangeAspect="1" noMove="1" noResize="1" noEditPoints="1" noAdjustHandles="1" noChangeArrowheads="1" noChangeShapeType="1" noTextEdit="1"/>
              </p:cNvSpPr>
              <p:nvPr/>
            </p:nvSpPr>
            <p:spPr>
              <a:xfrm>
                <a:off x="5181600" y="1171545"/>
                <a:ext cx="1350306" cy="400110"/>
              </a:xfrm>
              <a:prstGeom prst="rect">
                <a:avLst/>
              </a:prstGeom>
              <a:blipFill>
                <a:blip r:embed="rId7"/>
                <a:stretch>
                  <a:fillRect b="-757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8" name="文本框 8">
                <a:extLst>
                  <a:ext uri="{FF2B5EF4-FFF2-40B4-BE49-F238E27FC236}">
                    <a16:creationId xmlns:a16="http://schemas.microsoft.com/office/drawing/2014/main" id="{D73A9DA5-DA52-4BD0-8257-68B695ADDE1E}"/>
                  </a:ext>
                </a:extLst>
              </p:cNvPr>
              <p:cNvSpPr txBox="1"/>
              <p:nvPr/>
            </p:nvSpPr>
            <p:spPr>
              <a:xfrm>
                <a:off x="1757966" y="5447981"/>
                <a:ext cx="7081234"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𝑓</m:t>
                      </m:r>
                      <m:d>
                        <m:dPr>
                          <m:ctrlPr>
                            <a:rPr lang="en-US" altLang="zh-CN" b="0" i="1" smtClean="0">
                              <a:solidFill>
                                <a:schemeClr val="tx1"/>
                              </a:solidFill>
                              <a:latin typeface="Cambria Math" panose="02040503050406030204" pitchFamily="18" charset="0"/>
                            </a:rPr>
                          </m:ctrlPr>
                        </m:dPr>
                        <m:e>
                          <m:r>
                            <a:rPr lang="en-US" altLang="zh-CN" b="0" i="1" smtClean="0">
                              <a:solidFill>
                                <a:schemeClr val="tx1"/>
                              </a:solidFill>
                              <a:latin typeface="Cambria Math" panose="02040503050406030204" pitchFamily="18" charset="0"/>
                            </a:rPr>
                            <m:t>𝑥</m:t>
                          </m:r>
                          <m:r>
                            <a:rPr lang="en-US" altLang="zh-CN" b="0" i="1" smtClean="0">
                              <a:solidFill>
                                <a:schemeClr val="tx1"/>
                              </a:solidFill>
                              <a:latin typeface="Cambria Math" panose="02040503050406030204" pitchFamily="18" charset="0"/>
                            </a:rPr>
                            <m:t>;</m:t>
                          </m:r>
                          <m:r>
                            <a:rPr lang="en-US" altLang="zh-CN" b="0" i="1" smtClean="0">
                              <a:solidFill>
                                <a:schemeClr val="tx1"/>
                              </a:solidFill>
                              <a:latin typeface="Cambria Math" panose="02040503050406030204" pitchFamily="18" charset="0"/>
                            </a:rPr>
                            <m:t>𝑁</m:t>
                          </m:r>
                          <m:r>
                            <a:rPr lang="en-US" altLang="zh-CN" b="0" i="1" smtClean="0">
                              <a:solidFill>
                                <a:schemeClr val="tx1"/>
                              </a:solidFill>
                              <a:latin typeface="Cambria Math" panose="02040503050406030204" pitchFamily="18" charset="0"/>
                            </a:rPr>
                            <m:t>,</m:t>
                          </m:r>
                          <m:r>
                            <a:rPr lang="zh-CN" altLang="en-US" b="0" i="1" smtClean="0">
                              <a:solidFill>
                                <a:schemeClr val="tx1"/>
                              </a:solidFill>
                              <a:latin typeface="Cambria Math" panose="02040503050406030204" pitchFamily="18" charset="0"/>
                            </a:rPr>
                            <m:t>𝜇</m:t>
                          </m:r>
                          <m:r>
                            <a:rPr lang="en-US" altLang="zh-CN" b="0" i="1" smtClean="0">
                              <a:solidFill>
                                <a:schemeClr val="tx1"/>
                              </a:solidFill>
                              <a:latin typeface="Cambria Math" panose="02040503050406030204" pitchFamily="18" charset="0"/>
                            </a:rPr>
                            <m:t>,</m:t>
                          </m:r>
                          <m:r>
                            <a:rPr lang="zh-CN" altLang="en-US" b="0" i="1" smtClean="0">
                              <a:solidFill>
                                <a:schemeClr val="tx1"/>
                              </a:solidFill>
                              <a:latin typeface="Cambria Math" panose="02040503050406030204" pitchFamily="18" charset="0"/>
                            </a:rPr>
                            <m:t>𝜎</m:t>
                          </m:r>
                          <m:r>
                            <a:rPr lang="en-US" altLang="zh-CN" b="0" i="1" smtClean="0">
                              <a:solidFill>
                                <a:schemeClr val="tx1"/>
                              </a:solidFill>
                              <a:latin typeface="Cambria Math" panose="02040503050406030204" pitchFamily="18" charset="0"/>
                            </a:rPr>
                            <m:t>,</m:t>
                          </m:r>
                          <m:r>
                            <a:rPr lang="zh-CN" altLang="en-US" b="0" i="1" smtClean="0">
                              <a:solidFill>
                                <a:schemeClr val="tx1"/>
                              </a:solidFill>
                              <a:latin typeface="Cambria Math" panose="02040503050406030204" pitchFamily="18" charset="0"/>
                            </a:rPr>
                            <m:t>𝜏</m:t>
                          </m:r>
                          <m:r>
                            <a:rPr lang="en-US" altLang="zh-CN" b="0" i="1" smtClean="0">
                              <a:solidFill>
                                <a:schemeClr val="tx1"/>
                              </a:solidFill>
                              <a:latin typeface="Cambria Math" panose="02040503050406030204" pitchFamily="18" charset="0"/>
                            </a:rPr>
                            <m:t>,</m:t>
                          </m:r>
                          <m:r>
                            <a:rPr lang="en-US" altLang="zh-CN" b="0" i="1" smtClean="0">
                              <a:solidFill>
                                <a:schemeClr val="tx1"/>
                              </a:solidFill>
                              <a:latin typeface="Cambria Math" panose="02040503050406030204" pitchFamily="18" charset="0"/>
                            </a:rPr>
                            <m:t>𝐵</m:t>
                          </m:r>
                        </m:e>
                      </m:d>
                      <m:r>
                        <a:rPr lang="en-US" altLang="zh-CN" b="0" i="1" smtClean="0">
                          <a:solidFill>
                            <a:schemeClr val="tx1"/>
                          </a:solidFill>
                          <a:latin typeface="Cambria Math" panose="02040503050406030204" pitchFamily="18" charset="0"/>
                        </a:rPr>
                        <m:t>=</m:t>
                      </m:r>
                      <m:f>
                        <m:fPr>
                          <m:ctrlPr>
                            <a:rPr lang="en-US" b="0" i="1" smtClean="0">
                              <a:solidFill>
                                <a:schemeClr val="tx1"/>
                              </a:solidFill>
                              <a:latin typeface="Cambria Math" panose="02040503050406030204" pitchFamily="18" charset="0"/>
                            </a:rPr>
                          </m:ctrlPr>
                        </m:fPr>
                        <m:num>
                          <m:r>
                            <a:rPr lang="en-US" i="1">
                              <a:solidFill>
                                <a:schemeClr val="tx1"/>
                              </a:solidFill>
                              <a:latin typeface="Cambria Math" panose="02040503050406030204" pitchFamily="18" charset="0"/>
                            </a:rPr>
                            <m:t>𝑁</m:t>
                          </m:r>
                          <m:r>
                            <m:rPr>
                              <m:nor/>
                            </m:rPr>
                            <a:rPr lang="en-US" dirty="0">
                              <a:solidFill>
                                <a:schemeClr val="tx1"/>
                              </a:solidFill>
                            </a:rPr>
                            <m:t> </m:t>
                          </m:r>
                        </m:num>
                        <m:den>
                          <m:r>
                            <a:rPr lang="en-US" b="0" i="1" dirty="0" smtClean="0">
                              <a:solidFill>
                                <a:schemeClr val="tx1"/>
                              </a:solidFill>
                              <a:latin typeface="Cambria Math" panose="02040503050406030204" pitchFamily="18" charset="0"/>
                            </a:rPr>
                            <m:t>2</m:t>
                          </m:r>
                          <m:r>
                            <a:rPr lang="en-US" b="0" i="1" dirty="0" smtClean="0">
                              <a:solidFill>
                                <a:schemeClr val="tx1"/>
                              </a:solidFill>
                              <a:latin typeface="Cambria Math" panose="02040503050406030204" pitchFamily="18" charset="0"/>
                              <a:ea typeface="Cambria Math" panose="02040503050406030204" pitchFamily="18" charset="0"/>
                            </a:rPr>
                            <m:t>𝜏</m:t>
                          </m:r>
                        </m:den>
                      </m:f>
                      <m:r>
                        <m:rPr>
                          <m:sty m:val="p"/>
                        </m:rPr>
                        <a:rPr lang="en-US" b="0" i="0" smtClean="0">
                          <a:solidFill>
                            <a:schemeClr val="tx1"/>
                          </a:solidFill>
                          <a:latin typeface="Cambria Math" panose="02040503050406030204" pitchFamily="18" charset="0"/>
                        </a:rPr>
                        <m:t>exp</m:t>
                      </m:r>
                      <m:d>
                        <m:dPr>
                          <m:begChr m:val="["/>
                          <m:endChr m:val="]"/>
                          <m:ctrlPr>
                            <a:rPr lang="en-US" b="0" i="1" smtClean="0">
                              <a:solidFill>
                                <a:schemeClr val="tx1"/>
                              </a:solidFill>
                              <a:latin typeface="Cambria Math" panose="02040503050406030204" pitchFamily="18" charset="0"/>
                            </a:rPr>
                          </m:ctrlPr>
                        </m:dPr>
                        <m:e>
                          <m:f>
                            <m:fPr>
                              <m:ctrlPr>
                                <a:rPr lang="en-US" b="0"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1</m:t>
                              </m:r>
                            </m:num>
                            <m:den>
                              <m:r>
                                <a:rPr lang="en-US" b="0" i="1" smtClean="0">
                                  <a:solidFill>
                                    <a:schemeClr val="tx1"/>
                                  </a:solidFill>
                                  <a:latin typeface="Cambria Math" panose="02040503050406030204" pitchFamily="18" charset="0"/>
                                </a:rPr>
                                <m:t>2</m:t>
                              </m:r>
                            </m:den>
                          </m:f>
                          <m:sSup>
                            <m:sSupPr>
                              <m:ctrlPr>
                                <a:rPr lang="en-US" b="0" i="1" smtClean="0">
                                  <a:solidFill>
                                    <a:schemeClr val="tx1"/>
                                  </a:solidFill>
                                  <a:latin typeface="Cambria Math" panose="02040503050406030204" pitchFamily="18" charset="0"/>
                                </a:rPr>
                              </m:ctrlPr>
                            </m:sSupPr>
                            <m:e>
                              <m:d>
                                <m:dPr>
                                  <m:ctrlPr>
                                    <a:rPr lang="en-US" b="0" i="1" smtClean="0">
                                      <a:solidFill>
                                        <a:schemeClr val="tx1"/>
                                      </a:solidFill>
                                      <a:latin typeface="Cambria Math" panose="02040503050406030204" pitchFamily="18" charset="0"/>
                                    </a:rPr>
                                  </m:ctrlPr>
                                </m:dPr>
                                <m:e>
                                  <m:f>
                                    <m:fPr>
                                      <m:ctrlPr>
                                        <a:rPr lang="en-US" b="0"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ea typeface="Cambria Math" panose="02040503050406030204" pitchFamily="18" charset="0"/>
                                        </a:rPr>
                                        <m:t>𝜎</m:t>
                                      </m:r>
                                    </m:num>
                                    <m:den>
                                      <m:r>
                                        <a:rPr lang="en-US" i="1" dirty="0" smtClean="0">
                                          <a:solidFill>
                                            <a:schemeClr val="tx1"/>
                                          </a:solidFill>
                                          <a:latin typeface="Cambria Math" panose="02040503050406030204" pitchFamily="18" charset="0"/>
                                          <a:ea typeface="Cambria Math" panose="02040503050406030204" pitchFamily="18" charset="0"/>
                                        </a:rPr>
                                        <m:t>𝜏</m:t>
                                      </m:r>
                                    </m:den>
                                  </m:f>
                                </m:e>
                              </m:d>
                            </m:e>
                            <m:sup>
                              <m:r>
                                <a:rPr lang="en-US" b="0" i="1" smtClean="0">
                                  <a:solidFill>
                                    <a:schemeClr val="tx1"/>
                                  </a:solidFill>
                                  <a:latin typeface="Cambria Math" panose="02040503050406030204" pitchFamily="18" charset="0"/>
                                </a:rPr>
                                <m:t>2</m:t>
                              </m:r>
                            </m:sup>
                          </m:sSup>
                          <m:r>
                            <a:rPr lang="en-US" b="0" i="1" smtClean="0">
                              <a:solidFill>
                                <a:schemeClr val="tx1"/>
                              </a:solidFill>
                              <a:latin typeface="Cambria Math" panose="02040503050406030204" pitchFamily="18" charset="0"/>
                            </a:rPr>
                            <m:t>+</m:t>
                          </m:r>
                          <m:f>
                            <m:fPr>
                              <m:ctrlPr>
                                <a:rPr lang="en-US" b="0"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𝑥</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𝜇</m:t>
                              </m:r>
                            </m:num>
                            <m:den>
                              <m:r>
                                <a:rPr lang="en-US" i="1" dirty="0">
                                  <a:solidFill>
                                    <a:schemeClr val="tx1"/>
                                  </a:solidFill>
                                  <a:latin typeface="Cambria Math" panose="02040503050406030204" pitchFamily="18" charset="0"/>
                                  <a:ea typeface="Cambria Math" panose="02040503050406030204" pitchFamily="18" charset="0"/>
                                </a:rPr>
                                <m:t>𝜏</m:t>
                              </m:r>
                            </m:den>
                          </m:f>
                        </m:e>
                      </m:d>
                      <m:r>
                        <a:rPr lang="en-US" b="0" i="1" smtClean="0">
                          <a:solidFill>
                            <a:schemeClr val="tx1"/>
                          </a:solidFill>
                          <a:latin typeface="Cambria Math" panose="02040503050406030204" pitchFamily="18" charset="0"/>
                          <a:ea typeface="Cambria Math" panose="02040503050406030204" pitchFamily="18" charset="0"/>
                        </a:rPr>
                        <m:t>×</m:t>
                      </m:r>
                      <m:r>
                        <m:rPr>
                          <m:sty m:val="p"/>
                        </m:rPr>
                        <a:rPr lang="en-US" altLang="zh-CN" i="1">
                          <a:solidFill>
                            <a:schemeClr val="tx1"/>
                          </a:solidFill>
                          <a:latin typeface="Cambria Math" panose="02040503050406030204" pitchFamily="18" charset="0"/>
                          <a:ea typeface="Cambria Math" panose="02040503050406030204" pitchFamily="18" charset="0"/>
                        </a:rPr>
                        <m:t>erfc</m:t>
                      </m:r>
                      <m:d>
                        <m:dPr>
                          <m:begChr m:val="["/>
                          <m:endChr m:val="]"/>
                          <m:ctrlPr>
                            <a:rPr lang="en-US" altLang="zh-CN" i="1" smtClean="0">
                              <a:solidFill>
                                <a:schemeClr val="tx1"/>
                              </a:solidFill>
                              <a:latin typeface="Cambria Math" panose="02040503050406030204" pitchFamily="18" charset="0"/>
                              <a:ea typeface="Cambria Math" panose="02040503050406030204" pitchFamily="18" charset="0"/>
                            </a:rPr>
                          </m:ctrlPr>
                        </m:dPr>
                        <m:e>
                          <m:f>
                            <m:fPr>
                              <m:ctrlPr>
                                <a:rPr lang="en-US" altLang="zh-CN" i="1" smtClean="0">
                                  <a:solidFill>
                                    <a:schemeClr val="tx1"/>
                                  </a:solidFill>
                                  <a:latin typeface="Cambria Math" panose="02040503050406030204" pitchFamily="18" charset="0"/>
                                  <a:ea typeface="Cambria Math" panose="02040503050406030204" pitchFamily="18" charset="0"/>
                                </a:rPr>
                              </m:ctrlPr>
                            </m:fPr>
                            <m:num>
                              <m:r>
                                <a:rPr lang="en-US" altLang="zh-CN" b="0" i="1" smtClean="0">
                                  <a:solidFill>
                                    <a:schemeClr val="tx1"/>
                                  </a:solidFill>
                                  <a:latin typeface="Cambria Math" panose="02040503050406030204" pitchFamily="18" charset="0"/>
                                  <a:ea typeface="Cambria Math" panose="02040503050406030204" pitchFamily="18" charset="0"/>
                                </a:rPr>
                                <m:t>1</m:t>
                              </m:r>
                            </m:num>
                            <m:den>
                              <m:rad>
                                <m:radPr>
                                  <m:degHide m:val="on"/>
                                  <m:ctrlPr>
                                    <a:rPr lang="en-US" altLang="zh-CN" i="1" smtClean="0">
                                      <a:solidFill>
                                        <a:schemeClr val="tx1"/>
                                      </a:solidFill>
                                      <a:latin typeface="Cambria Math" panose="02040503050406030204" pitchFamily="18" charset="0"/>
                                      <a:ea typeface="Cambria Math" panose="02040503050406030204" pitchFamily="18" charset="0"/>
                                    </a:rPr>
                                  </m:ctrlPr>
                                </m:radPr>
                                <m:deg/>
                                <m:e>
                                  <m:r>
                                    <a:rPr lang="en-US" altLang="zh-CN" b="0" i="1" smtClean="0">
                                      <a:solidFill>
                                        <a:schemeClr val="tx1"/>
                                      </a:solidFill>
                                      <a:latin typeface="Cambria Math" panose="02040503050406030204" pitchFamily="18" charset="0"/>
                                      <a:ea typeface="Cambria Math" panose="02040503050406030204" pitchFamily="18" charset="0"/>
                                    </a:rPr>
                                    <m:t>2</m:t>
                                  </m:r>
                                </m:e>
                              </m:rad>
                            </m:den>
                          </m:f>
                          <m:d>
                            <m:dPr>
                              <m:ctrlPr>
                                <a:rPr lang="en-US" altLang="zh-CN" i="1" smtClean="0">
                                  <a:solidFill>
                                    <a:schemeClr val="tx1"/>
                                  </a:solidFill>
                                  <a:latin typeface="Cambria Math" panose="02040503050406030204" pitchFamily="18" charset="0"/>
                                  <a:ea typeface="Cambria Math" panose="02040503050406030204" pitchFamily="18" charset="0"/>
                                </a:rPr>
                              </m:ctrlPr>
                            </m:dPr>
                            <m:e>
                              <m:f>
                                <m:fPr>
                                  <m:ctrlPr>
                                    <a:rPr lang="en-US" altLang="zh-CN" i="1" smtClean="0">
                                      <a:solidFill>
                                        <a:schemeClr val="tx1"/>
                                      </a:solidFill>
                                      <a:latin typeface="Cambria Math" panose="02040503050406030204" pitchFamily="18" charset="0"/>
                                      <a:ea typeface="Cambria Math" panose="02040503050406030204" pitchFamily="18" charset="0"/>
                                    </a:rPr>
                                  </m:ctrlPr>
                                </m:fPr>
                                <m:num>
                                  <m:r>
                                    <a:rPr lang="zh-CN" altLang="en-US" i="1" smtClean="0">
                                      <a:solidFill>
                                        <a:schemeClr val="tx1"/>
                                      </a:solidFill>
                                      <a:latin typeface="Cambria Math" panose="02040503050406030204" pitchFamily="18" charset="0"/>
                                      <a:ea typeface="Cambria Math" panose="02040503050406030204" pitchFamily="18" charset="0"/>
                                    </a:rPr>
                                    <m:t>𝜎</m:t>
                                  </m:r>
                                </m:num>
                                <m:den>
                                  <m:r>
                                    <a:rPr lang="en-US" i="1" dirty="0">
                                      <a:solidFill>
                                        <a:schemeClr val="tx1"/>
                                      </a:solidFill>
                                      <a:latin typeface="Cambria Math" panose="02040503050406030204" pitchFamily="18" charset="0"/>
                                      <a:ea typeface="Cambria Math" panose="02040503050406030204" pitchFamily="18" charset="0"/>
                                    </a:rPr>
                                    <m:t>𝜏</m:t>
                                  </m:r>
                                </m:den>
                              </m:f>
                              <m:r>
                                <a:rPr lang="en-US" altLang="zh-CN" b="0" i="1" smtClean="0">
                                  <a:solidFill>
                                    <a:schemeClr val="tx1"/>
                                  </a:solidFill>
                                  <a:latin typeface="Cambria Math" panose="02040503050406030204" pitchFamily="18" charset="0"/>
                                  <a:ea typeface="Cambria Math" panose="02040503050406030204" pitchFamily="18" charset="0"/>
                                </a:rPr>
                                <m:t>+</m:t>
                              </m:r>
                              <m:f>
                                <m:fPr>
                                  <m:ctrlPr>
                                    <a:rPr lang="en-US" altLang="zh-CN" b="0" i="1" smtClean="0">
                                      <a:solidFill>
                                        <a:schemeClr val="tx1"/>
                                      </a:solidFill>
                                      <a:latin typeface="Cambria Math" panose="02040503050406030204" pitchFamily="18" charset="0"/>
                                      <a:ea typeface="Cambria Math" panose="02040503050406030204" pitchFamily="18" charset="0"/>
                                    </a:rPr>
                                  </m:ctrlPr>
                                </m:fPr>
                                <m:num>
                                  <m:r>
                                    <a:rPr lang="en-US" altLang="zh-CN" b="0" i="1" smtClean="0">
                                      <a:solidFill>
                                        <a:schemeClr val="tx1"/>
                                      </a:solidFill>
                                      <a:latin typeface="Cambria Math" panose="02040503050406030204" pitchFamily="18" charset="0"/>
                                      <a:ea typeface="Cambria Math" panose="02040503050406030204" pitchFamily="18" charset="0"/>
                                    </a:rPr>
                                    <m:t>𝑥</m:t>
                                  </m:r>
                                  <m:r>
                                    <a:rPr lang="en-US" altLang="zh-CN" b="0" i="1" smtClean="0">
                                      <a:solidFill>
                                        <a:schemeClr val="tx1"/>
                                      </a:solidFill>
                                      <a:latin typeface="Cambria Math" panose="02040503050406030204" pitchFamily="18" charset="0"/>
                                      <a:ea typeface="Cambria Math" panose="02040503050406030204" pitchFamily="18" charset="0"/>
                                    </a:rPr>
                                    <m:t>−</m:t>
                                  </m:r>
                                  <m:r>
                                    <a:rPr lang="zh-CN" altLang="en-US" b="0" i="1" smtClean="0">
                                      <a:solidFill>
                                        <a:schemeClr val="tx1"/>
                                      </a:solidFill>
                                      <a:latin typeface="Cambria Math" panose="02040503050406030204" pitchFamily="18" charset="0"/>
                                      <a:ea typeface="Cambria Math" panose="02040503050406030204" pitchFamily="18" charset="0"/>
                                    </a:rPr>
                                    <m:t>𝜇</m:t>
                                  </m:r>
                                </m:num>
                                <m:den>
                                  <m:r>
                                    <a:rPr lang="zh-CN" altLang="en-US" b="0" i="1" smtClean="0">
                                      <a:solidFill>
                                        <a:schemeClr val="tx1"/>
                                      </a:solidFill>
                                      <a:latin typeface="Cambria Math" panose="02040503050406030204" pitchFamily="18" charset="0"/>
                                      <a:ea typeface="Cambria Math" panose="02040503050406030204" pitchFamily="18" charset="0"/>
                                    </a:rPr>
                                    <m:t>𝜎</m:t>
                                  </m:r>
                                </m:den>
                              </m:f>
                            </m:e>
                          </m:d>
                        </m:e>
                      </m:d>
                      <m:r>
                        <a:rPr lang="en-US" altLang="zh-CN" b="0" i="1" smtClean="0">
                          <a:solidFill>
                            <a:schemeClr val="tx1"/>
                          </a:solidFill>
                          <a:latin typeface="Cambria Math" panose="02040503050406030204" pitchFamily="18" charset="0"/>
                          <a:ea typeface="Cambria Math" panose="02040503050406030204" pitchFamily="18" charset="0"/>
                        </a:rPr>
                        <m:t>+</m:t>
                      </m:r>
                      <m:r>
                        <a:rPr lang="en-US" altLang="zh-CN" b="0" i="1" smtClean="0">
                          <a:solidFill>
                            <a:schemeClr val="tx1"/>
                          </a:solidFill>
                          <a:latin typeface="Cambria Math" panose="02040503050406030204" pitchFamily="18" charset="0"/>
                          <a:ea typeface="Cambria Math" panose="02040503050406030204" pitchFamily="18" charset="0"/>
                        </a:rPr>
                        <m:t>𝐵</m:t>
                      </m:r>
                    </m:oMath>
                  </m:oMathPara>
                </a14:m>
                <a:endParaRPr lang="en-US" dirty="0">
                  <a:solidFill>
                    <a:schemeClr val="tx1"/>
                  </a:solidFill>
                </a:endParaRPr>
              </a:p>
            </p:txBody>
          </p:sp>
        </mc:Choice>
        <mc:Fallback xmlns="">
          <p:sp>
            <p:nvSpPr>
              <p:cNvPr id="28" name="文本框 8">
                <a:extLst>
                  <a:ext uri="{FF2B5EF4-FFF2-40B4-BE49-F238E27FC236}">
                    <a16:creationId xmlns:a16="http://schemas.microsoft.com/office/drawing/2014/main" id="{D73A9DA5-DA52-4BD0-8257-68B695ADDE1E}"/>
                  </a:ext>
                </a:extLst>
              </p:cNvPr>
              <p:cNvSpPr txBox="1">
                <a:spLocks noRot="1" noChangeAspect="1" noMove="1" noResize="1" noEditPoints="1" noAdjustHandles="1" noChangeArrowheads="1" noChangeShapeType="1" noTextEdit="1"/>
              </p:cNvSpPr>
              <p:nvPr/>
            </p:nvSpPr>
            <p:spPr>
              <a:xfrm>
                <a:off x="1757966" y="5447981"/>
                <a:ext cx="7081234" cy="616387"/>
              </a:xfrm>
              <a:prstGeom prst="rect">
                <a:avLst/>
              </a:prstGeom>
              <a:blipFill>
                <a:blip r:embed="rId8"/>
                <a:stretch>
                  <a:fillRect/>
                </a:stretch>
              </a:blipFill>
            </p:spPr>
            <p:txBody>
              <a:bodyPr/>
              <a:lstStyle/>
              <a:p>
                <a:r>
                  <a:rPr lang="zh-CN" altLang="en-US">
                    <a:noFill/>
                  </a:rPr>
                  <a:t> </a:t>
                </a:r>
              </a:p>
            </p:txBody>
          </p:sp>
        </mc:Fallback>
      </mc:AlternateContent>
      <p:sp>
        <p:nvSpPr>
          <p:cNvPr id="29" name="TextBox 28">
            <a:extLst>
              <a:ext uri="{FF2B5EF4-FFF2-40B4-BE49-F238E27FC236}">
                <a16:creationId xmlns:a16="http://schemas.microsoft.com/office/drawing/2014/main" id="{7F076EEE-9695-437B-A203-E32593DA8642}"/>
              </a:ext>
            </a:extLst>
          </p:cNvPr>
          <p:cNvSpPr txBox="1"/>
          <p:nvPr/>
        </p:nvSpPr>
        <p:spPr>
          <a:xfrm>
            <a:off x="304800" y="5556119"/>
            <a:ext cx="1124026" cy="400110"/>
          </a:xfrm>
          <a:prstGeom prst="rect">
            <a:avLst/>
          </a:prstGeom>
          <a:noFill/>
        </p:spPr>
        <p:txBody>
          <a:bodyPr wrap="none" rtlCol="0">
            <a:spAutoFit/>
          </a:bodyPr>
          <a:lstStyle/>
          <a:p>
            <a:r>
              <a:rPr lang="en-US" altLang="zh-CN" sz="2000" dirty="0"/>
              <a:t>EMG Fit</a:t>
            </a:r>
            <a:endParaRPr lang="zh-CN" altLang="en-US" sz="2000" dirty="0"/>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0C2E644D-73AD-4581-BEB8-50E200AD8EDD}"/>
                  </a:ext>
                </a:extLst>
              </p:cNvPr>
              <p:cNvSpPr txBox="1"/>
              <p:nvPr/>
            </p:nvSpPr>
            <p:spPr>
              <a:xfrm>
                <a:off x="5181600" y="3362136"/>
                <a:ext cx="1350306"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Sup>
                        <m:sSubSupPr>
                          <m:ctrlPr>
                            <a:rPr lang="en-US" altLang="zh-CN" sz="2000" i="1" smtClean="0">
                              <a:latin typeface="Cambria Math" panose="02040503050406030204" pitchFamily="18" charset="0"/>
                            </a:rPr>
                          </m:ctrlPr>
                        </m:sSubSupPr>
                        <m:e>
                          <m:r>
                            <a:rPr lang="zh-CN" altLang="en-US" sz="2000" i="1" smtClean="0">
                              <a:latin typeface="Cambria Math" panose="02040503050406030204" pitchFamily="18" charset="0"/>
                            </a:rPr>
                            <m:t>𝜒</m:t>
                          </m:r>
                        </m:e>
                        <m:sub>
                          <m:r>
                            <a:rPr lang="zh-CN" altLang="en-US" sz="2000" i="1" smtClean="0">
                              <a:latin typeface="Cambria Math" panose="02040503050406030204" pitchFamily="18" charset="0"/>
                            </a:rPr>
                            <m:t>𝜈</m:t>
                          </m:r>
                        </m:sub>
                        <m:sup>
                          <m:r>
                            <a:rPr lang="en-US" altLang="zh-CN" sz="2000" b="0" i="1" smtClean="0">
                              <a:latin typeface="Cambria Math" panose="02040503050406030204" pitchFamily="18" charset="0"/>
                            </a:rPr>
                            <m:t>2</m:t>
                          </m:r>
                        </m:sup>
                      </m:sSubSup>
                      <m:r>
                        <a:rPr lang="en-US" altLang="zh-CN" sz="2000" b="0" i="1" smtClean="0">
                          <a:latin typeface="Cambria Math" panose="02040503050406030204" pitchFamily="18" charset="0"/>
                        </a:rPr>
                        <m:t>=</m:t>
                      </m:r>
                      <m:r>
                        <a:rPr lang="en-US" altLang="zh-CN" sz="2000" i="1">
                          <a:latin typeface="Cambria Math" panose="02040503050406030204" pitchFamily="18" charset="0"/>
                        </a:rPr>
                        <m:t>1.</m:t>
                      </m:r>
                      <m:r>
                        <a:rPr lang="en-US" altLang="zh-CN" sz="2000" b="0" i="1" smtClean="0">
                          <a:latin typeface="Cambria Math" panose="02040503050406030204" pitchFamily="18" charset="0"/>
                        </a:rPr>
                        <m:t>35</m:t>
                      </m:r>
                    </m:oMath>
                  </m:oMathPara>
                </a14:m>
                <a:endParaRPr lang="zh-CN" altLang="en-US" sz="2000" dirty="0"/>
              </a:p>
            </p:txBody>
          </p:sp>
        </mc:Choice>
        <mc:Fallback xmlns="">
          <p:sp>
            <p:nvSpPr>
              <p:cNvPr id="30" name="TextBox 29">
                <a:extLst>
                  <a:ext uri="{FF2B5EF4-FFF2-40B4-BE49-F238E27FC236}">
                    <a16:creationId xmlns:a16="http://schemas.microsoft.com/office/drawing/2014/main" id="{0C2E644D-73AD-4581-BEB8-50E200AD8EDD}"/>
                  </a:ext>
                </a:extLst>
              </p:cNvPr>
              <p:cNvSpPr txBox="1">
                <a:spLocks noRot="1" noChangeAspect="1" noMove="1" noResize="1" noEditPoints="1" noAdjustHandles="1" noChangeArrowheads="1" noChangeShapeType="1" noTextEdit="1"/>
              </p:cNvSpPr>
              <p:nvPr/>
            </p:nvSpPr>
            <p:spPr>
              <a:xfrm>
                <a:off x="5181600" y="3362136"/>
                <a:ext cx="1350306" cy="400110"/>
              </a:xfrm>
              <a:prstGeom prst="rect">
                <a:avLst/>
              </a:prstGeom>
              <a:blipFill>
                <a:blip r:embed="rId9"/>
                <a:stretch>
                  <a:fillRect b="-923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75B2E001-9F41-4C24-B5CF-A98B9912FDFA}"/>
                  </a:ext>
                </a:extLst>
              </p:cNvPr>
              <p:cNvSpPr txBox="1"/>
              <p:nvPr/>
            </p:nvSpPr>
            <p:spPr>
              <a:xfrm>
                <a:off x="609600" y="1177868"/>
                <a:ext cx="1350306"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Sup>
                        <m:sSubSupPr>
                          <m:ctrlPr>
                            <a:rPr lang="en-US" altLang="zh-CN" sz="2000" i="1" smtClean="0">
                              <a:latin typeface="Cambria Math" panose="02040503050406030204" pitchFamily="18" charset="0"/>
                            </a:rPr>
                          </m:ctrlPr>
                        </m:sSubSupPr>
                        <m:e>
                          <m:r>
                            <a:rPr lang="zh-CN" altLang="en-US" sz="2000" i="1" smtClean="0">
                              <a:latin typeface="Cambria Math" panose="02040503050406030204" pitchFamily="18" charset="0"/>
                            </a:rPr>
                            <m:t>𝜒</m:t>
                          </m:r>
                        </m:e>
                        <m:sub>
                          <m:r>
                            <a:rPr lang="zh-CN" altLang="en-US" sz="2000" i="1" smtClean="0">
                              <a:latin typeface="Cambria Math" panose="02040503050406030204" pitchFamily="18" charset="0"/>
                            </a:rPr>
                            <m:t>𝜈</m:t>
                          </m:r>
                        </m:sub>
                        <m:sup>
                          <m:r>
                            <a:rPr lang="en-US" altLang="zh-CN" sz="2000" b="0" i="1" smtClean="0">
                              <a:latin typeface="Cambria Math" panose="02040503050406030204" pitchFamily="18" charset="0"/>
                            </a:rPr>
                            <m:t>2</m:t>
                          </m:r>
                        </m:sup>
                      </m:sSubSup>
                      <m:r>
                        <a:rPr lang="en-US" altLang="zh-CN" sz="2000" b="0" i="1" smtClean="0">
                          <a:latin typeface="Cambria Math" panose="02040503050406030204" pitchFamily="18" charset="0"/>
                        </a:rPr>
                        <m:t>=</m:t>
                      </m:r>
                      <m:r>
                        <a:rPr lang="en-US" altLang="zh-CN" sz="2000" i="1">
                          <a:latin typeface="Cambria Math" panose="02040503050406030204" pitchFamily="18" charset="0"/>
                        </a:rPr>
                        <m:t>1.</m:t>
                      </m:r>
                      <m:r>
                        <a:rPr lang="en-US" altLang="zh-CN" sz="2000" b="0" i="0" smtClean="0">
                          <a:latin typeface="Cambria Math" panose="02040503050406030204" pitchFamily="18" charset="0"/>
                        </a:rPr>
                        <m:t>38</m:t>
                      </m:r>
                    </m:oMath>
                  </m:oMathPara>
                </a14:m>
                <a:endParaRPr lang="zh-CN" altLang="en-US" sz="2000" dirty="0"/>
              </a:p>
            </p:txBody>
          </p:sp>
        </mc:Choice>
        <mc:Fallback xmlns="">
          <p:sp>
            <p:nvSpPr>
              <p:cNvPr id="31" name="TextBox 30">
                <a:extLst>
                  <a:ext uri="{FF2B5EF4-FFF2-40B4-BE49-F238E27FC236}">
                    <a16:creationId xmlns:a16="http://schemas.microsoft.com/office/drawing/2014/main" id="{75B2E001-9F41-4C24-B5CF-A98B9912FDFA}"/>
                  </a:ext>
                </a:extLst>
              </p:cNvPr>
              <p:cNvSpPr txBox="1">
                <a:spLocks noRot="1" noChangeAspect="1" noMove="1" noResize="1" noEditPoints="1" noAdjustHandles="1" noChangeArrowheads="1" noChangeShapeType="1" noTextEdit="1"/>
              </p:cNvSpPr>
              <p:nvPr/>
            </p:nvSpPr>
            <p:spPr>
              <a:xfrm>
                <a:off x="609600" y="1177868"/>
                <a:ext cx="1350306" cy="400110"/>
              </a:xfrm>
              <a:prstGeom prst="rect">
                <a:avLst/>
              </a:prstGeom>
              <a:blipFill>
                <a:blip r:embed="rId10"/>
                <a:stretch>
                  <a:fillRect b="-757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DE2D3CED-77EE-4C1E-9821-66690C01879F}"/>
                  </a:ext>
                </a:extLst>
              </p:cNvPr>
              <p:cNvSpPr txBox="1"/>
              <p:nvPr/>
            </p:nvSpPr>
            <p:spPr>
              <a:xfrm>
                <a:off x="609600" y="3368459"/>
                <a:ext cx="1350306"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Sup>
                        <m:sSubSupPr>
                          <m:ctrlPr>
                            <a:rPr lang="en-US" altLang="zh-CN" sz="2000" i="1" smtClean="0">
                              <a:latin typeface="Cambria Math" panose="02040503050406030204" pitchFamily="18" charset="0"/>
                            </a:rPr>
                          </m:ctrlPr>
                        </m:sSubSupPr>
                        <m:e>
                          <m:r>
                            <a:rPr lang="zh-CN" altLang="en-US" sz="2000" i="1" smtClean="0">
                              <a:latin typeface="Cambria Math" panose="02040503050406030204" pitchFamily="18" charset="0"/>
                            </a:rPr>
                            <m:t>𝜒</m:t>
                          </m:r>
                        </m:e>
                        <m:sub>
                          <m:r>
                            <a:rPr lang="zh-CN" altLang="en-US" sz="2000" i="1" smtClean="0">
                              <a:latin typeface="Cambria Math" panose="02040503050406030204" pitchFamily="18" charset="0"/>
                            </a:rPr>
                            <m:t>𝜈</m:t>
                          </m:r>
                        </m:sub>
                        <m:sup>
                          <m:r>
                            <a:rPr lang="en-US" altLang="zh-CN" sz="2000" b="0" i="1" smtClean="0">
                              <a:latin typeface="Cambria Math" panose="02040503050406030204" pitchFamily="18" charset="0"/>
                            </a:rPr>
                            <m:t>2</m:t>
                          </m:r>
                        </m:sup>
                      </m:sSubSup>
                      <m:r>
                        <a:rPr lang="en-US" altLang="zh-CN" sz="2000" b="0" i="1" smtClean="0">
                          <a:latin typeface="Cambria Math" panose="02040503050406030204" pitchFamily="18" charset="0"/>
                        </a:rPr>
                        <m:t>=</m:t>
                      </m:r>
                      <m:r>
                        <a:rPr lang="en-US" altLang="zh-CN" sz="2000" i="1">
                          <a:latin typeface="Cambria Math" panose="02040503050406030204" pitchFamily="18" charset="0"/>
                        </a:rPr>
                        <m:t>1.</m:t>
                      </m:r>
                      <m:r>
                        <a:rPr lang="en-US" altLang="zh-CN" sz="2000" b="0" i="1" smtClean="0">
                          <a:latin typeface="Cambria Math" panose="02040503050406030204" pitchFamily="18" charset="0"/>
                        </a:rPr>
                        <m:t>17</m:t>
                      </m:r>
                    </m:oMath>
                  </m:oMathPara>
                </a14:m>
                <a:endParaRPr lang="zh-CN" altLang="en-US" sz="2000" dirty="0"/>
              </a:p>
            </p:txBody>
          </p:sp>
        </mc:Choice>
        <mc:Fallback xmlns="">
          <p:sp>
            <p:nvSpPr>
              <p:cNvPr id="32" name="TextBox 31">
                <a:extLst>
                  <a:ext uri="{FF2B5EF4-FFF2-40B4-BE49-F238E27FC236}">
                    <a16:creationId xmlns:a16="http://schemas.microsoft.com/office/drawing/2014/main" id="{DE2D3CED-77EE-4C1E-9821-66690C01879F}"/>
                  </a:ext>
                </a:extLst>
              </p:cNvPr>
              <p:cNvSpPr txBox="1">
                <a:spLocks noRot="1" noChangeAspect="1" noMove="1" noResize="1" noEditPoints="1" noAdjustHandles="1" noChangeArrowheads="1" noChangeShapeType="1" noTextEdit="1"/>
              </p:cNvSpPr>
              <p:nvPr/>
            </p:nvSpPr>
            <p:spPr>
              <a:xfrm>
                <a:off x="609600" y="3368459"/>
                <a:ext cx="1350306" cy="400110"/>
              </a:xfrm>
              <a:prstGeom prst="rect">
                <a:avLst/>
              </a:prstGeom>
              <a:blipFill>
                <a:blip r:embed="rId11"/>
                <a:stretch>
                  <a:fillRect b="-923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1141096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06DBCF17-60D1-477B-B065-E3E5AE218646}"/>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38529" y="1046554"/>
            <a:ext cx="8640000" cy="2615962"/>
          </a:xfrm>
        </p:spPr>
      </p:pic>
      <p:sp>
        <p:nvSpPr>
          <p:cNvPr id="3" name="Title 2">
            <a:extLst>
              <a:ext uri="{FF2B5EF4-FFF2-40B4-BE49-F238E27FC236}">
                <a16:creationId xmlns:a16="http://schemas.microsoft.com/office/drawing/2014/main" id="{C0579A28-FD36-4685-917B-8E18BFC7AD5D}"/>
              </a:ext>
            </a:extLst>
          </p:cNvPr>
          <p:cNvSpPr>
            <a:spLocks noGrp="1"/>
          </p:cNvSpPr>
          <p:nvPr>
            <p:ph type="title"/>
          </p:nvPr>
        </p:nvSpPr>
        <p:spPr>
          <a:xfrm>
            <a:off x="76200" y="289331"/>
            <a:ext cx="8991600" cy="478624"/>
          </a:xfrm>
        </p:spPr>
        <p:txBody>
          <a:bodyPr/>
          <a:lstStyle/>
          <a:p>
            <a:r>
              <a:rPr lang="en-US" altLang="zh-CN" baseline="30000" dirty="0"/>
              <a:t>25</a:t>
            </a:r>
            <a:r>
              <a:rPr lang="en-US" altLang="zh-CN" dirty="0"/>
              <a:t>Si(</a:t>
            </a:r>
            <a:r>
              <a:rPr lang="el-GR" altLang="zh-CN" i="1" dirty="0"/>
              <a:t>β</a:t>
            </a:r>
            <a:r>
              <a:rPr lang="en-US" altLang="zh-CN" i="1" dirty="0"/>
              <a:t>p</a:t>
            </a:r>
            <a:r>
              <a:rPr lang="el-GR" altLang="zh-CN" i="1" dirty="0"/>
              <a:t>γ</a:t>
            </a:r>
            <a:r>
              <a:rPr lang="el-GR" altLang="zh-CN" dirty="0"/>
              <a:t>)</a:t>
            </a:r>
            <a:r>
              <a:rPr lang="el-GR" altLang="zh-CN" baseline="30000" dirty="0"/>
              <a:t>24</a:t>
            </a:r>
            <a:r>
              <a:rPr lang="en-US" altLang="zh-CN" dirty="0"/>
              <a:t>Mg</a:t>
            </a:r>
            <a:endParaRPr lang="zh-CN" altLang="en-US" dirty="0"/>
          </a:p>
        </p:txBody>
      </p:sp>
      <p:sp>
        <p:nvSpPr>
          <p:cNvPr id="4" name="Footer Placeholder 3">
            <a:extLst>
              <a:ext uri="{FF2B5EF4-FFF2-40B4-BE49-F238E27FC236}">
                <a16:creationId xmlns:a16="http://schemas.microsoft.com/office/drawing/2014/main" id="{8D7161A0-0A50-4FA7-B497-798D24F533C5}"/>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4DC11E13-8A23-4F69-8C99-287F89A419E3}"/>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155</a:t>
            </a:fld>
            <a:endParaRPr lang="en-US" sz="1300" dirty="0"/>
          </a:p>
        </p:txBody>
      </p:sp>
    </p:spTree>
    <p:extLst>
      <p:ext uri="{BB962C8B-B14F-4D97-AF65-F5344CB8AC3E}">
        <p14:creationId xmlns:p14="http://schemas.microsoft.com/office/powerpoint/2010/main" val="58623951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06DBCF17-60D1-477B-B065-E3E5AE218646}"/>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38529" y="1046554"/>
            <a:ext cx="8640000" cy="2615962"/>
          </a:xfrm>
        </p:spPr>
      </p:pic>
      <p:sp>
        <p:nvSpPr>
          <p:cNvPr id="3" name="Title 2">
            <a:extLst>
              <a:ext uri="{FF2B5EF4-FFF2-40B4-BE49-F238E27FC236}">
                <a16:creationId xmlns:a16="http://schemas.microsoft.com/office/drawing/2014/main" id="{C0579A28-FD36-4685-917B-8E18BFC7AD5D}"/>
              </a:ext>
            </a:extLst>
          </p:cNvPr>
          <p:cNvSpPr>
            <a:spLocks noGrp="1"/>
          </p:cNvSpPr>
          <p:nvPr>
            <p:ph type="title"/>
          </p:nvPr>
        </p:nvSpPr>
        <p:spPr>
          <a:xfrm>
            <a:off x="76200" y="289331"/>
            <a:ext cx="8991600" cy="478624"/>
          </a:xfrm>
        </p:spPr>
        <p:txBody>
          <a:bodyPr/>
          <a:lstStyle/>
          <a:p>
            <a:r>
              <a:rPr lang="en-US" altLang="zh-CN" baseline="30000" dirty="0"/>
              <a:t>25</a:t>
            </a:r>
            <a:r>
              <a:rPr lang="en-US" altLang="zh-CN" dirty="0"/>
              <a:t>Si(</a:t>
            </a:r>
            <a:r>
              <a:rPr lang="el-GR" altLang="zh-CN" i="1" dirty="0"/>
              <a:t>β</a:t>
            </a:r>
            <a:r>
              <a:rPr lang="en-US" altLang="zh-CN" i="1" dirty="0"/>
              <a:t>p</a:t>
            </a:r>
            <a:r>
              <a:rPr lang="el-GR" altLang="zh-CN" i="1" dirty="0"/>
              <a:t>γ</a:t>
            </a:r>
            <a:r>
              <a:rPr lang="el-GR" altLang="zh-CN" dirty="0"/>
              <a:t>)</a:t>
            </a:r>
            <a:r>
              <a:rPr lang="el-GR" altLang="zh-CN" baseline="30000" dirty="0"/>
              <a:t>24</a:t>
            </a:r>
            <a:r>
              <a:rPr lang="en-US" altLang="zh-CN" dirty="0"/>
              <a:t>Mg</a:t>
            </a:r>
            <a:endParaRPr lang="zh-CN" altLang="en-US" dirty="0"/>
          </a:p>
        </p:txBody>
      </p:sp>
      <p:sp>
        <p:nvSpPr>
          <p:cNvPr id="4" name="Footer Placeholder 3">
            <a:extLst>
              <a:ext uri="{FF2B5EF4-FFF2-40B4-BE49-F238E27FC236}">
                <a16:creationId xmlns:a16="http://schemas.microsoft.com/office/drawing/2014/main" id="{8D7161A0-0A50-4FA7-B497-798D24F533C5}"/>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4DC11E13-8A23-4F69-8C99-287F89A419E3}"/>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156</a:t>
            </a:fld>
            <a:endParaRPr lang="en-US" sz="1300" dirty="0"/>
          </a:p>
        </p:txBody>
      </p:sp>
      <p:pic>
        <p:nvPicPr>
          <p:cNvPr id="10" name="Picture 9">
            <a:extLst>
              <a:ext uri="{FF2B5EF4-FFF2-40B4-BE49-F238E27FC236}">
                <a16:creationId xmlns:a16="http://schemas.microsoft.com/office/drawing/2014/main" id="{0D4BFCCB-33E1-49A9-AEFC-D3D2568DDDA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38529" y="3480036"/>
            <a:ext cx="8640000" cy="2615964"/>
          </a:xfrm>
          <a:prstGeom prst="rect">
            <a:avLst/>
          </a:prstGeom>
        </p:spPr>
      </p:pic>
    </p:spTree>
    <p:extLst>
      <p:ext uri="{BB962C8B-B14F-4D97-AF65-F5344CB8AC3E}">
        <p14:creationId xmlns:p14="http://schemas.microsoft.com/office/powerpoint/2010/main" val="3239091071"/>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C61A5B-970A-423D-B151-3A669E131D9B}"/>
              </a:ext>
            </a:extLst>
          </p:cNvPr>
          <p:cNvSpPr>
            <a:spLocks noGrp="1"/>
          </p:cNvSpPr>
          <p:nvPr>
            <p:ph type="title"/>
          </p:nvPr>
        </p:nvSpPr>
        <p:spPr/>
        <p:txBody>
          <a:bodyPr/>
          <a:lstStyle/>
          <a:p>
            <a:r>
              <a:rPr lang="en-US" altLang="zh-CN" dirty="0"/>
              <a:t>Doppler Broadening of </a:t>
            </a:r>
            <a:r>
              <a:rPr lang="el-GR" altLang="zh-CN" i="1" dirty="0"/>
              <a:t>β</a:t>
            </a:r>
            <a:r>
              <a:rPr lang="en-US" altLang="zh-CN" i="1" dirty="0"/>
              <a:t>p</a:t>
            </a:r>
            <a:r>
              <a:rPr lang="el-GR" altLang="zh-CN" i="1" dirty="0"/>
              <a:t>γ</a:t>
            </a:r>
            <a:endParaRPr lang="zh-CN" altLang="en-US" dirty="0"/>
          </a:p>
        </p:txBody>
      </p:sp>
      <p:sp>
        <p:nvSpPr>
          <p:cNvPr id="4" name="Footer Placeholder 3">
            <a:extLst>
              <a:ext uri="{FF2B5EF4-FFF2-40B4-BE49-F238E27FC236}">
                <a16:creationId xmlns:a16="http://schemas.microsoft.com/office/drawing/2014/main" id="{9BE233C5-B9A5-464F-9F0E-C2C3662632AE}"/>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4A4E7670-EB8F-4FC8-A96F-E10987D3E38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157</a:t>
            </a:fld>
            <a:endParaRPr lang="en-US" sz="1300" dirty="0"/>
          </a:p>
        </p:txBody>
      </p:sp>
      <p:sp>
        <p:nvSpPr>
          <p:cNvPr id="43" name="椭圆 2">
            <a:extLst>
              <a:ext uri="{FF2B5EF4-FFF2-40B4-BE49-F238E27FC236}">
                <a16:creationId xmlns:a16="http://schemas.microsoft.com/office/drawing/2014/main" id="{1551F7E3-8ABC-4ADC-9957-0FA9314E4773}"/>
              </a:ext>
            </a:extLst>
          </p:cNvPr>
          <p:cNvSpPr/>
          <p:nvPr/>
        </p:nvSpPr>
        <p:spPr>
          <a:xfrm>
            <a:off x="2786224" y="2724425"/>
            <a:ext cx="990600" cy="990600"/>
          </a:xfrm>
          <a:prstGeom prst="ellipse">
            <a:avLst/>
          </a:prstGeom>
          <a:gradFill flip="none" rotWithShape="1">
            <a:gsLst>
              <a:gs pos="0">
                <a:schemeClr val="bg1"/>
              </a:gs>
              <a:gs pos="81000">
                <a:schemeClr val="accent6">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4" name="椭圆 3">
            <a:extLst>
              <a:ext uri="{FF2B5EF4-FFF2-40B4-BE49-F238E27FC236}">
                <a16:creationId xmlns:a16="http://schemas.microsoft.com/office/drawing/2014/main" id="{32DFF9EC-D1C6-408B-BD36-16C45D305BB1}"/>
              </a:ext>
            </a:extLst>
          </p:cNvPr>
          <p:cNvSpPr/>
          <p:nvPr/>
        </p:nvSpPr>
        <p:spPr>
          <a:xfrm>
            <a:off x="1352499" y="1533243"/>
            <a:ext cx="308430" cy="308430"/>
          </a:xfrm>
          <a:prstGeom prst="ellipse">
            <a:avLst/>
          </a:prstGeom>
          <a:gradFill flip="none" rotWithShape="1">
            <a:gsLst>
              <a:gs pos="0">
                <a:schemeClr val="bg1"/>
              </a:gs>
              <a:gs pos="81000">
                <a:srgbClr val="00B05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5" name="椭圆 4">
            <a:extLst>
              <a:ext uri="{FF2B5EF4-FFF2-40B4-BE49-F238E27FC236}">
                <a16:creationId xmlns:a16="http://schemas.microsoft.com/office/drawing/2014/main" id="{C94892DE-1CE8-46CB-A023-9CE15A866E3B}"/>
              </a:ext>
            </a:extLst>
          </p:cNvPr>
          <p:cNvSpPr/>
          <p:nvPr/>
        </p:nvSpPr>
        <p:spPr>
          <a:xfrm>
            <a:off x="1670657" y="4099929"/>
            <a:ext cx="308430" cy="308430"/>
          </a:xfrm>
          <a:prstGeom prst="ellipse">
            <a:avLst/>
          </a:prstGeom>
          <a:gradFill flip="none" rotWithShape="1">
            <a:gsLst>
              <a:gs pos="0">
                <a:schemeClr val="bg1"/>
              </a:gs>
              <a:gs pos="81000">
                <a:srgbClr val="FFC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6" name="燕尾形箭头 5">
            <a:extLst>
              <a:ext uri="{FF2B5EF4-FFF2-40B4-BE49-F238E27FC236}">
                <a16:creationId xmlns:a16="http://schemas.microsoft.com/office/drawing/2014/main" id="{1DA4FB54-FB9B-4E95-9E66-9E121D9B60BC}"/>
              </a:ext>
            </a:extLst>
          </p:cNvPr>
          <p:cNvSpPr/>
          <p:nvPr/>
        </p:nvSpPr>
        <p:spPr>
          <a:xfrm rot="8785348">
            <a:off x="1947871" y="3774102"/>
            <a:ext cx="842987" cy="237565"/>
          </a:xfrm>
          <a:prstGeom prst="notchedRightArrow">
            <a:avLst/>
          </a:prstGeom>
          <a:gradFill flip="none" rotWithShape="1">
            <a:gsLst>
              <a:gs pos="0">
                <a:schemeClr val="accent1">
                  <a:lumMod val="5000"/>
                  <a:lumOff val="95000"/>
                </a:schemeClr>
              </a:gs>
              <a:gs pos="71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7" name="燕尾形箭头 6">
            <a:extLst>
              <a:ext uri="{FF2B5EF4-FFF2-40B4-BE49-F238E27FC236}">
                <a16:creationId xmlns:a16="http://schemas.microsoft.com/office/drawing/2014/main" id="{39A72669-2BAB-4A34-9719-8EC387708503}"/>
              </a:ext>
            </a:extLst>
          </p:cNvPr>
          <p:cNvSpPr/>
          <p:nvPr/>
        </p:nvSpPr>
        <p:spPr>
          <a:xfrm rot="13279377">
            <a:off x="1522136" y="2181383"/>
            <a:ext cx="1354260" cy="237565"/>
          </a:xfrm>
          <a:prstGeom prst="notchedRightArrow">
            <a:avLst/>
          </a:prstGeom>
          <a:gradFill flip="none" rotWithShape="1">
            <a:gsLst>
              <a:gs pos="0">
                <a:schemeClr val="accent1">
                  <a:lumMod val="5000"/>
                  <a:lumOff val="95000"/>
                </a:schemeClr>
              </a:gs>
              <a:gs pos="71000">
                <a:srgbClr val="00B050"/>
              </a:gs>
              <a:gs pos="100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52" name="文本框 20">
            <a:extLst>
              <a:ext uri="{FF2B5EF4-FFF2-40B4-BE49-F238E27FC236}">
                <a16:creationId xmlns:a16="http://schemas.microsoft.com/office/drawing/2014/main" id="{FD627256-817B-452B-98A9-755FAE1C9375}"/>
              </a:ext>
            </a:extLst>
          </p:cNvPr>
          <p:cNvSpPr txBox="1"/>
          <p:nvPr/>
        </p:nvSpPr>
        <p:spPr>
          <a:xfrm>
            <a:off x="1046396" y="1140019"/>
            <a:ext cx="1031051" cy="369332"/>
          </a:xfrm>
          <a:prstGeom prst="rect">
            <a:avLst/>
          </a:prstGeom>
          <a:noFill/>
        </p:spPr>
        <p:txBody>
          <a:bodyPr wrap="none" rtlCol="0">
            <a:spAutoFit/>
          </a:bodyPr>
          <a:lstStyle/>
          <a:p>
            <a:r>
              <a:rPr lang="en-US" altLang="zh-CN" dirty="0">
                <a:latin typeface="+mj-lt"/>
                <a:cs typeface="Times New Roman" panose="02020603050405020304" pitchFamily="18" charset="0"/>
              </a:rPr>
              <a:t>Positron</a:t>
            </a:r>
            <a:endParaRPr lang="en-US" dirty="0">
              <a:latin typeface="+mj-lt"/>
              <a:cs typeface="Times New Roman" panose="02020603050405020304" pitchFamily="18" charset="0"/>
            </a:endParaRPr>
          </a:p>
        </p:txBody>
      </p:sp>
      <p:sp>
        <p:nvSpPr>
          <p:cNvPr id="53" name="文本框 22">
            <a:extLst>
              <a:ext uri="{FF2B5EF4-FFF2-40B4-BE49-F238E27FC236}">
                <a16:creationId xmlns:a16="http://schemas.microsoft.com/office/drawing/2014/main" id="{6B918F10-F209-4E6E-A820-3229C4344DEB}"/>
              </a:ext>
            </a:extLst>
          </p:cNvPr>
          <p:cNvSpPr txBox="1"/>
          <p:nvPr/>
        </p:nvSpPr>
        <p:spPr>
          <a:xfrm>
            <a:off x="1161870" y="4435069"/>
            <a:ext cx="1056700" cy="369332"/>
          </a:xfrm>
          <a:prstGeom prst="rect">
            <a:avLst/>
          </a:prstGeom>
          <a:noFill/>
        </p:spPr>
        <p:txBody>
          <a:bodyPr wrap="none" rtlCol="0">
            <a:spAutoFit/>
          </a:bodyPr>
          <a:lstStyle/>
          <a:p>
            <a:r>
              <a:rPr lang="en-US" altLang="zh-CN" dirty="0">
                <a:latin typeface="+mj-lt"/>
                <a:cs typeface="Times New Roman" panose="02020603050405020304" pitchFamily="18" charset="0"/>
              </a:rPr>
              <a:t>Neutrino</a:t>
            </a:r>
            <a:endParaRPr lang="en-US" dirty="0">
              <a:latin typeface="+mj-lt"/>
              <a:cs typeface="Times New Roman" panose="02020603050405020304" pitchFamily="18" charset="0"/>
            </a:endParaRPr>
          </a:p>
        </p:txBody>
      </p:sp>
      <p:sp>
        <p:nvSpPr>
          <p:cNvPr id="2" name="文本框 18">
            <a:extLst>
              <a:ext uri="{FF2B5EF4-FFF2-40B4-BE49-F238E27FC236}">
                <a16:creationId xmlns:a16="http://schemas.microsoft.com/office/drawing/2014/main" id="{4B0FA96D-0924-4A3B-B300-76556FCB13E0}"/>
              </a:ext>
            </a:extLst>
          </p:cNvPr>
          <p:cNvSpPr txBox="1"/>
          <p:nvPr/>
        </p:nvSpPr>
        <p:spPr>
          <a:xfrm>
            <a:off x="2756187" y="3855764"/>
            <a:ext cx="1184940" cy="369332"/>
          </a:xfrm>
          <a:prstGeom prst="rect">
            <a:avLst/>
          </a:prstGeom>
          <a:noFill/>
        </p:spPr>
        <p:txBody>
          <a:bodyPr wrap="none" rtlCol="0">
            <a:spAutoFit/>
          </a:bodyPr>
          <a:lstStyle/>
          <a:p>
            <a:r>
              <a:rPr lang="en-US" altLang="zh-CN" dirty="0">
                <a:latin typeface="+mj-lt"/>
                <a:cs typeface="Times New Roman" panose="02020603050405020304" pitchFamily="18" charset="0"/>
              </a:rPr>
              <a:t>Precursor</a:t>
            </a:r>
            <a:endParaRPr lang="en-US" dirty="0">
              <a:latin typeface="+mj-lt"/>
              <a:cs typeface="Times New Roman" panose="02020603050405020304" pitchFamily="18" charset="0"/>
            </a:endParaRPr>
          </a:p>
        </p:txBody>
      </p:sp>
    </p:spTree>
    <p:extLst>
      <p:ext uri="{BB962C8B-B14F-4D97-AF65-F5344CB8AC3E}">
        <p14:creationId xmlns:p14="http://schemas.microsoft.com/office/powerpoint/2010/main" val="4051632583"/>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C61A5B-970A-423D-B151-3A669E131D9B}"/>
              </a:ext>
            </a:extLst>
          </p:cNvPr>
          <p:cNvSpPr>
            <a:spLocks noGrp="1"/>
          </p:cNvSpPr>
          <p:nvPr>
            <p:ph type="title"/>
          </p:nvPr>
        </p:nvSpPr>
        <p:spPr/>
        <p:txBody>
          <a:bodyPr/>
          <a:lstStyle/>
          <a:p>
            <a:r>
              <a:rPr lang="en-US" altLang="zh-CN" dirty="0"/>
              <a:t>Doppler Broadening of </a:t>
            </a:r>
            <a:r>
              <a:rPr lang="el-GR" altLang="zh-CN" i="1" dirty="0"/>
              <a:t>β</a:t>
            </a:r>
            <a:r>
              <a:rPr lang="en-US" altLang="zh-CN" i="1" dirty="0"/>
              <a:t>p</a:t>
            </a:r>
            <a:r>
              <a:rPr lang="el-GR" altLang="zh-CN" i="1" dirty="0"/>
              <a:t>γ</a:t>
            </a:r>
            <a:endParaRPr lang="zh-CN" altLang="en-US" dirty="0"/>
          </a:p>
        </p:txBody>
      </p:sp>
      <p:sp>
        <p:nvSpPr>
          <p:cNvPr id="4" name="Footer Placeholder 3">
            <a:extLst>
              <a:ext uri="{FF2B5EF4-FFF2-40B4-BE49-F238E27FC236}">
                <a16:creationId xmlns:a16="http://schemas.microsoft.com/office/drawing/2014/main" id="{9BE233C5-B9A5-464F-9F0E-C2C3662632AE}"/>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4A4E7670-EB8F-4FC8-A96F-E10987D3E38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158</a:t>
            </a:fld>
            <a:endParaRPr lang="en-US" sz="1300" dirty="0"/>
          </a:p>
        </p:txBody>
      </p:sp>
      <p:sp>
        <p:nvSpPr>
          <p:cNvPr id="43" name="椭圆 2">
            <a:extLst>
              <a:ext uri="{FF2B5EF4-FFF2-40B4-BE49-F238E27FC236}">
                <a16:creationId xmlns:a16="http://schemas.microsoft.com/office/drawing/2014/main" id="{1551F7E3-8ABC-4ADC-9957-0FA9314E4773}"/>
              </a:ext>
            </a:extLst>
          </p:cNvPr>
          <p:cNvSpPr/>
          <p:nvPr/>
        </p:nvSpPr>
        <p:spPr>
          <a:xfrm>
            <a:off x="2786224" y="2724425"/>
            <a:ext cx="990600" cy="990600"/>
          </a:xfrm>
          <a:prstGeom prst="ellipse">
            <a:avLst/>
          </a:prstGeom>
          <a:gradFill flip="none" rotWithShape="1">
            <a:gsLst>
              <a:gs pos="0">
                <a:schemeClr val="bg1"/>
              </a:gs>
              <a:gs pos="81000">
                <a:schemeClr val="accent6">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4" name="椭圆 3">
            <a:extLst>
              <a:ext uri="{FF2B5EF4-FFF2-40B4-BE49-F238E27FC236}">
                <a16:creationId xmlns:a16="http://schemas.microsoft.com/office/drawing/2014/main" id="{32DFF9EC-D1C6-408B-BD36-16C45D305BB1}"/>
              </a:ext>
            </a:extLst>
          </p:cNvPr>
          <p:cNvSpPr/>
          <p:nvPr/>
        </p:nvSpPr>
        <p:spPr>
          <a:xfrm>
            <a:off x="1352499" y="1533243"/>
            <a:ext cx="308430" cy="308430"/>
          </a:xfrm>
          <a:prstGeom prst="ellipse">
            <a:avLst/>
          </a:prstGeom>
          <a:gradFill flip="none" rotWithShape="1">
            <a:gsLst>
              <a:gs pos="0">
                <a:schemeClr val="bg1"/>
              </a:gs>
              <a:gs pos="81000">
                <a:srgbClr val="00B05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5" name="椭圆 4">
            <a:extLst>
              <a:ext uri="{FF2B5EF4-FFF2-40B4-BE49-F238E27FC236}">
                <a16:creationId xmlns:a16="http://schemas.microsoft.com/office/drawing/2014/main" id="{C94892DE-1CE8-46CB-A023-9CE15A866E3B}"/>
              </a:ext>
            </a:extLst>
          </p:cNvPr>
          <p:cNvSpPr/>
          <p:nvPr/>
        </p:nvSpPr>
        <p:spPr>
          <a:xfrm>
            <a:off x="1670657" y="4099929"/>
            <a:ext cx="308430" cy="308430"/>
          </a:xfrm>
          <a:prstGeom prst="ellipse">
            <a:avLst/>
          </a:prstGeom>
          <a:gradFill flip="none" rotWithShape="1">
            <a:gsLst>
              <a:gs pos="0">
                <a:schemeClr val="bg1"/>
              </a:gs>
              <a:gs pos="81000">
                <a:srgbClr val="FFC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6" name="燕尾形箭头 5">
            <a:extLst>
              <a:ext uri="{FF2B5EF4-FFF2-40B4-BE49-F238E27FC236}">
                <a16:creationId xmlns:a16="http://schemas.microsoft.com/office/drawing/2014/main" id="{1DA4FB54-FB9B-4E95-9E66-9E121D9B60BC}"/>
              </a:ext>
            </a:extLst>
          </p:cNvPr>
          <p:cNvSpPr/>
          <p:nvPr/>
        </p:nvSpPr>
        <p:spPr>
          <a:xfrm rot="8785348">
            <a:off x="1947871" y="3774102"/>
            <a:ext cx="842987" cy="237565"/>
          </a:xfrm>
          <a:prstGeom prst="notchedRightArrow">
            <a:avLst/>
          </a:prstGeom>
          <a:gradFill flip="none" rotWithShape="1">
            <a:gsLst>
              <a:gs pos="0">
                <a:schemeClr val="accent1">
                  <a:lumMod val="5000"/>
                  <a:lumOff val="95000"/>
                </a:schemeClr>
              </a:gs>
              <a:gs pos="71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7" name="燕尾形箭头 6">
            <a:extLst>
              <a:ext uri="{FF2B5EF4-FFF2-40B4-BE49-F238E27FC236}">
                <a16:creationId xmlns:a16="http://schemas.microsoft.com/office/drawing/2014/main" id="{39A72669-2BAB-4A34-9719-8EC387708503}"/>
              </a:ext>
            </a:extLst>
          </p:cNvPr>
          <p:cNvSpPr/>
          <p:nvPr/>
        </p:nvSpPr>
        <p:spPr>
          <a:xfrm rot="13279377">
            <a:off x="1522136" y="2181383"/>
            <a:ext cx="1354260" cy="237565"/>
          </a:xfrm>
          <a:prstGeom prst="notchedRightArrow">
            <a:avLst/>
          </a:prstGeom>
          <a:gradFill flip="none" rotWithShape="1">
            <a:gsLst>
              <a:gs pos="0">
                <a:schemeClr val="accent1">
                  <a:lumMod val="5000"/>
                  <a:lumOff val="95000"/>
                </a:schemeClr>
              </a:gs>
              <a:gs pos="71000">
                <a:srgbClr val="00B050"/>
              </a:gs>
              <a:gs pos="100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8" name="椭圆 7">
            <a:extLst>
              <a:ext uri="{FF2B5EF4-FFF2-40B4-BE49-F238E27FC236}">
                <a16:creationId xmlns:a16="http://schemas.microsoft.com/office/drawing/2014/main" id="{A3FA2D99-FC8E-4004-9309-E070BCB1DC31}"/>
              </a:ext>
            </a:extLst>
          </p:cNvPr>
          <p:cNvSpPr/>
          <p:nvPr/>
        </p:nvSpPr>
        <p:spPr>
          <a:xfrm>
            <a:off x="4504768" y="2724425"/>
            <a:ext cx="990600" cy="990600"/>
          </a:xfrm>
          <a:prstGeom prst="ellipse">
            <a:avLst/>
          </a:prstGeom>
          <a:gradFill flip="none" rotWithShape="1">
            <a:gsLst>
              <a:gs pos="0">
                <a:schemeClr val="bg1"/>
              </a:gs>
              <a:gs pos="81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cxnSp>
        <p:nvCxnSpPr>
          <p:cNvPr id="50" name="直接箭头连接符 10">
            <a:extLst>
              <a:ext uri="{FF2B5EF4-FFF2-40B4-BE49-F238E27FC236}">
                <a16:creationId xmlns:a16="http://schemas.microsoft.com/office/drawing/2014/main" id="{96084A3D-7AF3-4BD9-89CF-624D33D93673}"/>
              </a:ext>
            </a:extLst>
          </p:cNvPr>
          <p:cNvCxnSpPr/>
          <p:nvPr/>
        </p:nvCxnSpPr>
        <p:spPr>
          <a:xfrm>
            <a:off x="3866740" y="3239180"/>
            <a:ext cx="535021" cy="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sp>
        <p:nvSpPr>
          <p:cNvPr id="52" name="文本框 20">
            <a:extLst>
              <a:ext uri="{FF2B5EF4-FFF2-40B4-BE49-F238E27FC236}">
                <a16:creationId xmlns:a16="http://schemas.microsoft.com/office/drawing/2014/main" id="{FD627256-817B-452B-98A9-755FAE1C9375}"/>
              </a:ext>
            </a:extLst>
          </p:cNvPr>
          <p:cNvSpPr txBox="1"/>
          <p:nvPr/>
        </p:nvSpPr>
        <p:spPr>
          <a:xfrm>
            <a:off x="1046396" y="1140019"/>
            <a:ext cx="1031051" cy="369332"/>
          </a:xfrm>
          <a:prstGeom prst="rect">
            <a:avLst/>
          </a:prstGeom>
          <a:noFill/>
        </p:spPr>
        <p:txBody>
          <a:bodyPr wrap="none" rtlCol="0">
            <a:spAutoFit/>
          </a:bodyPr>
          <a:lstStyle/>
          <a:p>
            <a:r>
              <a:rPr lang="en-US" altLang="zh-CN" dirty="0">
                <a:latin typeface="+mj-lt"/>
                <a:cs typeface="Times New Roman" panose="02020603050405020304" pitchFamily="18" charset="0"/>
              </a:rPr>
              <a:t>Positron</a:t>
            </a:r>
            <a:endParaRPr lang="en-US" dirty="0">
              <a:latin typeface="+mj-lt"/>
              <a:cs typeface="Times New Roman" panose="02020603050405020304" pitchFamily="18" charset="0"/>
            </a:endParaRPr>
          </a:p>
        </p:txBody>
      </p:sp>
      <p:sp>
        <p:nvSpPr>
          <p:cNvPr id="53" name="文本框 22">
            <a:extLst>
              <a:ext uri="{FF2B5EF4-FFF2-40B4-BE49-F238E27FC236}">
                <a16:creationId xmlns:a16="http://schemas.microsoft.com/office/drawing/2014/main" id="{6B918F10-F209-4E6E-A820-3229C4344DEB}"/>
              </a:ext>
            </a:extLst>
          </p:cNvPr>
          <p:cNvSpPr txBox="1"/>
          <p:nvPr/>
        </p:nvSpPr>
        <p:spPr>
          <a:xfrm>
            <a:off x="1161870" y="4435069"/>
            <a:ext cx="1056700" cy="369332"/>
          </a:xfrm>
          <a:prstGeom prst="rect">
            <a:avLst/>
          </a:prstGeom>
          <a:noFill/>
        </p:spPr>
        <p:txBody>
          <a:bodyPr wrap="none" rtlCol="0">
            <a:spAutoFit/>
          </a:bodyPr>
          <a:lstStyle/>
          <a:p>
            <a:r>
              <a:rPr lang="en-US" altLang="zh-CN" dirty="0">
                <a:latin typeface="+mj-lt"/>
                <a:cs typeface="Times New Roman" panose="02020603050405020304" pitchFamily="18" charset="0"/>
              </a:rPr>
              <a:t>Neutrino</a:t>
            </a:r>
            <a:endParaRPr lang="en-US" dirty="0">
              <a:latin typeface="+mj-lt"/>
              <a:cs typeface="Times New Roman" panose="02020603050405020304" pitchFamily="18" charset="0"/>
            </a:endParaRPr>
          </a:p>
        </p:txBody>
      </p:sp>
      <p:sp>
        <p:nvSpPr>
          <p:cNvPr id="59" name="文本框 18">
            <a:extLst>
              <a:ext uri="{FF2B5EF4-FFF2-40B4-BE49-F238E27FC236}">
                <a16:creationId xmlns:a16="http://schemas.microsoft.com/office/drawing/2014/main" id="{9D62C6B8-339B-4258-8FEE-1881A9EA2972}"/>
              </a:ext>
            </a:extLst>
          </p:cNvPr>
          <p:cNvSpPr txBox="1"/>
          <p:nvPr/>
        </p:nvSpPr>
        <p:spPr>
          <a:xfrm>
            <a:off x="5598375" y="3035059"/>
            <a:ext cx="1133644" cy="369332"/>
          </a:xfrm>
          <a:prstGeom prst="rect">
            <a:avLst/>
          </a:prstGeom>
          <a:noFill/>
        </p:spPr>
        <p:txBody>
          <a:bodyPr wrap="none" rtlCol="0">
            <a:spAutoFit/>
          </a:bodyPr>
          <a:lstStyle/>
          <a:p>
            <a:r>
              <a:rPr lang="en-US" altLang="zh-CN" dirty="0">
                <a:latin typeface="+mj-lt"/>
                <a:cs typeface="Times New Roman" panose="02020603050405020304" pitchFamily="18" charset="0"/>
              </a:rPr>
              <a:t>Daughter</a:t>
            </a:r>
            <a:endParaRPr lang="en-US" dirty="0">
              <a:latin typeface="+mj-lt"/>
              <a:cs typeface="Times New Roman" panose="02020603050405020304" pitchFamily="18" charset="0"/>
            </a:endParaRPr>
          </a:p>
        </p:txBody>
      </p:sp>
      <p:sp>
        <p:nvSpPr>
          <p:cNvPr id="23" name="文本框 18">
            <a:extLst>
              <a:ext uri="{FF2B5EF4-FFF2-40B4-BE49-F238E27FC236}">
                <a16:creationId xmlns:a16="http://schemas.microsoft.com/office/drawing/2014/main" id="{2ECBF9FD-4EB6-4F48-8A53-0E0E762850C2}"/>
              </a:ext>
            </a:extLst>
          </p:cNvPr>
          <p:cNvSpPr txBox="1"/>
          <p:nvPr/>
        </p:nvSpPr>
        <p:spPr>
          <a:xfrm>
            <a:off x="2756187" y="3855764"/>
            <a:ext cx="1184940" cy="369332"/>
          </a:xfrm>
          <a:prstGeom prst="rect">
            <a:avLst/>
          </a:prstGeom>
          <a:noFill/>
        </p:spPr>
        <p:txBody>
          <a:bodyPr wrap="none" rtlCol="0">
            <a:spAutoFit/>
          </a:bodyPr>
          <a:lstStyle/>
          <a:p>
            <a:r>
              <a:rPr lang="en-US" altLang="zh-CN" dirty="0">
                <a:latin typeface="+mj-lt"/>
                <a:cs typeface="Times New Roman" panose="02020603050405020304" pitchFamily="18" charset="0"/>
              </a:rPr>
              <a:t>Precursor</a:t>
            </a:r>
            <a:endParaRPr lang="en-US" dirty="0">
              <a:latin typeface="+mj-lt"/>
              <a:cs typeface="Times New Roman" panose="02020603050405020304" pitchFamily="18" charset="0"/>
            </a:endParaRPr>
          </a:p>
        </p:txBody>
      </p:sp>
    </p:spTree>
    <p:extLst>
      <p:ext uri="{BB962C8B-B14F-4D97-AF65-F5344CB8AC3E}">
        <p14:creationId xmlns:p14="http://schemas.microsoft.com/office/powerpoint/2010/main" val="2893365692"/>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C61A5B-970A-423D-B151-3A669E131D9B}"/>
              </a:ext>
            </a:extLst>
          </p:cNvPr>
          <p:cNvSpPr>
            <a:spLocks noGrp="1"/>
          </p:cNvSpPr>
          <p:nvPr>
            <p:ph type="title"/>
          </p:nvPr>
        </p:nvSpPr>
        <p:spPr/>
        <p:txBody>
          <a:bodyPr/>
          <a:lstStyle/>
          <a:p>
            <a:r>
              <a:rPr lang="en-US" altLang="zh-CN" dirty="0"/>
              <a:t>Doppler Broadening of </a:t>
            </a:r>
            <a:r>
              <a:rPr lang="el-GR" altLang="zh-CN" i="1" dirty="0"/>
              <a:t>β</a:t>
            </a:r>
            <a:r>
              <a:rPr lang="en-US" altLang="zh-CN" i="1" dirty="0"/>
              <a:t>p</a:t>
            </a:r>
            <a:r>
              <a:rPr lang="el-GR" altLang="zh-CN" i="1" dirty="0"/>
              <a:t>γ</a:t>
            </a:r>
            <a:endParaRPr lang="zh-CN" altLang="en-US" dirty="0"/>
          </a:p>
        </p:txBody>
      </p:sp>
      <p:sp>
        <p:nvSpPr>
          <p:cNvPr id="4" name="Footer Placeholder 3">
            <a:extLst>
              <a:ext uri="{FF2B5EF4-FFF2-40B4-BE49-F238E27FC236}">
                <a16:creationId xmlns:a16="http://schemas.microsoft.com/office/drawing/2014/main" id="{9BE233C5-B9A5-464F-9F0E-C2C3662632AE}"/>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4A4E7670-EB8F-4FC8-A96F-E10987D3E38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159</a:t>
            </a:fld>
            <a:endParaRPr lang="en-US" sz="1300" dirty="0"/>
          </a:p>
        </p:txBody>
      </p:sp>
      <p:sp>
        <p:nvSpPr>
          <p:cNvPr id="42" name="燕尾形箭头 1">
            <a:extLst>
              <a:ext uri="{FF2B5EF4-FFF2-40B4-BE49-F238E27FC236}">
                <a16:creationId xmlns:a16="http://schemas.microsoft.com/office/drawing/2014/main" id="{3C9555F4-3FBF-492F-8967-07768599E69A}"/>
              </a:ext>
            </a:extLst>
          </p:cNvPr>
          <p:cNvSpPr/>
          <p:nvPr/>
        </p:nvSpPr>
        <p:spPr>
          <a:xfrm rot="16200000">
            <a:off x="4451666" y="1991210"/>
            <a:ext cx="1079505" cy="237565"/>
          </a:xfrm>
          <a:prstGeom prst="notchedRightArrow">
            <a:avLst/>
          </a:prstGeom>
          <a:gradFill flip="none" rotWithShape="1">
            <a:gsLst>
              <a:gs pos="0">
                <a:schemeClr val="accent1">
                  <a:lumMod val="5000"/>
                  <a:lumOff val="95000"/>
                </a:schemeClr>
              </a:gs>
              <a:gs pos="71000">
                <a:srgbClr val="FF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3" name="椭圆 2">
            <a:extLst>
              <a:ext uri="{FF2B5EF4-FFF2-40B4-BE49-F238E27FC236}">
                <a16:creationId xmlns:a16="http://schemas.microsoft.com/office/drawing/2014/main" id="{1551F7E3-8ABC-4ADC-9957-0FA9314E4773}"/>
              </a:ext>
            </a:extLst>
          </p:cNvPr>
          <p:cNvSpPr/>
          <p:nvPr/>
        </p:nvSpPr>
        <p:spPr>
          <a:xfrm>
            <a:off x="2786224" y="2724425"/>
            <a:ext cx="990600" cy="990600"/>
          </a:xfrm>
          <a:prstGeom prst="ellipse">
            <a:avLst/>
          </a:prstGeom>
          <a:gradFill flip="none" rotWithShape="1">
            <a:gsLst>
              <a:gs pos="0">
                <a:schemeClr val="bg1"/>
              </a:gs>
              <a:gs pos="81000">
                <a:schemeClr val="accent6">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4" name="椭圆 3">
            <a:extLst>
              <a:ext uri="{FF2B5EF4-FFF2-40B4-BE49-F238E27FC236}">
                <a16:creationId xmlns:a16="http://schemas.microsoft.com/office/drawing/2014/main" id="{32DFF9EC-D1C6-408B-BD36-16C45D305BB1}"/>
              </a:ext>
            </a:extLst>
          </p:cNvPr>
          <p:cNvSpPr/>
          <p:nvPr/>
        </p:nvSpPr>
        <p:spPr>
          <a:xfrm>
            <a:off x="1352499" y="1533243"/>
            <a:ext cx="308430" cy="308430"/>
          </a:xfrm>
          <a:prstGeom prst="ellipse">
            <a:avLst/>
          </a:prstGeom>
          <a:gradFill flip="none" rotWithShape="1">
            <a:gsLst>
              <a:gs pos="0">
                <a:schemeClr val="bg1"/>
              </a:gs>
              <a:gs pos="81000">
                <a:srgbClr val="00B05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5" name="椭圆 4">
            <a:extLst>
              <a:ext uri="{FF2B5EF4-FFF2-40B4-BE49-F238E27FC236}">
                <a16:creationId xmlns:a16="http://schemas.microsoft.com/office/drawing/2014/main" id="{C94892DE-1CE8-46CB-A023-9CE15A866E3B}"/>
              </a:ext>
            </a:extLst>
          </p:cNvPr>
          <p:cNvSpPr/>
          <p:nvPr/>
        </p:nvSpPr>
        <p:spPr>
          <a:xfrm>
            <a:off x="1670657" y="4099929"/>
            <a:ext cx="308430" cy="308430"/>
          </a:xfrm>
          <a:prstGeom prst="ellipse">
            <a:avLst/>
          </a:prstGeom>
          <a:gradFill flip="none" rotWithShape="1">
            <a:gsLst>
              <a:gs pos="0">
                <a:schemeClr val="bg1"/>
              </a:gs>
              <a:gs pos="81000">
                <a:srgbClr val="FFC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6" name="燕尾形箭头 5">
            <a:extLst>
              <a:ext uri="{FF2B5EF4-FFF2-40B4-BE49-F238E27FC236}">
                <a16:creationId xmlns:a16="http://schemas.microsoft.com/office/drawing/2014/main" id="{1DA4FB54-FB9B-4E95-9E66-9E121D9B60BC}"/>
              </a:ext>
            </a:extLst>
          </p:cNvPr>
          <p:cNvSpPr/>
          <p:nvPr/>
        </p:nvSpPr>
        <p:spPr>
          <a:xfrm rot="8785348">
            <a:off x="1947871" y="3774102"/>
            <a:ext cx="842987" cy="237565"/>
          </a:xfrm>
          <a:prstGeom prst="notchedRightArrow">
            <a:avLst/>
          </a:prstGeom>
          <a:gradFill flip="none" rotWithShape="1">
            <a:gsLst>
              <a:gs pos="0">
                <a:schemeClr val="accent1">
                  <a:lumMod val="5000"/>
                  <a:lumOff val="95000"/>
                </a:schemeClr>
              </a:gs>
              <a:gs pos="71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7" name="燕尾形箭头 6">
            <a:extLst>
              <a:ext uri="{FF2B5EF4-FFF2-40B4-BE49-F238E27FC236}">
                <a16:creationId xmlns:a16="http://schemas.microsoft.com/office/drawing/2014/main" id="{39A72669-2BAB-4A34-9719-8EC387708503}"/>
              </a:ext>
            </a:extLst>
          </p:cNvPr>
          <p:cNvSpPr/>
          <p:nvPr/>
        </p:nvSpPr>
        <p:spPr>
          <a:xfrm rot="13279377">
            <a:off x="1522136" y="2181383"/>
            <a:ext cx="1354260" cy="237565"/>
          </a:xfrm>
          <a:prstGeom prst="notchedRightArrow">
            <a:avLst/>
          </a:prstGeom>
          <a:gradFill flip="none" rotWithShape="1">
            <a:gsLst>
              <a:gs pos="0">
                <a:schemeClr val="accent1">
                  <a:lumMod val="5000"/>
                  <a:lumOff val="95000"/>
                </a:schemeClr>
              </a:gs>
              <a:gs pos="71000">
                <a:srgbClr val="00B050"/>
              </a:gs>
              <a:gs pos="100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8" name="椭圆 7">
            <a:extLst>
              <a:ext uri="{FF2B5EF4-FFF2-40B4-BE49-F238E27FC236}">
                <a16:creationId xmlns:a16="http://schemas.microsoft.com/office/drawing/2014/main" id="{A3FA2D99-FC8E-4004-9309-E070BCB1DC31}"/>
              </a:ext>
            </a:extLst>
          </p:cNvPr>
          <p:cNvSpPr/>
          <p:nvPr/>
        </p:nvSpPr>
        <p:spPr>
          <a:xfrm>
            <a:off x="4504768" y="2724425"/>
            <a:ext cx="990600" cy="990600"/>
          </a:xfrm>
          <a:prstGeom prst="ellipse">
            <a:avLst/>
          </a:prstGeom>
          <a:gradFill flip="none" rotWithShape="1">
            <a:gsLst>
              <a:gs pos="0">
                <a:schemeClr val="bg1"/>
              </a:gs>
              <a:gs pos="81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9" name="椭圆 8">
            <a:extLst>
              <a:ext uri="{FF2B5EF4-FFF2-40B4-BE49-F238E27FC236}">
                <a16:creationId xmlns:a16="http://schemas.microsoft.com/office/drawing/2014/main" id="{4DD933C7-4F5A-47D1-8917-E4208DE4914F}"/>
              </a:ext>
            </a:extLst>
          </p:cNvPr>
          <p:cNvSpPr/>
          <p:nvPr/>
        </p:nvSpPr>
        <p:spPr>
          <a:xfrm>
            <a:off x="4837203" y="1150133"/>
            <a:ext cx="308430" cy="308430"/>
          </a:xfrm>
          <a:prstGeom prst="ellipse">
            <a:avLst/>
          </a:prstGeom>
          <a:gradFill flip="none" rotWithShape="1">
            <a:gsLst>
              <a:gs pos="0">
                <a:schemeClr val="bg1"/>
              </a:gs>
              <a:gs pos="81000">
                <a:srgbClr val="FF0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latin typeface="+mj-lt"/>
            </a:endParaRPr>
          </a:p>
        </p:txBody>
      </p:sp>
      <p:cxnSp>
        <p:nvCxnSpPr>
          <p:cNvPr id="50" name="直接箭头连接符 10">
            <a:extLst>
              <a:ext uri="{FF2B5EF4-FFF2-40B4-BE49-F238E27FC236}">
                <a16:creationId xmlns:a16="http://schemas.microsoft.com/office/drawing/2014/main" id="{96084A3D-7AF3-4BD9-89CF-624D33D93673}"/>
              </a:ext>
            </a:extLst>
          </p:cNvPr>
          <p:cNvCxnSpPr/>
          <p:nvPr/>
        </p:nvCxnSpPr>
        <p:spPr>
          <a:xfrm>
            <a:off x="3866740" y="3239180"/>
            <a:ext cx="535021" cy="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sp>
        <p:nvSpPr>
          <p:cNvPr id="52" name="文本框 20">
            <a:extLst>
              <a:ext uri="{FF2B5EF4-FFF2-40B4-BE49-F238E27FC236}">
                <a16:creationId xmlns:a16="http://schemas.microsoft.com/office/drawing/2014/main" id="{FD627256-817B-452B-98A9-755FAE1C9375}"/>
              </a:ext>
            </a:extLst>
          </p:cNvPr>
          <p:cNvSpPr txBox="1"/>
          <p:nvPr/>
        </p:nvSpPr>
        <p:spPr>
          <a:xfrm>
            <a:off x="1046396" y="1140019"/>
            <a:ext cx="1031051" cy="369332"/>
          </a:xfrm>
          <a:prstGeom prst="rect">
            <a:avLst/>
          </a:prstGeom>
          <a:noFill/>
        </p:spPr>
        <p:txBody>
          <a:bodyPr wrap="none" rtlCol="0">
            <a:spAutoFit/>
          </a:bodyPr>
          <a:lstStyle/>
          <a:p>
            <a:r>
              <a:rPr lang="en-US" altLang="zh-CN" dirty="0">
                <a:latin typeface="+mj-lt"/>
                <a:cs typeface="Times New Roman" panose="02020603050405020304" pitchFamily="18" charset="0"/>
              </a:rPr>
              <a:t>Positron</a:t>
            </a:r>
            <a:endParaRPr lang="en-US" dirty="0">
              <a:latin typeface="+mj-lt"/>
              <a:cs typeface="Times New Roman" panose="02020603050405020304" pitchFamily="18" charset="0"/>
            </a:endParaRPr>
          </a:p>
        </p:txBody>
      </p:sp>
      <p:sp>
        <p:nvSpPr>
          <p:cNvPr id="53" name="文本框 22">
            <a:extLst>
              <a:ext uri="{FF2B5EF4-FFF2-40B4-BE49-F238E27FC236}">
                <a16:creationId xmlns:a16="http://schemas.microsoft.com/office/drawing/2014/main" id="{6B918F10-F209-4E6E-A820-3229C4344DEB}"/>
              </a:ext>
            </a:extLst>
          </p:cNvPr>
          <p:cNvSpPr txBox="1"/>
          <p:nvPr/>
        </p:nvSpPr>
        <p:spPr>
          <a:xfrm>
            <a:off x="1161870" y="4435069"/>
            <a:ext cx="1056700" cy="369332"/>
          </a:xfrm>
          <a:prstGeom prst="rect">
            <a:avLst/>
          </a:prstGeom>
          <a:noFill/>
        </p:spPr>
        <p:txBody>
          <a:bodyPr wrap="none" rtlCol="0">
            <a:spAutoFit/>
          </a:bodyPr>
          <a:lstStyle/>
          <a:p>
            <a:r>
              <a:rPr lang="en-US" altLang="zh-CN" dirty="0">
                <a:latin typeface="+mj-lt"/>
                <a:cs typeface="Times New Roman" panose="02020603050405020304" pitchFamily="18" charset="0"/>
              </a:rPr>
              <a:t>Neutrino</a:t>
            </a:r>
            <a:endParaRPr lang="en-US" dirty="0">
              <a:latin typeface="+mj-lt"/>
              <a:cs typeface="Times New Roman" panose="02020603050405020304" pitchFamily="18" charset="0"/>
            </a:endParaRPr>
          </a:p>
        </p:txBody>
      </p:sp>
      <p:sp>
        <p:nvSpPr>
          <p:cNvPr id="54" name="文本框 24">
            <a:extLst>
              <a:ext uri="{FF2B5EF4-FFF2-40B4-BE49-F238E27FC236}">
                <a16:creationId xmlns:a16="http://schemas.microsoft.com/office/drawing/2014/main" id="{29576395-CC7C-46A6-9299-1B2C4BDF3133}"/>
              </a:ext>
            </a:extLst>
          </p:cNvPr>
          <p:cNvSpPr txBox="1"/>
          <p:nvPr/>
        </p:nvSpPr>
        <p:spPr>
          <a:xfrm>
            <a:off x="5209697" y="1106162"/>
            <a:ext cx="864339" cy="369332"/>
          </a:xfrm>
          <a:prstGeom prst="rect">
            <a:avLst/>
          </a:prstGeom>
          <a:noFill/>
        </p:spPr>
        <p:txBody>
          <a:bodyPr wrap="none" rtlCol="0">
            <a:spAutoFit/>
          </a:bodyPr>
          <a:lstStyle/>
          <a:p>
            <a:r>
              <a:rPr lang="en-US" altLang="zh-CN" dirty="0">
                <a:latin typeface="+mj-lt"/>
                <a:cs typeface="Times New Roman" panose="02020603050405020304" pitchFamily="18" charset="0"/>
              </a:rPr>
              <a:t>Proton</a:t>
            </a:r>
            <a:endParaRPr lang="en-US" dirty="0">
              <a:latin typeface="+mj-lt"/>
              <a:cs typeface="Times New Roman" panose="02020603050405020304" pitchFamily="18" charset="0"/>
            </a:endParaRPr>
          </a:p>
        </p:txBody>
      </p:sp>
      <p:sp>
        <p:nvSpPr>
          <p:cNvPr id="55" name="椭圆 28">
            <a:extLst>
              <a:ext uri="{FF2B5EF4-FFF2-40B4-BE49-F238E27FC236}">
                <a16:creationId xmlns:a16="http://schemas.microsoft.com/office/drawing/2014/main" id="{8D439BD8-8A01-4870-9BA0-DA6D866B8368}"/>
              </a:ext>
            </a:extLst>
          </p:cNvPr>
          <p:cNvSpPr/>
          <p:nvPr/>
        </p:nvSpPr>
        <p:spPr>
          <a:xfrm>
            <a:off x="4504768" y="4558765"/>
            <a:ext cx="990600" cy="990600"/>
          </a:xfrm>
          <a:prstGeom prst="ellipse">
            <a:avLst/>
          </a:prstGeom>
          <a:gradFill flip="none" rotWithShape="1">
            <a:gsLst>
              <a:gs pos="0">
                <a:schemeClr val="bg1"/>
              </a:gs>
              <a:gs pos="81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56" name="文本框 30">
            <a:extLst>
              <a:ext uri="{FF2B5EF4-FFF2-40B4-BE49-F238E27FC236}">
                <a16:creationId xmlns:a16="http://schemas.microsoft.com/office/drawing/2014/main" id="{49F12B3C-9764-4516-8696-440BE5EE6CAA}"/>
              </a:ext>
            </a:extLst>
          </p:cNvPr>
          <p:cNvSpPr txBox="1"/>
          <p:nvPr/>
        </p:nvSpPr>
        <p:spPr>
          <a:xfrm>
            <a:off x="4628176" y="5699771"/>
            <a:ext cx="825867" cy="369332"/>
          </a:xfrm>
          <a:prstGeom prst="rect">
            <a:avLst/>
          </a:prstGeom>
          <a:noFill/>
        </p:spPr>
        <p:txBody>
          <a:bodyPr wrap="none" rtlCol="0">
            <a:spAutoFit/>
          </a:bodyPr>
          <a:lstStyle/>
          <a:p>
            <a:r>
              <a:rPr lang="en-US" altLang="zh-CN" dirty="0">
                <a:latin typeface="+mj-lt"/>
                <a:cs typeface="Times New Roman" panose="02020603050405020304" pitchFamily="18" charset="0"/>
              </a:rPr>
              <a:t>Recoil</a:t>
            </a:r>
            <a:endParaRPr lang="en-US" dirty="0">
              <a:latin typeface="+mj-lt"/>
              <a:cs typeface="Times New Roman" panose="02020603050405020304" pitchFamily="18" charset="0"/>
            </a:endParaRPr>
          </a:p>
        </p:txBody>
      </p:sp>
      <p:cxnSp>
        <p:nvCxnSpPr>
          <p:cNvPr id="58" name="直接箭头连接符 35">
            <a:extLst>
              <a:ext uri="{FF2B5EF4-FFF2-40B4-BE49-F238E27FC236}">
                <a16:creationId xmlns:a16="http://schemas.microsoft.com/office/drawing/2014/main" id="{2B216EAB-D2EE-4D34-A24C-F63D82963C1C}"/>
              </a:ext>
            </a:extLst>
          </p:cNvPr>
          <p:cNvCxnSpPr/>
          <p:nvPr/>
        </p:nvCxnSpPr>
        <p:spPr>
          <a:xfrm>
            <a:off x="4991418" y="3892884"/>
            <a:ext cx="0" cy="5154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文本框 18">
            <a:extLst>
              <a:ext uri="{FF2B5EF4-FFF2-40B4-BE49-F238E27FC236}">
                <a16:creationId xmlns:a16="http://schemas.microsoft.com/office/drawing/2014/main" id="{9D62C6B8-339B-4258-8FEE-1881A9EA2972}"/>
              </a:ext>
            </a:extLst>
          </p:cNvPr>
          <p:cNvSpPr txBox="1"/>
          <p:nvPr/>
        </p:nvSpPr>
        <p:spPr>
          <a:xfrm>
            <a:off x="5598375" y="3035059"/>
            <a:ext cx="1133644" cy="369332"/>
          </a:xfrm>
          <a:prstGeom prst="rect">
            <a:avLst/>
          </a:prstGeom>
          <a:noFill/>
        </p:spPr>
        <p:txBody>
          <a:bodyPr wrap="none" rtlCol="0">
            <a:spAutoFit/>
          </a:bodyPr>
          <a:lstStyle/>
          <a:p>
            <a:r>
              <a:rPr lang="en-US" altLang="zh-CN" dirty="0">
                <a:latin typeface="+mj-lt"/>
                <a:cs typeface="Times New Roman" panose="02020603050405020304" pitchFamily="18" charset="0"/>
              </a:rPr>
              <a:t>Daughter</a:t>
            </a:r>
            <a:endParaRPr lang="en-US" dirty="0">
              <a:latin typeface="+mj-lt"/>
              <a:cs typeface="Times New Roman" panose="02020603050405020304" pitchFamily="18" charset="0"/>
            </a:endParaRPr>
          </a:p>
        </p:txBody>
      </p:sp>
      <p:sp>
        <p:nvSpPr>
          <p:cNvPr id="23" name="文本框 18">
            <a:extLst>
              <a:ext uri="{FF2B5EF4-FFF2-40B4-BE49-F238E27FC236}">
                <a16:creationId xmlns:a16="http://schemas.microsoft.com/office/drawing/2014/main" id="{2ECBF9FD-4EB6-4F48-8A53-0E0E762850C2}"/>
              </a:ext>
            </a:extLst>
          </p:cNvPr>
          <p:cNvSpPr txBox="1"/>
          <p:nvPr/>
        </p:nvSpPr>
        <p:spPr>
          <a:xfrm>
            <a:off x="2756187" y="3855764"/>
            <a:ext cx="1184940" cy="369332"/>
          </a:xfrm>
          <a:prstGeom prst="rect">
            <a:avLst/>
          </a:prstGeom>
          <a:noFill/>
        </p:spPr>
        <p:txBody>
          <a:bodyPr wrap="none" rtlCol="0">
            <a:spAutoFit/>
          </a:bodyPr>
          <a:lstStyle/>
          <a:p>
            <a:r>
              <a:rPr lang="en-US" altLang="zh-CN" dirty="0">
                <a:latin typeface="+mj-lt"/>
                <a:cs typeface="Times New Roman" panose="02020603050405020304" pitchFamily="18" charset="0"/>
              </a:rPr>
              <a:t>Precursor</a:t>
            </a:r>
            <a:endParaRPr lang="en-US" dirty="0">
              <a:latin typeface="+mj-lt"/>
              <a:cs typeface="Times New Roman" panose="02020603050405020304" pitchFamily="18" charset="0"/>
            </a:endParaRPr>
          </a:p>
        </p:txBody>
      </p:sp>
    </p:spTree>
    <p:extLst>
      <p:ext uri="{BB962C8B-B14F-4D97-AF65-F5344CB8AC3E}">
        <p14:creationId xmlns:p14="http://schemas.microsoft.com/office/powerpoint/2010/main" val="18255670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F821E9-0FE9-40BE-9F30-9D647E0B9E2D}"/>
              </a:ext>
            </a:extLst>
          </p:cNvPr>
          <p:cNvSpPr>
            <a:spLocks noGrp="1"/>
          </p:cNvSpPr>
          <p:nvPr>
            <p:ph idx="1"/>
          </p:nvPr>
        </p:nvSpPr>
        <p:spPr/>
        <p:txBody>
          <a:bodyPr>
            <a:normAutofit lnSpcReduction="10000"/>
          </a:bodyPr>
          <a:lstStyle/>
          <a:p>
            <a:pPr marL="324000" lvl="0" indent="-324000">
              <a:lnSpc>
                <a:spcPct val="120000"/>
              </a:lnSpc>
              <a:spcBef>
                <a:spcPts val="600"/>
              </a:spcBef>
              <a:spcAft>
                <a:spcPts val="600"/>
              </a:spcAft>
              <a:buFont typeface="+mj-lt"/>
              <a:buAutoNum type="arabicPeriod"/>
              <a:tabLst>
                <a:tab pos="457200" algn="l"/>
              </a:tabLst>
            </a:pP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R. Barton </a:t>
            </a:r>
            <a:r>
              <a:rPr lang="en-US" altLang="zh-CN" sz="18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Can. J. Phys. 41, 2007 (1963).</a:t>
            </a:r>
            <a:endParaRPr lang="zh-CN" altLang="zh-CN" sz="1800" dirty="0">
              <a:solidFill>
                <a:srgbClr val="002060"/>
              </a:solidFill>
              <a:latin typeface="Arial Narrow" panose="020B0606020202030204" pitchFamily="34" charset="0"/>
              <a:cs typeface="Times New Roman" panose="02020603050405020304" pitchFamily="18" charset="0"/>
            </a:endParaRPr>
          </a:p>
          <a:p>
            <a:pPr marL="324000" lvl="0" indent="-324000">
              <a:lnSpc>
                <a:spcPct val="120000"/>
              </a:lnSpc>
              <a:spcBef>
                <a:spcPts val="600"/>
              </a:spcBef>
              <a:spcAft>
                <a:spcPts val="600"/>
              </a:spcAft>
              <a:buFont typeface="+mj-lt"/>
              <a:buAutoNum type="arabicPeriod"/>
              <a:tabLst>
                <a:tab pos="457200" algn="l"/>
              </a:tabLst>
            </a:pP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J. C. Hardy </a:t>
            </a:r>
            <a:r>
              <a:rPr lang="en-US" altLang="zh-CN" sz="18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Can. J. Phys. 43, 1671 (1965).</a:t>
            </a:r>
          </a:p>
          <a:p>
            <a:pPr marL="324000" lvl="0" indent="-324000">
              <a:lnSpc>
                <a:spcPct val="120000"/>
              </a:lnSpc>
              <a:spcBef>
                <a:spcPts val="600"/>
              </a:spcBef>
              <a:spcAft>
                <a:spcPts val="600"/>
              </a:spcAft>
              <a:buFont typeface="+mj-lt"/>
              <a:buAutoNum type="arabicPeriod"/>
              <a:tabLst>
                <a:tab pos="457200" algn="l"/>
              </a:tabLst>
            </a:pP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R. McPherson </a:t>
            </a:r>
            <a:r>
              <a:rPr lang="en-US" altLang="zh-CN" sz="18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Can. J. Phys. 43, 1 (1965).</a:t>
            </a:r>
            <a:endParaRPr lang="zh-CN" altLang="zh-CN" sz="1800" dirty="0">
              <a:solidFill>
                <a:srgbClr val="002060"/>
              </a:solidFill>
              <a:latin typeface="Arial Narrow" panose="020B0606020202030204" pitchFamily="34" charset="0"/>
              <a:cs typeface="Times New Roman" panose="02020603050405020304" pitchFamily="18" charset="0"/>
            </a:endParaRPr>
          </a:p>
          <a:p>
            <a:pPr marL="324000" lvl="0" indent="-324000">
              <a:lnSpc>
                <a:spcPct val="120000"/>
              </a:lnSpc>
              <a:spcBef>
                <a:spcPts val="600"/>
              </a:spcBef>
              <a:spcAft>
                <a:spcPts val="600"/>
              </a:spcAft>
              <a:buFont typeface="+mj-lt"/>
              <a:buAutoNum type="arabicPeriod"/>
              <a:tabLst>
                <a:tab pos="457200" algn="l"/>
              </a:tabLst>
            </a:pPr>
            <a:r>
              <a:rPr lang="nb-NO"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P. L. Reeder </a:t>
            </a:r>
            <a:r>
              <a:rPr lang="nb-NO" altLang="zh-CN" sz="18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nb-NO"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147, 781 (1966).</a:t>
            </a:r>
          </a:p>
          <a:p>
            <a:pPr marL="324000" lvl="0" indent="-324000">
              <a:lnSpc>
                <a:spcPct val="120000"/>
              </a:lnSpc>
              <a:spcBef>
                <a:spcPts val="600"/>
              </a:spcBef>
              <a:spcAft>
                <a:spcPts val="600"/>
              </a:spcAft>
              <a:buFont typeface="+mj-lt"/>
              <a:buAutoNum type="arabicPeriod"/>
              <a:tabLst>
                <a:tab pos="457200" algn="l"/>
              </a:tabLst>
            </a:pP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R. G. </a:t>
            </a:r>
            <a:r>
              <a:rPr lang="en-US" altLang="zh-CN" sz="1800" dirty="0" err="1">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Sextro</a:t>
            </a: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Ph.D. thesis, University of California, Berkeley, USA, 1973.</a:t>
            </a:r>
            <a:endParaRPr lang="zh-CN" altLang="zh-CN" sz="1800" dirty="0">
              <a:solidFill>
                <a:srgbClr val="002060"/>
              </a:solidFill>
              <a:latin typeface="Arial Narrow" panose="020B0606020202030204" pitchFamily="34" charset="0"/>
              <a:cs typeface="Times New Roman" panose="02020603050405020304" pitchFamily="18" charset="0"/>
            </a:endParaRPr>
          </a:p>
          <a:p>
            <a:pPr marL="324000" lvl="0" indent="-324000">
              <a:lnSpc>
                <a:spcPct val="120000"/>
              </a:lnSpc>
              <a:spcBef>
                <a:spcPts val="600"/>
              </a:spcBef>
              <a:spcAft>
                <a:spcPts val="600"/>
              </a:spcAft>
              <a:buFont typeface="+mj-lt"/>
              <a:buAutoNum type="arabicPeriod"/>
              <a:tabLst>
                <a:tab pos="457200" algn="l"/>
              </a:tabLst>
            </a:pP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Z. Y. Zhou </a:t>
            </a:r>
            <a:r>
              <a:rPr lang="en-US" altLang="zh-CN" sz="18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31, 1941 (1985).</a:t>
            </a:r>
            <a:endParaRPr lang="zh-CN" altLang="zh-CN" sz="1800" dirty="0">
              <a:solidFill>
                <a:srgbClr val="002060"/>
              </a:solidFill>
              <a:latin typeface="Arial Narrow" panose="020B0606020202030204" pitchFamily="34" charset="0"/>
              <a:cs typeface="Times New Roman" panose="02020603050405020304" pitchFamily="18" charset="0"/>
            </a:endParaRPr>
          </a:p>
          <a:p>
            <a:pPr marL="324000" lvl="0" indent="-324000">
              <a:lnSpc>
                <a:spcPct val="120000"/>
              </a:lnSpc>
              <a:spcBef>
                <a:spcPts val="600"/>
              </a:spcBef>
              <a:spcAft>
                <a:spcPts val="600"/>
              </a:spcAft>
              <a:buFont typeface="+mj-lt"/>
              <a:buAutoNum type="arabicPeriod"/>
              <a:tabLst>
                <a:tab pos="457200" algn="l"/>
              </a:tabLst>
            </a:pP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A. García </a:t>
            </a:r>
            <a:r>
              <a:rPr lang="en-US" altLang="zh-CN" sz="18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42, 765 (1990).</a:t>
            </a:r>
            <a:endParaRPr lang="zh-CN" altLang="zh-CN" sz="1800" dirty="0">
              <a:solidFill>
                <a:srgbClr val="002060"/>
              </a:solidFill>
              <a:latin typeface="Arial Narrow" panose="020B0606020202030204" pitchFamily="34" charset="0"/>
              <a:cs typeface="Times New Roman" panose="02020603050405020304" pitchFamily="18" charset="0"/>
            </a:endParaRPr>
          </a:p>
          <a:p>
            <a:pPr marL="324000" lvl="0" indent="-324000">
              <a:lnSpc>
                <a:spcPct val="120000"/>
              </a:lnSpc>
              <a:spcBef>
                <a:spcPts val="600"/>
              </a:spcBef>
              <a:spcAft>
                <a:spcPts val="600"/>
              </a:spcAft>
              <a:buFont typeface="+mj-lt"/>
              <a:buAutoNum type="arabicPeriod"/>
              <a:tabLst>
                <a:tab pos="457200" algn="l"/>
              </a:tabLst>
            </a:pP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S. </a:t>
            </a:r>
            <a:r>
              <a:rPr lang="en-US" altLang="zh-CN" sz="1800" dirty="0" err="1">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Hatori</a:t>
            </a: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a:t>
            </a:r>
            <a:r>
              <a:rPr lang="en-US" altLang="zh-CN" sz="18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Nucl. Phys. A 549, 327 (1992).</a:t>
            </a:r>
            <a:endParaRPr lang="zh-CN" altLang="zh-CN" sz="1800" dirty="0">
              <a:solidFill>
                <a:srgbClr val="002060"/>
              </a:solidFill>
              <a:latin typeface="Arial Narrow" panose="020B0606020202030204" pitchFamily="34" charset="0"/>
              <a:cs typeface="Times New Roman" panose="02020603050405020304" pitchFamily="18" charset="0"/>
            </a:endParaRPr>
          </a:p>
          <a:p>
            <a:pPr marL="324000" lvl="0" indent="-324000">
              <a:lnSpc>
                <a:spcPct val="120000"/>
              </a:lnSpc>
              <a:spcBef>
                <a:spcPts val="600"/>
              </a:spcBef>
              <a:spcAft>
                <a:spcPts val="600"/>
              </a:spcAft>
              <a:buFont typeface="+mj-lt"/>
              <a:buAutoNum type="arabicPeriod"/>
              <a:tabLst>
                <a:tab pos="457200" algn="l"/>
              </a:tabLst>
            </a:pP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J. D. Robertson </a:t>
            </a:r>
            <a:r>
              <a:rPr lang="en-US" altLang="zh-CN" sz="18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47, 1455 (1993).</a:t>
            </a:r>
            <a:endParaRPr lang="zh-CN" altLang="zh-CN" sz="1800" dirty="0">
              <a:solidFill>
                <a:srgbClr val="002060"/>
              </a:solidFill>
              <a:latin typeface="Arial Narrow" panose="020B0606020202030204" pitchFamily="34" charset="0"/>
              <a:cs typeface="Times New Roman" panose="02020603050405020304" pitchFamily="18" charset="0"/>
            </a:endParaRPr>
          </a:p>
          <a:p>
            <a:pPr marL="324000" lvl="0" indent="-324000">
              <a:lnSpc>
                <a:spcPct val="120000"/>
              </a:lnSpc>
              <a:spcBef>
                <a:spcPts val="600"/>
              </a:spcBef>
              <a:spcAft>
                <a:spcPts val="600"/>
              </a:spcAft>
              <a:buFont typeface="+mj-lt"/>
              <a:buAutoNum type="arabicPeriod"/>
              <a:tabLst>
                <a:tab pos="457200" algn="l"/>
              </a:tabLst>
            </a:pP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J. C. Thomas </a:t>
            </a:r>
            <a:r>
              <a:rPr lang="en-US" altLang="zh-CN" sz="18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Eur. Phys. J. A 21, 419 (2004).</a:t>
            </a:r>
          </a:p>
          <a:p>
            <a:pPr marL="324000" lvl="0" indent="-324000">
              <a:lnSpc>
                <a:spcPct val="120000"/>
              </a:lnSpc>
              <a:spcBef>
                <a:spcPts val="600"/>
              </a:spcBef>
              <a:spcAft>
                <a:spcPts val="600"/>
              </a:spcAft>
              <a:buFont typeface="+mj-lt"/>
              <a:buAutoNum type="arabicPeriod"/>
              <a:tabLst>
                <a:tab pos="457200" algn="l"/>
              </a:tabLst>
            </a:pP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A. </a:t>
            </a:r>
            <a:r>
              <a:rPr lang="en-US" altLang="zh-CN" sz="1800" dirty="0" err="1">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Saastamoinen</a:t>
            </a: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a:t>
            </a:r>
            <a:r>
              <a:rPr lang="en-US" altLang="zh-CN" sz="18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8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Nucl. Instrum. Methods Phys. Res. B 376, 357 (2016).</a:t>
            </a:r>
            <a:endParaRPr lang="zh-CN" altLang="zh-CN" sz="1800" dirty="0">
              <a:solidFill>
                <a:srgbClr val="002060"/>
              </a:solidFill>
              <a:latin typeface="Arial Narrow" panose="020B0606020202030204" pitchFamily="34" charset="0"/>
              <a:cs typeface="Times New Roman" panose="02020603050405020304" pitchFamily="18" charset="0"/>
            </a:endParaRPr>
          </a:p>
        </p:txBody>
      </p:sp>
      <p:sp>
        <p:nvSpPr>
          <p:cNvPr id="3" name="Title 2">
            <a:extLst>
              <a:ext uri="{FF2B5EF4-FFF2-40B4-BE49-F238E27FC236}">
                <a16:creationId xmlns:a16="http://schemas.microsoft.com/office/drawing/2014/main" id="{A00FE862-2845-48BD-B6AC-304093F80A95}"/>
              </a:ext>
            </a:extLst>
          </p:cNvPr>
          <p:cNvSpPr>
            <a:spLocks noGrp="1"/>
          </p:cNvSpPr>
          <p:nvPr>
            <p:ph type="title"/>
          </p:nvPr>
        </p:nvSpPr>
        <p:spPr/>
        <p:txBody>
          <a:bodyPr/>
          <a:lstStyle/>
          <a:p>
            <a:r>
              <a:rPr lang="el-GR" altLang="zh-CN" i="1" dirty="0"/>
              <a:t>β</a:t>
            </a:r>
            <a:r>
              <a:rPr lang="en-US" altLang="zh-CN" dirty="0"/>
              <a:t> decay of </a:t>
            </a:r>
            <a:r>
              <a:rPr lang="en-US" altLang="zh-CN" baseline="30000" dirty="0"/>
              <a:t>25</a:t>
            </a:r>
            <a:r>
              <a:rPr lang="en-US" altLang="zh-CN" dirty="0"/>
              <a:t>Si</a:t>
            </a:r>
            <a:endParaRPr lang="zh-CN" altLang="en-US" dirty="0"/>
          </a:p>
        </p:txBody>
      </p:sp>
      <p:sp>
        <p:nvSpPr>
          <p:cNvPr id="4" name="Footer Placeholder 3">
            <a:extLst>
              <a:ext uri="{FF2B5EF4-FFF2-40B4-BE49-F238E27FC236}">
                <a16:creationId xmlns:a16="http://schemas.microsoft.com/office/drawing/2014/main" id="{3C874523-4120-4623-9E83-FF18601872B8}"/>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E9930848-0E8C-4072-A911-FB614260C985}"/>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16</a:t>
            </a:fld>
            <a:endParaRPr lang="en-US" sz="1300" dirty="0"/>
          </a:p>
        </p:txBody>
      </p:sp>
    </p:spTree>
    <p:extLst>
      <p:ext uri="{BB962C8B-B14F-4D97-AF65-F5344CB8AC3E}">
        <p14:creationId xmlns:p14="http://schemas.microsoft.com/office/powerpoint/2010/main" val="68362953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C2855217-6A35-494C-8E53-92C447BE9D23}"/>
              </a:ext>
            </a:extLst>
          </p:cNvPr>
          <p:cNvPicPr>
            <a:picLocks noGrp="1" noChangeAspect="1"/>
          </p:cNvPicPr>
          <p:nvPr>
            <p:ph idx="1"/>
          </p:nvPr>
        </p:nvPicPr>
        <p:blipFill>
          <a:blip r:embed="rId2"/>
          <a:stretch>
            <a:fillRect/>
          </a:stretch>
        </p:blipFill>
        <p:spPr>
          <a:xfrm>
            <a:off x="76200" y="1213927"/>
            <a:ext cx="8991600" cy="4733358"/>
          </a:xfrm>
        </p:spPr>
      </p:pic>
      <p:sp>
        <p:nvSpPr>
          <p:cNvPr id="3" name="Title 2">
            <a:extLst>
              <a:ext uri="{FF2B5EF4-FFF2-40B4-BE49-F238E27FC236}">
                <a16:creationId xmlns:a16="http://schemas.microsoft.com/office/drawing/2014/main" id="{FD6E6DD0-531F-47C1-B026-6D9F5901B20E}"/>
              </a:ext>
            </a:extLst>
          </p:cNvPr>
          <p:cNvSpPr>
            <a:spLocks noGrp="1"/>
          </p:cNvSpPr>
          <p:nvPr>
            <p:ph type="title"/>
          </p:nvPr>
        </p:nvSpPr>
        <p:spPr/>
        <p:txBody>
          <a:bodyPr/>
          <a:lstStyle/>
          <a:p>
            <a:r>
              <a:rPr lang="en-US" altLang="zh-CN" dirty="0"/>
              <a:t>Charged-particle Tracks</a:t>
            </a:r>
            <a:endParaRPr lang="zh-CN" altLang="en-US" dirty="0"/>
          </a:p>
        </p:txBody>
      </p:sp>
      <p:sp>
        <p:nvSpPr>
          <p:cNvPr id="4" name="Footer Placeholder 3">
            <a:extLst>
              <a:ext uri="{FF2B5EF4-FFF2-40B4-BE49-F238E27FC236}">
                <a16:creationId xmlns:a16="http://schemas.microsoft.com/office/drawing/2014/main" id="{CA8F6EAD-66B4-4C45-9735-F1081F8C328D}"/>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BD7AE5DF-5400-484D-AB46-82F1480AF37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160</a:t>
            </a:fld>
            <a:endParaRPr lang="en-US" sz="1300" dirty="0"/>
          </a:p>
        </p:txBody>
      </p:sp>
    </p:spTree>
    <p:extLst>
      <p:ext uri="{BB962C8B-B14F-4D97-AF65-F5344CB8AC3E}">
        <p14:creationId xmlns:p14="http://schemas.microsoft.com/office/powerpoint/2010/main" val="958858521"/>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C61A5B-970A-423D-B151-3A669E131D9B}"/>
              </a:ext>
            </a:extLst>
          </p:cNvPr>
          <p:cNvSpPr>
            <a:spLocks noGrp="1"/>
          </p:cNvSpPr>
          <p:nvPr>
            <p:ph type="title"/>
          </p:nvPr>
        </p:nvSpPr>
        <p:spPr/>
        <p:txBody>
          <a:bodyPr/>
          <a:lstStyle/>
          <a:p>
            <a:r>
              <a:rPr lang="en-US" altLang="zh-CN" dirty="0"/>
              <a:t>Doppler Broadening of </a:t>
            </a:r>
            <a:r>
              <a:rPr lang="el-GR" altLang="zh-CN" i="1" dirty="0"/>
              <a:t>β</a:t>
            </a:r>
            <a:r>
              <a:rPr lang="en-US" altLang="zh-CN" i="1" dirty="0"/>
              <a:t>p</a:t>
            </a:r>
            <a:r>
              <a:rPr lang="el-GR" altLang="zh-CN" i="1" dirty="0"/>
              <a:t>γ</a:t>
            </a:r>
            <a:endParaRPr lang="zh-CN" altLang="en-US" dirty="0"/>
          </a:p>
        </p:txBody>
      </p:sp>
      <p:sp>
        <p:nvSpPr>
          <p:cNvPr id="4" name="Footer Placeholder 3">
            <a:extLst>
              <a:ext uri="{FF2B5EF4-FFF2-40B4-BE49-F238E27FC236}">
                <a16:creationId xmlns:a16="http://schemas.microsoft.com/office/drawing/2014/main" id="{9BE233C5-B9A5-464F-9F0E-C2C3662632AE}"/>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4A4E7670-EB8F-4FC8-A96F-E10987D3E38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161</a:t>
            </a:fld>
            <a:endParaRPr lang="en-US" sz="1300" dirty="0"/>
          </a:p>
        </p:txBody>
      </p:sp>
      <p:sp>
        <p:nvSpPr>
          <p:cNvPr id="42" name="燕尾形箭头 1">
            <a:extLst>
              <a:ext uri="{FF2B5EF4-FFF2-40B4-BE49-F238E27FC236}">
                <a16:creationId xmlns:a16="http://schemas.microsoft.com/office/drawing/2014/main" id="{3C9555F4-3FBF-492F-8967-07768599E69A}"/>
              </a:ext>
            </a:extLst>
          </p:cNvPr>
          <p:cNvSpPr/>
          <p:nvPr/>
        </p:nvSpPr>
        <p:spPr>
          <a:xfrm rot="16200000">
            <a:off x="4451666" y="1991210"/>
            <a:ext cx="1079505" cy="237565"/>
          </a:xfrm>
          <a:prstGeom prst="notchedRightArrow">
            <a:avLst/>
          </a:prstGeom>
          <a:gradFill flip="none" rotWithShape="1">
            <a:gsLst>
              <a:gs pos="0">
                <a:schemeClr val="accent1">
                  <a:lumMod val="5000"/>
                  <a:lumOff val="95000"/>
                </a:schemeClr>
              </a:gs>
              <a:gs pos="71000">
                <a:srgbClr val="FF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3" name="椭圆 2">
            <a:extLst>
              <a:ext uri="{FF2B5EF4-FFF2-40B4-BE49-F238E27FC236}">
                <a16:creationId xmlns:a16="http://schemas.microsoft.com/office/drawing/2014/main" id="{1551F7E3-8ABC-4ADC-9957-0FA9314E4773}"/>
              </a:ext>
            </a:extLst>
          </p:cNvPr>
          <p:cNvSpPr/>
          <p:nvPr/>
        </p:nvSpPr>
        <p:spPr>
          <a:xfrm>
            <a:off x="2786224" y="2724425"/>
            <a:ext cx="990600" cy="990600"/>
          </a:xfrm>
          <a:prstGeom prst="ellipse">
            <a:avLst/>
          </a:prstGeom>
          <a:gradFill flip="none" rotWithShape="1">
            <a:gsLst>
              <a:gs pos="0">
                <a:schemeClr val="bg1"/>
              </a:gs>
              <a:gs pos="81000">
                <a:schemeClr val="accent6">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4" name="椭圆 3">
            <a:extLst>
              <a:ext uri="{FF2B5EF4-FFF2-40B4-BE49-F238E27FC236}">
                <a16:creationId xmlns:a16="http://schemas.microsoft.com/office/drawing/2014/main" id="{32DFF9EC-D1C6-408B-BD36-16C45D305BB1}"/>
              </a:ext>
            </a:extLst>
          </p:cNvPr>
          <p:cNvSpPr/>
          <p:nvPr/>
        </p:nvSpPr>
        <p:spPr>
          <a:xfrm>
            <a:off x="1352499" y="1533243"/>
            <a:ext cx="308430" cy="308430"/>
          </a:xfrm>
          <a:prstGeom prst="ellipse">
            <a:avLst/>
          </a:prstGeom>
          <a:gradFill flip="none" rotWithShape="1">
            <a:gsLst>
              <a:gs pos="0">
                <a:schemeClr val="bg1"/>
              </a:gs>
              <a:gs pos="81000">
                <a:srgbClr val="00B05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5" name="椭圆 4">
            <a:extLst>
              <a:ext uri="{FF2B5EF4-FFF2-40B4-BE49-F238E27FC236}">
                <a16:creationId xmlns:a16="http://schemas.microsoft.com/office/drawing/2014/main" id="{C94892DE-1CE8-46CB-A023-9CE15A866E3B}"/>
              </a:ext>
            </a:extLst>
          </p:cNvPr>
          <p:cNvSpPr/>
          <p:nvPr/>
        </p:nvSpPr>
        <p:spPr>
          <a:xfrm>
            <a:off x="1670657" y="4099929"/>
            <a:ext cx="308430" cy="308430"/>
          </a:xfrm>
          <a:prstGeom prst="ellipse">
            <a:avLst/>
          </a:prstGeom>
          <a:gradFill flip="none" rotWithShape="1">
            <a:gsLst>
              <a:gs pos="0">
                <a:schemeClr val="bg1"/>
              </a:gs>
              <a:gs pos="81000">
                <a:srgbClr val="FFC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6" name="燕尾形箭头 5">
            <a:extLst>
              <a:ext uri="{FF2B5EF4-FFF2-40B4-BE49-F238E27FC236}">
                <a16:creationId xmlns:a16="http://schemas.microsoft.com/office/drawing/2014/main" id="{1DA4FB54-FB9B-4E95-9E66-9E121D9B60BC}"/>
              </a:ext>
            </a:extLst>
          </p:cNvPr>
          <p:cNvSpPr/>
          <p:nvPr/>
        </p:nvSpPr>
        <p:spPr>
          <a:xfrm rot="8785348">
            <a:off x="1947871" y="3774102"/>
            <a:ext cx="842987" cy="237565"/>
          </a:xfrm>
          <a:prstGeom prst="notchedRightArrow">
            <a:avLst/>
          </a:prstGeom>
          <a:gradFill flip="none" rotWithShape="1">
            <a:gsLst>
              <a:gs pos="0">
                <a:schemeClr val="accent1">
                  <a:lumMod val="5000"/>
                  <a:lumOff val="95000"/>
                </a:schemeClr>
              </a:gs>
              <a:gs pos="71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7" name="燕尾形箭头 6">
            <a:extLst>
              <a:ext uri="{FF2B5EF4-FFF2-40B4-BE49-F238E27FC236}">
                <a16:creationId xmlns:a16="http://schemas.microsoft.com/office/drawing/2014/main" id="{39A72669-2BAB-4A34-9719-8EC387708503}"/>
              </a:ext>
            </a:extLst>
          </p:cNvPr>
          <p:cNvSpPr/>
          <p:nvPr/>
        </p:nvSpPr>
        <p:spPr>
          <a:xfrm rot="13279377">
            <a:off x="1522136" y="2181383"/>
            <a:ext cx="1354260" cy="237565"/>
          </a:xfrm>
          <a:prstGeom prst="notchedRightArrow">
            <a:avLst/>
          </a:prstGeom>
          <a:gradFill flip="none" rotWithShape="1">
            <a:gsLst>
              <a:gs pos="0">
                <a:schemeClr val="accent1">
                  <a:lumMod val="5000"/>
                  <a:lumOff val="95000"/>
                </a:schemeClr>
              </a:gs>
              <a:gs pos="71000">
                <a:srgbClr val="00B050"/>
              </a:gs>
              <a:gs pos="100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8" name="椭圆 7">
            <a:extLst>
              <a:ext uri="{FF2B5EF4-FFF2-40B4-BE49-F238E27FC236}">
                <a16:creationId xmlns:a16="http://schemas.microsoft.com/office/drawing/2014/main" id="{A3FA2D99-FC8E-4004-9309-E070BCB1DC31}"/>
              </a:ext>
            </a:extLst>
          </p:cNvPr>
          <p:cNvSpPr/>
          <p:nvPr/>
        </p:nvSpPr>
        <p:spPr>
          <a:xfrm>
            <a:off x="4504768" y="2724425"/>
            <a:ext cx="990600" cy="990600"/>
          </a:xfrm>
          <a:prstGeom prst="ellipse">
            <a:avLst/>
          </a:prstGeom>
          <a:gradFill flip="none" rotWithShape="1">
            <a:gsLst>
              <a:gs pos="0">
                <a:schemeClr val="bg1"/>
              </a:gs>
              <a:gs pos="81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9" name="椭圆 8">
            <a:extLst>
              <a:ext uri="{FF2B5EF4-FFF2-40B4-BE49-F238E27FC236}">
                <a16:creationId xmlns:a16="http://schemas.microsoft.com/office/drawing/2014/main" id="{4DD933C7-4F5A-47D1-8917-E4208DE4914F}"/>
              </a:ext>
            </a:extLst>
          </p:cNvPr>
          <p:cNvSpPr/>
          <p:nvPr/>
        </p:nvSpPr>
        <p:spPr>
          <a:xfrm>
            <a:off x="4837203" y="1150133"/>
            <a:ext cx="308430" cy="308430"/>
          </a:xfrm>
          <a:prstGeom prst="ellipse">
            <a:avLst/>
          </a:prstGeom>
          <a:gradFill flip="none" rotWithShape="1">
            <a:gsLst>
              <a:gs pos="0">
                <a:schemeClr val="bg1"/>
              </a:gs>
              <a:gs pos="81000">
                <a:srgbClr val="FF0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latin typeface="+mj-lt"/>
            </a:endParaRPr>
          </a:p>
        </p:txBody>
      </p:sp>
      <p:cxnSp>
        <p:nvCxnSpPr>
          <p:cNvPr id="50" name="直接箭头连接符 10">
            <a:extLst>
              <a:ext uri="{FF2B5EF4-FFF2-40B4-BE49-F238E27FC236}">
                <a16:creationId xmlns:a16="http://schemas.microsoft.com/office/drawing/2014/main" id="{96084A3D-7AF3-4BD9-89CF-624D33D93673}"/>
              </a:ext>
            </a:extLst>
          </p:cNvPr>
          <p:cNvCxnSpPr/>
          <p:nvPr/>
        </p:nvCxnSpPr>
        <p:spPr>
          <a:xfrm>
            <a:off x="3866740" y="3239180"/>
            <a:ext cx="535021" cy="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sp>
        <p:nvSpPr>
          <p:cNvPr id="51" name="燕尾形箭头 11">
            <a:extLst>
              <a:ext uri="{FF2B5EF4-FFF2-40B4-BE49-F238E27FC236}">
                <a16:creationId xmlns:a16="http://schemas.microsoft.com/office/drawing/2014/main" id="{3B755B2F-85A6-4ED5-806D-A45BFC5178D9}"/>
              </a:ext>
            </a:extLst>
          </p:cNvPr>
          <p:cNvSpPr/>
          <p:nvPr/>
        </p:nvSpPr>
        <p:spPr>
          <a:xfrm rot="20009598">
            <a:off x="5554911" y="4482550"/>
            <a:ext cx="1079505" cy="237565"/>
          </a:xfrm>
          <a:prstGeom prst="notchedRightArrow">
            <a:avLst/>
          </a:prstGeom>
          <a:gradFill flip="none" rotWithShape="1">
            <a:gsLst>
              <a:gs pos="0">
                <a:schemeClr val="accent1">
                  <a:lumMod val="5000"/>
                  <a:lumOff val="95000"/>
                </a:schemeClr>
              </a:gs>
              <a:gs pos="71000">
                <a:srgbClr val="FF00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52" name="文本框 20">
            <a:extLst>
              <a:ext uri="{FF2B5EF4-FFF2-40B4-BE49-F238E27FC236}">
                <a16:creationId xmlns:a16="http://schemas.microsoft.com/office/drawing/2014/main" id="{FD627256-817B-452B-98A9-755FAE1C9375}"/>
              </a:ext>
            </a:extLst>
          </p:cNvPr>
          <p:cNvSpPr txBox="1"/>
          <p:nvPr/>
        </p:nvSpPr>
        <p:spPr>
          <a:xfrm>
            <a:off x="1046396" y="1140019"/>
            <a:ext cx="1031051" cy="369332"/>
          </a:xfrm>
          <a:prstGeom prst="rect">
            <a:avLst/>
          </a:prstGeom>
          <a:noFill/>
        </p:spPr>
        <p:txBody>
          <a:bodyPr wrap="none" rtlCol="0">
            <a:spAutoFit/>
          </a:bodyPr>
          <a:lstStyle/>
          <a:p>
            <a:r>
              <a:rPr lang="en-US" altLang="zh-CN" dirty="0">
                <a:latin typeface="+mj-lt"/>
                <a:cs typeface="Times New Roman" panose="02020603050405020304" pitchFamily="18" charset="0"/>
              </a:rPr>
              <a:t>Positron</a:t>
            </a:r>
            <a:endParaRPr lang="en-US" dirty="0">
              <a:latin typeface="+mj-lt"/>
              <a:cs typeface="Times New Roman" panose="02020603050405020304" pitchFamily="18" charset="0"/>
            </a:endParaRPr>
          </a:p>
        </p:txBody>
      </p:sp>
      <p:sp>
        <p:nvSpPr>
          <p:cNvPr id="53" name="文本框 22">
            <a:extLst>
              <a:ext uri="{FF2B5EF4-FFF2-40B4-BE49-F238E27FC236}">
                <a16:creationId xmlns:a16="http://schemas.microsoft.com/office/drawing/2014/main" id="{6B918F10-F209-4E6E-A820-3229C4344DEB}"/>
              </a:ext>
            </a:extLst>
          </p:cNvPr>
          <p:cNvSpPr txBox="1"/>
          <p:nvPr/>
        </p:nvSpPr>
        <p:spPr>
          <a:xfrm>
            <a:off x="1161870" y="4435069"/>
            <a:ext cx="1056700" cy="369332"/>
          </a:xfrm>
          <a:prstGeom prst="rect">
            <a:avLst/>
          </a:prstGeom>
          <a:noFill/>
        </p:spPr>
        <p:txBody>
          <a:bodyPr wrap="none" rtlCol="0">
            <a:spAutoFit/>
          </a:bodyPr>
          <a:lstStyle/>
          <a:p>
            <a:r>
              <a:rPr lang="en-US" altLang="zh-CN" dirty="0">
                <a:latin typeface="+mj-lt"/>
                <a:cs typeface="Times New Roman" panose="02020603050405020304" pitchFamily="18" charset="0"/>
              </a:rPr>
              <a:t>Neutrino</a:t>
            </a:r>
            <a:endParaRPr lang="en-US" dirty="0">
              <a:latin typeface="+mj-lt"/>
              <a:cs typeface="Times New Roman" panose="02020603050405020304" pitchFamily="18" charset="0"/>
            </a:endParaRPr>
          </a:p>
        </p:txBody>
      </p:sp>
      <p:sp>
        <p:nvSpPr>
          <p:cNvPr id="54" name="文本框 24">
            <a:extLst>
              <a:ext uri="{FF2B5EF4-FFF2-40B4-BE49-F238E27FC236}">
                <a16:creationId xmlns:a16="http://schemas.microsoft.com/office/drawing/2014/main" id="{29576395-CC7C-46A6-9299-1B2C4BDF3133}"/>
              </a:ext>
            </a:extLst>
          </p:cNvPr>
          <p:cNvSpPr txBox="1"/>
          <p:nvPr/>
        </p:nvSpPr>
        <p:spPr>
          <a:xfrm>
            <a:off x="5209697" y="1106162"/>
            <a:ext cx="864339" cy="369332"/>
          </a:xfrm>
          <a:prstGeom prst="rect">
            <a:avLst/>
          </a:prstGeom>
          <a:noFill/>
        </p:spPr>
        <p:txBody>
          <a:bodyPr wrap="none" rtlCol="0">
            <a:spAutoFit/>
          </a:bodyPr>
          <a:lstStyle/>
          <a:p>
            <a:r>
              <a:rPr lang="en-US" altLang="zh-CN" dirty="0">
                <a:latin typeface="+mj-lt"/>
                <a:cs typeface="Times New Roman" panose="02020603050405020304" pitchFamily="18" charset="0"/>
              </a:rPr>
              <a:t>Proton</a:t>
            </a:r>
            <a:endParaRPr lang="en-US" dirty="0">
              <a:latin typeface="+mj-lt"/>
              <a:cs typeface="Times New Roman" panose="02020603050405020304" pitchFamily="18" charset="0"/>
            </a:endParaRPr>
          </a:p>
        </p:txBody>
      </p:sp>
      <p:sp>
        <p:nvSpPr>
          <p:cNvPr id="55" name="椭圆 28">
            <a:extLst>
              <a:ext uri="{FF2B5EF4-FFF2-40B4-BE49-F238E27FC236}">
                <a16:creationId xmlns:a16="http://schemas.microsoft.com/office/drawing/2014/main" id="{8D439BD8-8A01-4870-9BA0-DA6D866B8368}"/>
              </a:ext>
            </a:extLst>
          </p:cNvPr>
          <p:cNvSpPr/>
          <p:nvPr/>
        </p:nvSpPr>
        <p:spPr>
          <a:xfrm>
            <a:off x="4504768" y="4558765"/>
            <a:ext cx="990600" cy="990600"/>
          </a:xfrm>
          <a:prstGeom prst="ellipse">
            <a:avLst/>
          </a:prstGeom>
          <a:gradFill flip="none" rotWithShape="1">
            <a:gsLst>
              <a:gs pos="0">
                <a:schemeClr val="bg1"/>
              </a:gs>
              <a:gs pos="81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56" name="文本框 30">
            <a:extLst>
              <a:ext uri="{FF2B5EF4-FFF2-40B4-BE49-F238E27FC236}">
                <a16:creationId xmlns:a16="http://schemas.microsoft.com/office/drawing/2014/main" id="{49F12B3C-9764-4516-8696-440BE5EE6CAA}"/>
              </a:ext>
            </a:extLst>
          </p:cNvPr>
          <p:cNvSpPr txBox="1"/>
          <p:nvPr/>
        </p:nvSpPr>
        <p:spPr>
          <a:xfrm>
            <a:off x="4628176" y="5699771"/>
            <a:ext cx="825867" cy="369332"/>
          </a:xfrm>
          <a:prstGeom prst="rect">
            <a:avLst/>
          </a:prstGeom>
          <a:noFill/>
        </p:spPr>
        <p:txBody>
          <a:bodyPr wrap="none" rtlCol="0">
            <a:spAutoFit/>
          </a:bodyPr>
          <a:lstStyle/>
          <a:p>
            <a:r>
              <a:rPr lang="en-US" altLang="zh-CN" dirty="0">
                <a:latin typeface="+mj-lt"/>
                <a:cs typeface="Times New Roman" panose="02020603050405020304" pitchFamily="18" charset="0"/>
              </a:rPr>
              <a:t>Recoil</a:t>
            </a:r>
            <a:endParaRPr lang="en-US" dirty="0">
              <a:latin typeface="+mj-lt"/>
              <a:cs typeface="Times New Roman" panose="02020603050405020304" pitchFamily="18" charset="0"/>
            </a:endParaRPr>
          </a:p>
        </p:txBody>
      </p:sp>
      <p:sp>
        <p:nvSpPr>
          <p:cNvPr id="57" name="文本框 31">
            <a:extLst>
              <a:ext uri="{FF2B5EF4-FFF2-40B4-BE49-F238E27FC236}">
                <a16:creationId xmlns:a16="http://schemas.microsoft.com/office/drawing/2014/main" id="{D86EAEFE-968C-4C82-A37C-C1E1057124B7}"/>
              </a:ext>
            </a:extLst>
          </p:cNvPr>
          <p:cNvSpPr txBox="1"/>
          <p:nvPr/>
        </p:nvSpPr>
        <p:spPr>
          <a:xfrm>
            <a:off x="6008082" y="4183718"/>
            <a:ext cx="2146742" cy="872034"/>
          </a:xfrm>
          <a:prstGeom prst="rect">
            <a:avLst/>
          </a:prstGeom>
          <a:noFill/>
        </p:spPr>
        <p:txBody>
          <a:bodyPr wrap="none" rtlCol="0" anchor="ctr">
            <a:spAutoFit/>
          </a:bodyPr>
          <a:lstStyle/>
          <a:p>
            <a:pPr algn="ctr">
              <a:lnSpc>
                <a:spcPct val="150000"/>
              </a:lnSpc>
            </a:pPr>
            <a:r>
              <a:rPr lang="en-US" altLang="zh-CN" i="1" dirty="0">
                <a:latin typeface="+mj-lt"/>
                <a:cs typeface="Times New Roman" panose="02020603050405020304" pitchFamily="18" charset="0"/>
              </a:rPr>
              <a:t>γ</a:t>
            </a:r>
            <a:r>
              <a:rPr lang="en-US" altLang="zh-CN" dirty="0">
                <a:latin typeface="+mj-lt"/>
                <a:cs typeface="Times New Roman" panose="02020603050405020304" pitchFamily="18" charset="0"/>
              </a:rPr>
              <a:t> ray    </a:t>
            </a:r>
          </a:p>
          <a:p>
            <a:pPr algn="ctr">
              <a:lnSpc>
                <a:spcPct val="150000"/>
              </a:lnSpc>
            </a:pPr>
            <a:r>
              <a:rPr lang="en-US" dirty="0">
                <a:latin typeface="+mj-lt"/>
                <a:cs typeface="Times New Roman" panose="02020603050405020304" pitchFamily="18" charset="0"/>
              </a:rPr>
              <a:t>with a Doppler shift</a:t>
            </a:r>
          </a:p>
        </p:txBody>
      </p:sp>
      <p:cxnSp>
        <p:nvCxnSpPr>
          <p:cNvPr id="58" name="直接箭头连接符 35">
            <a:extLst>
              <a:ext uri="{FF2B5EF4-FFF2-40B4-BE49-F238E27FC236}">
                <a16:creationId xmlns:a16="http://schemas.microsoft.com/office/drawing/2014/main" id="{2B216EAB-D2EE-4D34-A24C-F63D82963C1C}"/>
              </a:ext>
            </a:extLst>
          </p:cNvPr>
          <p:cNvCxnSpPr/>
          <p:nvPr/>
        </p:nvCxnSpPr>
        <p:spPr>
          <a:xfrm>
            <a:off x="4991418" y="3892884"/>
            <a:ext cx="0" cy="5154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文本框 18">
            <a:extLst>
              <a:ext uri="{FF2B5EF4-FFF2-40B4-BE49-F238E27FC236}">
                <a16:creationId xmlns:a16="http://schemas.microsoft.com/office/drawing/2014/main" id="{9D62C6B8-339B-4258-8FEE-1881A9EA2972}"/>
              </a:ext>
            </a:extLst>
          </p:cNvPr>
          <p:cNvSpPr txBox="1"/>
          <p:nvPr/>
        </p:nvSpPr>
        <p:spPr>
          <a:xfrm>
            <a:off x="5598375" y="3035059"/>
            <a:ext cx="1133644" cy="369332"/>
          </a:xfrm>
          <a:prstGeom prst="rect">
            <a:avLst/>
          </a:prstGeom>
          <a:noFill/>
        </p:spPr>
        <p:txBody>
          <a:bodyPr wrap="none" rtlCol="0">
            <a:spAutoFit/>
          </a:bodyPr>
          <a:lstStyle/>
          <a:p>
            <a:r>
              <a:rPr lang="en-US" altLang="zh-CN" dirty="0">
                <a:latin typeface="+mj-lt"/>
                <a:cs typeface="Times New Roman" panose="02020603050405020304" pitchFamily="18" charset="0"/>
              </a:rPr>
              <a:t>Daughter</a:t>
            </a:r>
            <a:endParaRPr lang="en-US" dirty="0">
              <a:latin typeface="+mj-lt"/>
              <a:cs typeface="Times New Roman" panose="02020603050405020304" pitchFamily="18" charset="0"/>
            </a:endParaRPr>
          </a:p>
        </p:txBody>
      </p:sp>
      <p:sp>
        <p:nvSpPr>
          <p:cNvPr id="23" name="文本框 18">
            <a:extLst>
              <a:ext uri="{FF2B5EF4-FFF2-40B4-BE49-F238E27FC236}">
                <a16:creationId xmlns:a16="http://schemas.microsoft.com/office/drawing/2014/main" id="{2ECBF9FD-4EB6-4F48-8A53-0E0E762850C2}"/>
              </a:ext>
            </a:extLst>
          </p:cNvPr>
          <p:cNvSpPr txBox="1"/>
          <p:nvPr/>
        </p:nvSpPr>
        <p:spPr>
          <a:xfrm>
            <a:off x="2756187" y="3855764"/>
            <a:ext cx="1184940" cy="369332"/>
          </a:xfrm>
          <a:prstGeom prst="rect">
            <a:avLst/>
          </a:prstGeom>
          <a:noFill/>
        </p:spPr>
        <p:txBody>
          <a:bodyPr wrap="none" rtlCol="0">
            <a:spAutoFit/>
          </a:bodyPr>
          <a:lstStyle/>
          <a:p>
            <a:r>
              <a:rPr lang="en-US" altLang="zh-CN" dirty="0">
                <a:latin typeface="+mj-lt"/>
                <a:cs typeface="Times New Roman" panose="02020603050405020304" pitchFamily="18" charset="0"/>
              </a:rPr>
              <a:t>Precursor</a:t>
            </a:r>
            <a:endParaRPr lang="en-US" dirty="0">
              <a:latin typeface="+mj-lt"/>
              <a:cs typeface="Times New Roman" panose="02020603050405020304" pitchFamily="18" charset="0"/>
            </a:endParaRPr>
          </a:p>
        </p:txBody>
      </p:sp>
    </p:spTree>
    <p:extLst>
      <p:ext uri="{BB962C8B-B14F-4D97-AF65-F5344CB8AC3E}">
        <p14:creationId xmlns:p14="http://schemas.microsoft.com/office/powerpoint/2010/main" val="1079645138"/>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534CF4-5D64-4408-BDE9-C541E2BF8181}"/>
              </a:ext>
            </a:extLst>
          </p:cNvPr>
          <p:cNvSpPr>
            <a:spLocks noGrp="1"/>
          </p:cNvSpPr>
          <p:nvPr>
            <p:ph type="title"/>
          </p:nvPr>
        </p:nvSpPr>
        <p:spPr/>
        <p:txBody>
          <a:bodyPr/>
          <a:lstStyle/>
          <a:p>
            <a:r>
              <a:rPr lang="en-US" altLang="zh-CN" dirty="0"/>
              <a:t>Doppler Broadening Simulation</a:t>
            </a:r>
            <a:endParaRPr lang="zh-CN" altLang="en-US" dirty="0"/>
          </a:p>
        </p:txBody>
      </p:sp>
      <p:sp>
        <p:nvSpPr>
          <p:cNvPr id="4" name="Footer Placeholder 3">
            <a:extLst>
              <a:ext uri="{FF2B5EF4-FFF2-40B4-BE49-F238E27FC236}">
                <a16:creationId xmlns:a16="http://schemas.microsoft.com/office/drawing/2014/main" id="{23AE4328-F0CF-402D-97C3-F1E53697827C}"/>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18A741A0-C954-4B5E-86A0-D3BBEA93B4C8}"/>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162</a:t>
            </a:fld>
            <a:endParaRPr lang="en-US" sz="1300" dirty="0"/>
          </a:p>
        </p:txBody>
      </p:sp>
      <p:sp>
        <p:nvSpPr>
          <p:cNvPr id="6" name="Rectangle 5">
            <a:extLst>
              <a:ext uri="{FF2B5EF4-FFF2-40B4-BE49-F238E27FC236}">
                <a16:creationId xmlns:a16="http://schemas.microsoft.com/office/drawing/2014/main" id="{31FAE8E6-740D-4187-81AA-F2350B521316}"/>
              </a:ext>
            </a:extLst>
          </p:cNvPr>
          <p:cNvSpPr/>
          <p:nvPr/>
        </p:nvSpPr>
        <p:spPr>
          <a:xfrm>
            <a:off x="304799" y="1487532"/>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Energy of protons</a:t>
            </a:r>
            <a:endParaRPr lang="zh-CN" altLang="en-US" sz="2000" dirty="0"/>
          </a:p>
        </p:txBody>
      </p:sp>
      <p:sp>
        <p:nvSpPr>
          <p:cNvPr id="7" name="Rectangle 6">
            <a:extLst>
              <a:ext uri="{FF2B5EF4-FFF2-40B4-BE49-F238E27FC236}">
                <a16:creationId xmlns:a16="http://schemas.microsoft.com/office/drawing/2014/main" id="{3318302C-784F-4166-94B1-20B29621DD23}"/>
              </a:ext>
            </a:extLst>
          </p:cNvPr>
          <p:cNvSpPr/>
          <p:nvPr/>
        </p:nvSpPr>
        <p:spPr>
          <a:xfrm>
            <a:off x="304799" y="2154798"/>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Intensity of protons</a:t>
            </a:r>
            <a:endParaRPr lang="zh-CN" altLang="en-US" sz="2000" dirty="0"/>
          </a:p>
        </p:txBody>
      </p:sp>
      <p:sp>
        <p:nvSpPr>
          <p:cNvPr id="8" name="Rectangle 7">
            <a:extLst>
              <a:ext uri="{FF2B5EF4-FFF2-40B4-BE49-F238E27FC236}">
                <a16:creationId xmlns:a16="http://schemas.microsoft.com/office/drawing/2014/main" id="{703C1857-0D2E-4139-8CAE-D278071CD9E3}"/>
              </a:ext>
            </a:extLst>
          </p:cNvPr>
          <p:cNvSpPr/>
          <p:nvPr/>
        </p:nvSpPr>
        <p:spPr>
          <a:xfrm>
            <a:off x="304799" y="2822064"/>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Energy of </a:t>
            </a:r>
            <a:r>
              <a:rPr lang="en-US" altLang="zh-CN" sz="2000" i="1" dirty="0"/>
              <a:t>γ</a:t>
            </a:r>
            <a:r>
              <a:rPr lang="en-US" altLang="zh-CN" sz="2000" dirty="0"/>
              <a:t> ray</a:t>
            </a:r>
            <a:endParaRPr lang="zh-CN" altLang="en-US" sz="2000" dirty="0"/>
          </a:p>
        </p:txBody>
      </p:sp>
      <p:sp>
        <p:nvSpPr>
          <p:cNvPr id="9" name="Rectangle 8">
            <a:extLst>
              <a:ext uri="{FF2B5EF4-FFF2-40B4-BE49-F238E27FC236}">
                <a16:creationId xmlns:a16="http://schemas.microsoft.com/office/drawing/2014/main" id="{F59E4B35-CD35-4301-A869-B17FD721181A}"/>
              </a:ext>
            </a:extLst>
          </p:cNvPr>
          <p:cNvSpPr/>
          <p:nvPr/>
        </p:nvSpPr>
        <p:spPr>
          <a:xfrm>
            <a:off x="304799" y="3489330"/>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Lifetime of </a:t>
            </a:r>
            <a:r>
              <a:rPr lang="en-US" altLang="zh-CN" sz="2000" i="1" dirty="0"/>
              <a:t>γ</a:t>
            </a:r>
            <a:r>
              <a:rPr lang="en-US" altLang="zh-CN" sz="2000" dirty="0"/>
              <a:t>-ray emitting state</a:t>
            </a:r>
            <a:endParaRPr lang="zh-CN" altLang="en-US" sz="2000" dirty="0"/>
          </a:p>
        </p:txBody>
      </p:sp>
      <p:sp>
        <p:nvSpPr>
          <p:cNvPr id="10" name="Rectangle 9">
            <a:extLst>
              <a:ext uri="{FF2B5EF4-FFF2-40B4-BE49-F238E27FC236}">
                <a16:creationId xmlns:a16="http://schemas.microsoft.com/office/drawing/2014/main" id="{DACAB7D8-3CF8-476C-AB0F-49E78F564448}"/>
              </a:ext>
            </a:extLst>
          </p:cNvPr>
          <p:cNvSpPr/>
          <p:nvPr/>
        </p:nvSpPr>
        <p:spPr>
          <a:xfrm>
            <a:off x="304799" y="4317942"/>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Stopping power of material</a:t>
            </a:r>
            <a:endParaRPr lang="zh-CN" altLang="en-US" sz="2000" dirty="0"/>
          </a:p>
        </p:txBody>
      </p:sp>
      <p:sp>
        <p:nvSpPr>
          <p:cNvPr id="11" name="Rectangle 10">
            <a:extLst>
              <a:ext uri="{FF2B5EF4-FFF2-40B4-BE49-F238E27FC236}">
                <a16:creationId xmlns:a16="http://schemas.microsoft.com/office/drawing/2014/main" id="{03635593-44FB-4009-A731-6B1F0DC22F9B}"/>
              </a:ext>
            </a:extLst>
          </p:cNvPr>
          <p:cNvSpPr/>
          <p:nvPr/>
        </p:nvSpPr>
        <p:spPr>
          <a:xfrm>
            <a:off x="304799" y="5146554"/>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Response function of detector</a:t>
            </a:r>
            <a:endParaRPr lang="zh-CN" altLang="en-US" sz="2000" dirty="0"/>
          </a:p>
        </p:txBody>
      </p:sp>
    </p:spTree>
    <p:extLst>
      <p:ext uri="{BB962C8B-B14F-4D97-AF65-F5344CB8AC3E}">
        <p14:creationId xmlns:p14="http://schemas.microsoft.com/office/powerpoint/2010/main" val="1139265039"/>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534CF4-5D64-4408-BDE9-C541E2BF8181}"/>
              </a:ext>
            </a:extLst>
          </p:cNvPr>
          <p:cNvSpPr>
            <a:spLocks noGrp="1"/>
          </p:cNvSpPr>
          <p:nvPr>
            <p:ph type="title"/>
          </p:nvPr>
        </p:nvSpPr>
        <p:spPr/>
        <p:txBody>
          <a:bodyPr/>
          <a:lstStyle/>
          <a:p>
            <a:r>
              <a:rPr lang="en-US" altLang="zh-CN" dirty="0"/>
              <a:t>Doppler Broadening Simulation</a:t>
            </a:r>
            <a:endParaRPr lang="zh-CN" altLang="en-US" dirty="0"/>
          </a:p>
        </p:txBody>
      </p:sp>
      <p:sp>
        <p:nvSpPr>
          <p:cNvPr id="4" name="Footer Placeholder 3">
            <a:extLst>
              <a:ext uri="{FF2B5EF4-FFF2-40B4-BE49-F238E27FC236}">
                <a16:creationId xmlns:a16="http://schemas.microsoft.com/office/drawing/2014/main" id="{23AE4328-F0CF-402D-97C3-F1E53697827C}"/>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18A741A0-C954-4B5E-86A0-D3BBEA93B4C8}"/>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163</a:t>
            </a:fld>
            <a:endParaRPr lang="en-US" sz="1300" dirty="0"/>
          </a:p>
        </p:txBody>
      </p:sp>
      <p:sp>
        <p:nvSpPr>
          <p:cNvPr id="6" name="Rectangle 5">
            <a:extLst>
              <a:ext uri="{FF2B5EF4-FFF2-40B4-BE49-F238E27FC236}">
                <a16:creationId xmlns:a16="http://schemas.microsoft.com/office/drawing/2014/main" id="{31FAE8E6-740D-4187-81AA-F2350B521316}"/>
              </a:ext>
            </a:extLst>
          </p:cNvPr>
          <p:cNvSpPr/>
          <p:nvPr/>
        </p:nvSpPr>
        <p:spPr>
          <a:xfrm>
            <a:off x="304799" y="1487532"/>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Energy of protons</a:t>
            </a:r>
            <a:endParaRPr lang="zh-CN" altLang="en-US" sz="2000" dirty="0"/>
          </a:p>
        </p:txBody>
      </p:sp>
      <p:sp>
        <p:nvSpPr>
          <p:cNvPr id="7" name="Rectangle 6">
            <a:extLst>
              <a:ext uri="{FF2B5EF4-FFF2-40B4-BE49-F238E27FC236}">
                <a16:creationId xmlns:a16="http://schemas.microsoft.com/office/drawing/2014/main" id="{3318302C-784F-4166-94B1-20B29621DD23}"/>
              </a:ext>
            </a:extLst>
          </p:cNvPr>
          <p:cNvSpPr/>
          <p:nvPr/>
        </p:nvSpPr>
        <p:spPr>
          <a:xfrm>
            <a:off x="304799" y="2154798"/>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Intensity of protons</a:t>
            </a:r>
            <a:endParaRPr lang="zh-CN" altLang="en-US" sz="2000" dirty="0"/>
          </a:p>
        </p:txBody>
      </p:sp>
      <p:sp>
        <p:nvSpPr>
          <p:cNvPr id="8" name="Rectangle 7">
            <a:extLst>
              <a:ext uri="{FF2B5EF4-FFF2-40B4-BE49-F238E27FC236}">
                <a16:creationId xmlns:a16="http://schemas.microsoft.com/office/drawing/2014/main" id="{703C1857-0D2E-4139-8CAE-D278071CD9E3}"/>
              </a:ext>
            </a:extLst>
          </p:cNvPr>
          <p:cNvSpPr/>
          <p:nvPr/>
        </p:nvSpPr>
        <p:spPr>
          <a:xfrm>
            <a:off x="304799" y="2822064"/>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Energy of </a:t>
            </a:r>
            <a:r>
              <a:rPr lang="en-US" altLang="zh-CN" sz="2000" i="1" dirty="0"/>
              <a:t>γ</a:t>
            </a:r>
            <a:r>
              <a:rPr lang="en-US" altLang="zh-CN" sz="2000" dirty="0"/>
              <a:t> ray</a:t>
            </a:r>
            <a:endParaRPr lang="zh-CN" altLang="en-US" sz="2000" dirty="0"/>
          </a:p>
        </p:txBody>
      </p:sp>
      <p:sp>
        <p:nvSpPr>
          <p:cNvPr id="9" name="Rectangle 8">
            <a:extLst>
              <a:ext uri="{FF2B5EF4-FFF2-40B4-BE49-F238E27FC236}">
                <a16:creationId xmlns:a16="http://schemas.microsoft.com/office/drawing/2014/main" id="{F59E4B35-CD35-4301-A869-B17FD721181A}"/>
              </a:ext>
            </a:extLst>
          </p:cNvPr>
          <p:cNvSpPr/>
          <p:nvPr/>
        </p:nvSpPr>
        <p:spPr>
          <a:xfrm>
            <a:off x="304799" y="3489330"/>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Lifetime of </a:t>
            </a:r>
            <a:r>
              <a:rPr lang="en-US" altLang="zh-CN" sz="2000" i="1" dirty="0"/>
              <a:t>γ</a:t>
            </a:r>
            <a:r>
              <a:rPr lang="en-US" altLang="zh-CN" sz="2000" dirty="0"/>
              <a:t>-ray emitting state</a:t>
            </a:r>
            <a:endParaRPr lang="zh-CN" altLang="en-US" sz="2000" dirty="0"/>
          </a:p>
        </p:txBody>
      </p:sp>
      <p:sp>
        <p:nvSpPr>
          <p:cNvPr id="10" name="Rectangle 9">
            <a:extLst>
              <a:ext uri="{FF2B5EF4-FFF2-40B4-BE49-F238E27FC236}">
                <a16:creationId xmlns:a16="http://schemas.microsoft.com/office/drawing/2014/main" id="{DACAB7D8-3CF8-476C-AB0F-49E78F564448}"/>
              </a:ext>
            </a:extLst>
          </p:cNvPr>
          <p:cNvSpPr/>
          <p:nvPr/>
        </p:nvSpPr>
        <p:spPr>
          <a:xfrm>
            <a:off x="304799" y="4317942"/>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Stopping power of material</a:t>
            </a:r>
            <a:endParaRPr lang="zh-CN" altLang="en-US" sz="2000" dirty="0"/>
          </a:p>
        </p:txBody>
      </p:sp>
      <p:sp>
        <p:nvSpPr>
          <p:cNvPr id="11" name="Rectangle 10">
            <a:extLst>
              <a:ext uri="{FF2B5EF4-FFF2-40B4-BE49-F238E27FC236}">
                <a16:creationId xmlns:a16="http://schemas.microsoft.com/office/drawing/2014/main" id="{03635593-44FB-4009-A731-6B1F0DC22F9B}"/>
              </a:ext>
            </a:extLst>
          </p:cNvPr>
          <p:cNvSpPr/>
          <p:nvPr/>
        </p:nvSpPr>
        <p:spPr>
          <a:xfrm>
            <a:off x="304799" y="5146554"/>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Response function of detector</a:t>
            </a:r>
            <a:endParaRPr lang="zh-CN" altLang="en-US" sz="2000" dirty="0"/>
          </a:p>
        </p:txBody>
      </p:sp>
      <p:sp>
        <p:nvSpPr>
          <p:cNvPr id="12" name="Rectangle 11">
            <a:extLst>
              <a:ext uri="{FF2B5EF4-FFF2-40B4-BE49-F238E27FC236}">
                <a16:creationId xmlns:a16="http://schemas.microsoft.com/office/drawing/2014/main" id="{4093EAF3-00F1-4502-B376-D5790D243317}"/>
              </a:ext>
            </a:extLst>
          </p:cNvPr>
          <p:cNvSpPr/>
          <p:nvPr/>
        </p:nvSpPr>
        <p:spPr>
          <a:xfrm>
            <a:off x="3909689" y="3375045"/>
            <a:ext cx="1871597" cy="49366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zh-CN" sz="2000" dirty="0"/>
              <a:t>Simulation</a:t>
            </a:r>
            <a:endParaRPr lang="zh-CN" altLang="en-US" sz="2000" dirty="0"/>
          </a:p>
        </p:txBody>
      </p:sp>
      <p:sp>
        <p:nvSpPr>
          <p:cNvPr id="13" name="Right Brace 12">
            <a:extLst>
              <a:ext uri="{FF2B5EF4-FFF2-40B4-BE49-F238E27FC236}">
                <a16:creationId xmlns:a16="http://schemas.microsoft.com/office/drawing/2014/main" id="{72B5F3C6-4B2E-4A74-B2C0-69A8DCEE49C3}"/>
              </a:ext>
            </a:extLst>
          </p:cNvPr>
          <p:cNvSpPr/>
          <p:nvPr/>
        </p:nvSpPr>
        <p:spPr>
          <a:xfrm>
            <a:off x="3276600" y="1410948"/>
            <a:ext cx="533400" cy="4456068"/>
          </a:xfrm>
          <a:prstGeom prst="rightBrace">
            <a:avLst/>
          </a:prstGeom>
        </p:spPr>
        <p:style>
          <a:lnRef idx="1">
            <a:schemeClr val="accent3"/>
          </a:lnRef>
          <a:fillRef idx="0">
            <a:schemeClr val="accent3"/>
          </a:fillRef>
          <a:effectRef idx="0">
            <a:schemeClr val="accent3"/>
          </a:effectRef>
          <a:fontRef idx="minor">
            <a:schemeClr val="tx1"/>
          </a:fontRef>
        </p:style>
        <p:txBody>
          <a:bodyPr rtlCol="0" anchor="ctr"/>
          <a:lstStyle/>
          <a:p>
            <a:pPr algn="ctr"/>
            <a:endParaRPr lang="zh-CN" altLang="en-US" dirty="0"/>
          </a:p>
        </p:txBody>
      </p:sp>
    </p:spTree>
    <p:extLst>
      <p:ext uri="{BB962C8B-B14F-4D97-AF65-F5344CB8AC3E}">
        <p14:creationId xmlns:p14="http://schemas.microsoft.com/office/powerpoint/2010/main" val="1903758195"/>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534CF4-5D64-4408-BDE9-C541E2BF8181}"/>
              </a:ext>
            </a:extLst>
          </p:cNvPr>
          <p:cNvSpPr>
            <a:spLocks noGrp="1"/>
          </p:cNvSpPr>
          <p:nvPr>
            <p:ph type="title"/>
          </p:nvPr>
        </p:nvSpPr>
        <p:spPr/>
        <p:txBody>
          <a:bodyPr/>
          <a:lstStyle/>
          <a:p>
            <a:r>
              <a:rPr lang="en-US" altLang="zh-CN" dirty="0"/>
              <a:t>Doppler Broadening Simulation</a:t>
            </a:r>
            <a:endParaRPr lang="zh-CN" altLang="en-US" dirty="0"/>
          </a:p>
        </p:txBody>
      </p:sp>
      <p:sp>
        <p:nvSpPr>
          <p:cNvPr id="4" name="Footer Placeholder 3">
            <a:extLst>
              <a:ext uri="{FF2B5EF4-FFF2-40B4-BE49-F238E27FC236}">
                <a16:creationId xmlns:a16="http://schemas.microsoft.com/office/drawing/2014/main" id="{23AE4328-F0CF-402D-97C3-F1E53697827C}"/>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18A741A0-C954-4B5E-86A0-D3BBEA93B4C8}"/>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164</a:t>
            </a:fld>
            <a:endParaRPr lang="en-US" sz="1300" dirty="0"/>
          </a:p>
        </p:txBody>
      </p:sp>
      <p:sp>
        <p:nvSpPr>
          <p:cNvPr id="6" name="Rectangle 5">
            <a:extLst>
              <a:ext uri="{FF2B5EF4-FFF2-40B4-BE49-F238E27FC236}">
                <a16:creationId xmlns:a16="http://schemas.microsoft.com/office/drawing/2014/main" id="{31FAE8E6-740D-4187-81AA-F2350B521316}"/>
              </a:ext>
            </a:extLst>
          </p:cNvPr>
          <p:cNvSpPr/>
          <p:nvPr/>
        </p:nvSpPr>
        <p:spPr>
          <a:xfrm>
            <a:off x="304799" y="1487532"/>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Energy of protons</a:t>
            </a:r>
            <a:endParaRPr lang="zh-CN" altLang="en-US" sz="2000" dirty="0"/>
          </a:p>
        </p:txBody>
      </p:sp>
      <p:sp>
        <p:nvSpPr>
          <p:cNvPr id="7" name="Rectangle 6">
            <a:extLst>
              <a:ext uri="{FF2B5EF4-FFF2-40B4-BE49-F238E27FC236}">
                <a16:creationId xmlns:a16="http://schemas.microsoft.com/office/drawing/2014/main" id="{3318302C-784F-4166-94B1-20B29621DD23}"/>
              </a:ext>
            </a:extLst>
          </p:cNvPr>
          <p:cNvSpPr/>
          <p:nvPr/>
        </p:nvSpPr>
        <p:spPr>
          <a:xfrm>
            <a:off x="304799" y="2154798"/>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Intensity of protons</a:t>
            </a:r>
            <a:endParaRPr lang="zh-CN" altLang="en-US" sz="2000" dirty="0"/>
          </a:p>
        </p:txBody>
      </p:sp>
      <p:sp>
        <p:nvSpPr>
          <p:cNvPr id="8" name="Rectangle 7">
            <a:extLst>
              <a:ext uri="{FF2B5EF4-FFF2-40B4-BE49-F238E27FC236}">
                <a16:creationId xmlns:a16="http://schemas.microsoft.com/office/drawing/2014/main" id="{703C1857-0D2E-4139-8CAE-D278071CD9E3}"/>
              </a:ext>
            </a:extLst>
          </p:cNvPr>
          <p:cNvSpPr/>
          <p:nvPr/>
        </p:nvSpPr>
        <p:spPr>
          <a:xfrm>
            <a:off x="304799" y="2822064"/>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Energy of </a:t>
            </a:r>
            <a:r>
              <a:rPr lang="en-US" altLang="zh-CN" sz="2000" i="1" dirty="0"/>
              <a:t>γ</a:t>
            </a:r>
            <a:r>
              <a:rPr lang="en-US" altLang="zh-CN" sz="2000" dirty="0"/>
              <a:t> ray</a:t>
            </a:r>
            <a:endParaRPr lang="zh-CN" altLang="en-US" sz="2000" dirty="0"/>
          </a:p>
        </p:txBody>
      </p:sp>
      <p:sp>
        <p:nvSpPr>
          <p:cNvPr id="9" name="Rectangle 8">
            <a:extLst>
              <a:ext uri="{FF2B5EF4-FFF2-40B4-BE49-F238E27FC236}">
                <a16:creationId xmlns:a16="http://schemas.microsoft.com/office/drawing/2014/main" id="{F59E4B35-CD35-4301-A869-B17FD721181A}"/>
              </a:ext>
            </a:extLst>
          </p:cNvPr>
          <p:cNvSpPr/>
          <p:nvPr/>
        </p:nvSpPr>
        <p:spPr>
          <a:xfrm>
            <a:off x="304799" y="3489330"/>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Lifetime of </a:t>
            </a:r>
            <a:r>
              <a:rPr lang="en-US" altLang="zh-CN" sz="2000" i="1" dirty="0"/>
              <a:t>γ</a:t>
            </a:r>
            <a:r>
              <a:rPr lang="en-US" altLang="zh-CN" sz="2000" dirty="0"/>
              <a:t>-ray emitting state</a:t>
            </a:r>
            <a:endParaRPr lang="zh-CN" altLang="en-US" sz="2000" dirty="0"/>
          </a:p>
        </p:txBody>
      </p:sp>
      <p:sp>
        <p:nvSpPr>
          <p:cNvPr id="10" name="Rectangle 9">
            <a:extLst>
              <a:ext uri="{FF2B5EF4-FFF2-40B4-BE49-F238E27FC236}">
                <a16:creationId xmlns:a16="http://schemas.microsoft.com/office/drawing/2014/main" id="{DACAB7D8-3CF8-476C-AB0F-49E78F564448}"/>
              </a:ext>
            </a:extLst>
          </p:cNvPr>
          <p:cNvSpPr/>
          <p:nvPr/>
        </p:nvSpPr>
        <p:spPr>
          <a:xfrm>
            <a:off x="304799" y="4317942"/>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Stopping power of material</a:t>
            </a:r>
            <a:endParaRPr lang="zh-CN" altLang="en-US" sz="2000" dirty="0"/>
          </a:p>
        </p:txBody>
      </p:sp>
      <p:sp>
        <p:nvSpPr>
          <p:cNvPr id="11" name="Rectangle 10">
            <a:extLst>
              <a:ext uri="{FF2B5EF4-FFF2-40B4-BE49-F238E27FC236}">
                <a16:creationId xmlns:a16="http://schemas.microsoft.com/office/drawing/2014/main" id="{03635593-44FB-4009-A731-6B1F0DC22F9B}"/>
              </a:ext>
            </a:extLst>
          </p:cNvPr>
          <p:cNvSpPr/>
          <p:nvPr/>
        </p:nvSpPr>
        <p:spPr>
          <a:xfrm>
            <a:off x="304799" y="5146554"/>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Response function of detector</a:t>
            </a:r>
            <a:endParaRPr lang="zh-CN" altLang="en-US" sz="2000" dirty="0"/>
          </a:p>
        </p:txBody>
      </p:sp>
      <p:sp>
        <p:nvSpPr>
          <p:cNvPr id="12" name="Rectangle 11">
            <a:extLst>
              <a:ext uri="{FF2B5EF4-FFF2-40B4-BE49-F238E27FC236}">
                <a16:creationId xmlns:a16="http://schemas.microsoft.com/office/drawing/2014/main" id="{4093EAF3-00F1-4502-B376-D5790D243317}"/>
              </a:ext>
            </a:extLst>
          </p:cNvPr>
          <p:cNvSpPr/>
          <p:nvPr/>
        </p:nvSpPr>
        <p:spPr>
          <a:xfrm>
            <a:off x="3909689" y="3375045"/>
            <a:ext cx="1871597" cy="49366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zh-CN" sz="2000" dirty="0"/>
              <a:t>Simulation</a:t>
            </a:r>
            <a:endParaRPr lang="zh-CN" altLang="en-US" sz="2000" dirty="0"/>
          </a:p>
        </p:txBody>
      </p:sp>
      <p:sp>
        <p:nvSpPr>
          <p:cNvPr id="13" name="Right Brace 12">
            <a:extLst>
              <a:ext uri="{FF2B5EF4-FFF2-40B4-BE49-F238E27FC236}">
                <a16:creationId xmlns:a16="http://schemas.microsoft.com/office/drawing/2014/main" id="{72B5F3C6-4B2E-4A74-B2C0-69A8DCEE49C3}"/>
              </a:ext>
            </a:extLst>
          </p:cNvPr>
          <p:cNvSpPr/>
          <p:nvPr/>
        </p:nvSpPr>
        <p:spPr>
          <a:xfrm>
            <a:off x="3276600" y="1410948"/>
            <a:ext cx="533400" cy="4456068"/>
          </a:xfrm>
          <a:prstGeom prst="rightBrace">
            <a:avLst/>
          </a:prstGeom>
        </p:spPr>
        <p:style>
          <a:lnRef idx="1">
            <a:schemeClr val="accent3"/>
          </a:lnRef>
          <a:fillRef idx="0">
            <a:schemeClr val="accent3"/>
          </a:fillRef>
          <a:effectRef idx="0">
            <a:schemeClr val="accent3"/>
          </a:effectRef>
          <a:fontRef idx="minor">
            <a:schemeClr val="tx1"/>
          </a:fontRef>
        </p:style>
        <p:txBody>
          <a:bodyPr rtlCol="0" anchor="ctr"/>
          <a:lstStyle/>
          <a:p>
            <a:pPr algn="ctr"/>
            <a:endParaRPr lang="zh-CN" altLang="en-US" dirty="0"/>
          </a:p>
        </p:txBody>
      </p:sp>
      <p:sp>
        <p:nvSpPr>
          <p:cNvPr id="14" name="Rectangle 13">
            <a:extLst>
              <a:ext uri="{FF2B5EF4-FFF2-40B4-BE49-F238E27FC236}">
                <a16:creationId xmlns:a16="http://schemas.microsoft.com/office/drawing/2014/main" id="{FA1C503E-50B3-4A8F-A08E-D9A734D12DE0}"/>
              </a:ext>
            </a:extLst>
          </p:cNvPr>
          <p:cNvSpPr/>
          <p:nvPr/>
        </p:nvSpPr>
        <p:spPr>
          <a:xfrm>
            <a:off x="6242551" y="3259266"/>
            <a:ext cx="2749049" cy="70313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zh-CN" sz="2000" dirty="0"/>
              <a:t>Simulation-to-data Comparison</a:t>
            </a:r>
            <a:endParaRPr lang="zh-CN" altLang="en-US" sz="2000" dirty="0"/>
          </a:p>
        </p:txBody>
      </p:sp>
      <p:sp>
        <p:nvSpPr>
          <p:cNvPr id="15" name="Arrow: Right 14">
            <a:extLst>
              <a:ext uri="{FF2B5EF4-FFF2-40B4-BE49-F238E27FC236}">
                <a16:creationId xmlns:a16="http://schemas.microsoft.com/office/drawing/2014/main" id="{2933DF44-2AFC-45C9-9D93-69BD804EBEF2}"/>
              </a:ext>
            </a:extLst>
          </p:cNvPr>
          <p:cNvSpPr/>
          <p:nvPr/>
        </p:nvSpPr>
        <p:spPr>
          <a:xfrm>
            <a:off x="5867400" y="3489330"/>
            <a:ext cx="298951" cy="244470"/>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p>
        </p:txBody>
      </p:sp>
    </p:spTree>
    <p:extLst>
      <p:ext uri="{BB962C8B-B14F-4D97-AF65-F5344CB8AC3E}">
        <p14:creationId xmlns:p14="http://schemas.microsoft.com/office/powerpoint/2010/main" val="379652707"/>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534CF4-5D64-4408-BDE9-C541E2BF8181}"/>
              </a:ext>
            </a:extLst>
          </p:cNvPr>
          <p:cNvSpPr>
            <a:spLocks noGrp="1"/>
          </p:cNvSpPr>
          <p:nvPr>
            <p:ph type="title"/>
          </p:nvPr>
        </p:nvSpPr>
        <p:spPr/>
        <p:txBody>
          <a:bodyPr/>
          <a:lstStyle/>
          <a:p>
            <a:r>
              <a:rPr lang="en-US" altLang="zh-CN" dirty="0"/>
              <a:t>Doppler Broadening Simulation</a:t>
            </a:r>
            <a:endParaRPr lang="zh-CN" altLang="en-US" dirty="0"/>
          </a:p>
        </p:txBody>
      </p:sp>
      <p:sp>
        <p:nvSpPr>
          <p:cNvPr id="4" name="Footer Placeholder 3">
            <a:extLst>
              <a:ext uri="{FF2B5EF4-FFF2-40B4-BE49-F238E27FC236}">
                <a16:creationId xmlns:a16="http://schemas.microsoft.com/office/drawing/2014/main" id="{23AE4328-F0CF-402D-97C3-F1E53697827C}"/>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18A741A0-C954-4B5E-86A0-D3BBEA93B4C8}"/>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165</a:t>
            </a:fld>
            <a:endParaRPr lang="en-US" sz="1300" dirty="0"/>
          </a:p>
        </p:txBody>
      </p:sp>
      <p:sp>
        <p:nvSpPr>
          <p:cNvPr id="6" name="Rectangle 5">
            <a:extLst>
              <a:ext uri="{FF2B5EF4-FFF2-40B4-BE49-F238E27FC236}">
                <a16:creationId xmlns:a16="http://schemas.microsoft.com/office/drawing/2014/main" id="{31FAE8E6-740D-4187-81AA-F2350B521316}"/>
              </a:ext>
            </a:extLst>
          </p:cNvPr>
          <p:cNvSpPr/>
          <p:nvPr/>
        </p:nvSpPr>
        <p:spPr>
          <a:xfrm>
            <a:off x="304799" y="1487532"/>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Energy of protons</a:t>
            </a:r>
            <a:endParaRPr lang="zh-CN" altLang="en-US" sz="2000" dirty="0"/>
          </a:p>
        </p:txBody>
      </p:sp>
      <p:sp>
        <p:nvSpPr>
          <p:cNvPr id="7" name="Rectangle 6">
            <a:extLst>
              <a:ext uri="{FF2B5EF4-FFF2-40B4-BE49-F238E27FC236}">
                <a16:creationId xmlns:a16="http://schemas.microsoft.com/office/drawing/2014/main" id="{3318302C-784F-4166-94B1-20B29621DD23}"/>
              </a:ext>
            </a:extLst>
          </p:cNvPr>
          <p:cNvSpPr/>
          <p:nvPr/>
        </p:nvSpPr>
        <p:spPr>
          <a:xfrm>
            <a:off x="304799" y="2154798"/>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Intensity of protons</a:t>
            </a:r>
            <a:endParaRPr lang="zh-CN" altLang="en-US" sz="2000" dirty="0"/>
          </a:p>
        </p:txBody>
      </p:sp>
      <p:sp>
        <p:nvSpPr>
          <p:cNvPr id="8" name="Rectangle 7">
            <a:extLst>
              <a:ext uri="{FF2B5EF4-FFF2-40B4-BE49-F238E27FC236}">
                <a16:creationId xmlns:a16="http://schemas.microsoft.com/office/drawing/2014/main" id="{703C1857-0D2E-4139-8CAE-D278071CD9E3}"/>
              </a:ext>
            </a:extLst>
          </p:cNvPr>
          <p:cNvSpPr/>
          <p:nvPr/>
        </p:nvSpPr>
        <p:spPr>
          <a:xfrm>
            <a:off x="304799" y="2822064"/>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Energy of </a:t>
            </a:r>
            <a:r>
              <a:rPr lang="en-US" altLang="zh-CN" sz="2000" i="1" dirty="0"/>
              <a:t>γ</a:t>
            </a:r>
            <a:r>
              <a:rPr lang="en-US" altLang="zh-CN" sz="2000" dirty="0"/>
              <a:t> ray</a:t>
            </a:r>
            <a:endParaRPr lang="zh-CN" altLang="en-US" sz="2000" dirty="0"/>
          </a:p>
        </p:txBody>
      </p:sp>
      <p:sp>
        <p:nvSpPr>
          <p:cNvPr id="9" name="Rectangle 8">
            <a:extLst>
              <a:ext uri="{FF2B5EF4-FFF2-40B4-BE49-F238E27FC236}">
                <a16:creationId xmlns:a16="http://schemas.microsoft.com/office/drawing/2014/main" id="{F59E4B35-CD35-4301-A869-B17FD721181A}"/>
              </a:ext>
            </a:extLst>
          </p:cNvPr>
          <p:cNvSpPr/>
          <p:nvPr/>
        </p:nvSpPr>
        <p:spPr>
          <a:xfrm>
            <a:off x="304799" y="3489330"/>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Lifetime of </a:t>
            </a:r>
            <a:r>
              <a:rPr lang="en-US" altLang="zh-CN" sz="2000" i="1" dirty="0"/>
              <a:t>γ</a:t>
            </a:r>
            <a:r>
              <a:rPr lang="en-US" altLang="zh-CN" sz="2000" dirty="0"/>
              <a:t>-ray emitting state</a:t>
            </a:r>
            <a:endParaRPr lang="zh-CN" altLang="en-US" sz="2000" dirty="0"/>
          </a:p>
        </p:txBody>
      </p:sp>
      <p:sp>
        <p:nvSpPr>
          <p:cNvPr id="10" name="Rectangle 9">
            <a:extLst>
              <a:ext uri="{FF2B5EF4-FFF2-40B4-BE49-F238E27FC236}">
                <a16:creationId xmlns:a16="http://schemas.microsoft.com/office/drawing/2014/main" id="{DACAB7D8-3CF8-476C-AB0F-49E78F564448}"/>
              </a:ext>
            </a:extLst>
          </p:cNvPr>
          <p:cNvSpPr/>
          <p:nvPr/>
        </p:nvSpPr>
        <p:spPr>
          <a:xfrm>
            <a:off x="304799" y="4317942"/>
            <a:ext cx="2947571" cy="652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Stopping power of material</a:t>
            </a:r>
            <a:endParaRPr lang="zh-CN" altLang="en-US" sz="2000" dirty="0"/>
          </a:p>
        </p:txBody>
      </p:sp>
      <p:sp>
        <p:nvSpPr>
          <p:cNvPr id="11" name="Rectangle 10">
            <a:extLst>
              <a:ext uri="{FF2B5EF4-FFF2-40B4-BE49-F238E27FC236}">
                <a16:creationId xmlns:a16="http://schemas.microsoft.com/office/drawing/2014/main" id="{03635593-44FB-4009-A731-6B1F0DC22F9B}"/>
              </a:ext>
            </a:extLst>
          </p:cNvPr>
          <p:cNvSpPr/>
          <p:nvPr/>
        </p:nvSpPr>
        <p:spPr>
          <a:xfrm>
            <a:off x="304799" y="5146554"/>
            <a:ext cx="2947571" cy="652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Response function of detector</a:t>
            </a:r>
            <a:endParaRPr lang="zh-CN" altLang="en-US" sz="2000" dirty="0"/>
          </a:p>
        </p:txBody>
      </p:sp>
      <p:sp>
        <p:nvSpPr>
          <p:cNvPr id="12" name="Rectangle 11">
            <a:extLst>
              <a:ext uri="{FF2B5EF4-FFF2-40B4-BE49-F238E27FC236}">
                <a16:creationId xmlns:a16="http://schemas.microsoft.com/office/drawing/2014/main" id="{4093EAF3-00F1-4502-B376-D5790D243317}"/>
              </a:ext>
            </a:extLst>
          </p:cNvPr>
          <p:cNvSpPr/>
          <p:nvPr/>
        </p:nvSpPr>
        <p:spPr>
          <a:xfrm>
            <a:off x="3909689" y="3375045"/>
            <a:ext cx="1871597" cy="49366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zh-CN" sz="2000" dirty="0"/>
              <a:t>Simulation</a:t>
            </a:r>
            <a:endParaRPr lang="zh-CN" altLang="en-US" sz="2000" dirty="0"/>
          </a:p>
        </p:txBody>
      </p:sp>
      <p:sp>
        <p:nvSpPr>
          <p:cNvPr id="13" name="Right Brace 12">
            <a:extLst>
              <a:ext uri="{FF2B5EF4-FFF2-40B4-BE49-F238E27FC236}">
                <a16:creationId xmlns:a16="http://schemas.microsoft.com/office/drawing/2014/main" id="{72B5F3C6-4B2E-4A74-B2C0-69A8DCEE49C3}"/>
              </a:ext>
            </a:extLst>
          </p:cNvPr>
          <p:cNvSpPr/>
          <p:nvPr/>
        </p:nvSpPr>
        <p:spPr>
          <a:xfrm>
            <a:off x="3276600" y="1410948"/>
            <a:ext cx="533400" cy="4456068"/>
          </a:xfrm>
          <a:prstGeom prst="rightBrace">
            <a:avLst/>
          </a:prstGeom>
        </p:spPr>
        <p:style>
          <a:lnRef idx="1">
            <a:schemeClr val="accent3"/>
          </a:lnRef>
          <a:fillRef idx="0">
            <a:schemeClr val="accent3"/>
          </a:fillRef>
          <a:effectRef idx="0">
            <a:schemeClr val="accent3"/>
          </a:effectRef>
          <a:fontRef idx="minor">
            <a:schemeClr val="tx1"/>
          </a:fontRef>
        </p:style>
        <p:txBody>
          <a:bodyPr rtlCol="0" anchor="ctr"/>
          <a:lstStyle/>
          <a:p>
            <a:pPr algn="ctr"/>
            <a:endParaRPr lang="zh-CN" altLang="en-US" dirty="0"/>
          </a:p>
        </p:txBody>
      </p:sp>
      <p:sp>
        <p:nvSpPr>
          <p:cNvPr id="14" name="Rectangle 13">
            <a:extLst>
              <a:ext uri="{FF2B5EF4-FFF2-40B4-BE49-F238E27FC236}">
                <a16:creationId xmlns:a16="http://schemas.microsoft.com/office/drawing/2014/main" id="{FA1C503E-50B3-4A8F-A08E-D9A734D12DE0}"/>
              </a:ext>
            </a:extLst>
          </p:cNvPr>
          <p:cNvSpPr/>
          <p:nvPr/>
        </p:nvSpPr>
        <p:spPr>
          <a:xfrm>
            <a:off x="6242551" y="3259266"/>
            <a:ext cx="2749049" cy="70313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zh-CN" sz="2000" dirty="0"/>
              <a:t>Simulation-to-data Comparison</a:t>
            </a:r>
            <a:endParaRPr lang="zh-CN" altLang="en-US" sz="2000" dirty="0"/>
          </a:p>
        </p:txBody>
      </p:sp>
      <p:sp>
        <p:nvSpPr>
          <p:cNvPr id="15" name="Arrow: Right 14">
            <a:extLst>
              <a:ext uri="{FF2B5EF4-FFF2-40B4-BE49-F238E27FC236}">
                <a16:creationId xmlns:a16="http://schemas.microsoft.com/office/drawing/2014/main" id="{2933DF44-2AFC-45C9-9D93-69BD804EBEF2}"/>
              </a:ext>
            </a:extLst>
          </p:cNvPr>
          <p:cNvSpPr/>
          <p:nvPr/>
        </p:nvSpPr>
        <p:spPr>
          <a:xfrm>
            <a:off x="5867400" y="3489330"/>
            <a:ext cx="298951" cy="244470"/>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p>
        </p:txBody>
      </p:sp>
    </p:spTree>
    <p:extLst>
      <p:ext uri="{BB962C8B-B14F-4D97-AF65-F5344CB8AC3E}">
        <p14:creationId xmlns:p14="http://schemas.microsoft.com/office/powerpoint/2010/main" val="379809865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534CF4-5D64-4408-BDE9-C541E2BF8181}"/>
              </a:ext>
            </a:extLst>
          </p:cNvPr>
          <p:cNvSpPr>
            <a:spLocks noGrp="1"/>
          </p:cNvSpPr>
          <p:nvPr>
            <p:ph type="title"/>
          </p:nvPr>
        </p:nvSpPr>
        <p:spPr/>
        <p:txBody>
          <a:bodyPr/>
          <a:lstStyle/>
          <a:p>
            <a:r>
              <a:rPr lang="en-US" altLang="zh-CN" dirty="0"/>
              <a:t>Doppler Broadening Simulation</a:t>
            </a:r>
            <a:endParaRPr lang="zh-CN" altLang="en-US" dirty="0"/>
          </a:p>
        </p:txBody>
      </p:sp>
      <p:sp>
        <p:nvSpPr>
          <p:cNvPr id="4" name="Footer Placeholder 3">
            <a:extLst>
              <a:ext uri="{FF2B5EF4-FFF2-40B4-BE49-F238E27FC236}">
                <a16:creationId xmlns:a16="http://schemas.microsoft.com/office/drawing/2014/main" id="{23AE4328-F0CF-402D-97C3-F1E53697827C}"/>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18A741A0-C954-4B5E-86A0-D3BBEA93B4C8}"/>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166</a:t>
            </a:fld>
            <a:endParaRPr lang="en-US" sz="1300" dirty="0"/>
          </a:p>
        </p:txBody>
      </p:sp>
      <p:sp>
        <p:nvSpPr>
          <p:cNvPr id="6" name="Rectangle 5">
            <a:extLst>
              <a:ext uri="{FF2B5EF4-FFF2-40B4-BE49-F238E27FC236}">
                <a16:creationId xmlns:a16="http://schemas.microsoft.com/office/drawing/2014/main" id="{31FAE8E6-740D-4187-81AA-F2350B521316}"/>
              </a:ext>
            </a:extLst>
          </p:cNvPr>
          <p:cNvSpPr/>
          <p:nvPr/>
        </p:nvSpPr>
        <p:spPr>
          <a:xfrm>
            <a:off x="304799" y="1487532"/>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Energy of protons</a:t>
            </a:r>
            <a:endParaRPr lang="zh-CN" altLang="en-US" sz="2000" dirty="0"/>
          </a:p>
        </p:txBody>
      </p:sp>
      <p:sp>
        <p:nvSpPr>
          <p:cNvPr id="7" name="Rectangle 6">
            <a:extLst>
              <a:ext uri="{FF2B5EF4-FFF2-40B4-BE49-F238E27FC236}">
                <a16:creationId xmlns:a16="http://schemas.microsoft.com/office/drawing/2014/main" id="{3318302C-784F-4166-94B1-20B29621DD23}"/>
              </a:ext>
            </a:extLst>
          </p:cNvPr>
          <p:cNvSpPr/>
          <p:nvPr/>
        </p:nvSpPr>
        <p:spPr>
          <a:xfrm>
            <a:off x="304799" y="2154798"/>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Intensity of protons</a:t>
            </a:r>
            <a:endParaRPr lang="zh-CN" altLang="en-US" sz="2000" dirty="0"/>
          </a:p>
        </p:txBody>
      </p:sp>
      <p:sp>
        <p:nvSpPr>
          <p:cNvPr id="8" name="Rectangle 7">
            <a:extLst>
              <a:ext uri="{FF2B5EF4-FFF2-40B4-BE49-F238E27FC236}">
                <a16:creationId xmlns:a16="http://schemas.microsoft.com/office/drawing/2014/main" id="{703C1857-0D2E-4139-8CAE-D278071CD9E3}"/>
              </a:ext>
            </a:extLst>
          </p:cNvPr>
          <p:cNvSpPr/>
          <p:nvPr/>
        </p:nvSpPr>
        <p:spPr>
          <a:xfrm>
            <a:off x="304799" y="2822064"/>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Energy of </a:t>
            </a:r>
            <a:r>
              <a:rPr lang="en-US" altLang="zh-CN" sz="2000" i="1" dirty="0"/>
              <a:t>γ</a:t>
            </a:r>
            <a:r>
              <a:rPr lang="en-US" altLang="zh-CN" sz="2000" dirty="0"/>
              <a:t> ray</a:t>
            </a:r>
            <a:endParaRPr lang="zh-CN" altLang="en-US" sz="2000" dirty="0"/>
          </a:p>
        </p:txBody>
      </p:sp>
      <p:sp>
        <p:nvSpPr>
          <p:cNvPr id="9" name="Rectangle 8">
            <a:extLst>
              <a:ext uri="{FF2B5EF4-FFF2-40B4-BE49-F238E27FC236}">
                <a16:creationId xmlns:a16="http://schemas.microsoft.com/office/drawing/2014/main" id="{F59E4B35-CD35-4301-A869-B17FD721181A}"/>
              </a:ext>
            </a:extLst>
          </p:cNvPr>
          <p:cNvSpPr/>
          <p:nvPr/>
        </p:nvSpPr>
        <p:spPr>
          <a:xfrm>
            <a:off x="304799" y="3489330"/>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Lifetime of </a:t>
            </a:r>
            <a:r>
              <a:rPr lang="en-US" altLang="zh-CN" sz="2000" i="1" dirty="0"/>
              <a:t>γ</a:t>
            </a:r>
            <a:r>
              <a:rPr lang="en-US" altLang="zh-CN" sz="2000" dirty="0"/>
              <a:t>-ray emitting state</a:t>
            </a:r>
            <a:endParaRPr lang="zh-CN" altLang="en-US" sz="2000" dirty="0"/>
          </a:p>
        </p:txBody>
      </p:sp>
      <p:sp>
        <p:nvSpPr>
          <p:cNvPr id="10" name="Rectangle 9">
            <a:extLst>
              <a:ext uri="{FF2B5EF4-FFF2-40B4-BE49-F238E27FC236}">
                <a16:creationId xmlns:a16="http://schemas.microsoft.com/office/drawing/2014/main" id="{DACAB7D8-3CF8-476C-AB0F-49E78F564448}"/>
              </a:ext>
            </a:extLst>
          </p:cNvPr>
          <p:cNvSpPr/>
          <p:nvPr/>
        </p:nvSpPr>
        <p:spPr>
          <a:xfrm>
            <a:off x="304799" y="4317942"/>
            <a:ext cx="2947571" cy="652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Stopping power of material</a:t>
            </a:r>
            <a:endParaRPr lang="zh-CN" altLang="en-US" sz="2000" dirty="0"/>
          </a:p>
        </p:txBody>
      </p:sp>
      <p:sp>
        <p:nvSpPr>
          <p:cNvPr id="11" name="Rectangle 10">
            <a:extLst>
              <a:ext uri="{FF2B5EF4-FFF2-40B4-BE49-F238E27FC236}">
                <a16:creationId xmlns:a16="http://schemas.microsoft.com/office/drawing/2014/main" id="{03635593-44FB-4009-A731-6B1F0DC22F9B}"/>
              </a:ext>
            </a:extLst>
          </p:cNvPr>
          <p:cNvSpPr/>
          <p:nvPr/>
        </p:nvSpPr>
        <p:spPr>
          <a:xfrm>
            <a:off x="304799" y="5146554"/>
            <a:ext cx="2947571" cy="652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Response function of detector</a:t>
            </a:r>
            <a:endParaRPr lang="zh-CN" altLang="en-US" sz="2000" dirty="0"/>
          </a:p>
        </p:txBody>
      </p:sp>
      <p:sp>
        <p:nvSpPr>
          <p:cNvPr id="12" name="Rectangle 11">
            <a:extLst>
              <a:ext uri="{FF2B5EF4-FFF2-40B4-BE49-F238E27FC236}">
                <a16:creationId xmlns:a16="http://schemas.microsoft.com/office/drawing/2014/main" id="{4093EAF3-00F1-4502-B376-D5790D243317}"/>
              </a:ext>
            </a:extLst>
          </p:cNvPr>
          <p:cNvSpPr/>
          <p:nvPr/>
        </p:nvSpPr>
        <p:spPr>
          <a:xfrm>
            <a:off x="3909689" y="3375045"/>
            <a:ext cx="1871597" cy="49366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zh-CN" sz="2000" dirty="0"/>
              <a:t>Simulation</a:t>
            </a:r>
            <a:endParaRPr lang="zh-CN" altLang="en-US" sz="2000" dirty="0"/>
          </a:p>
        </p:txBody>
      </p:sp>
      <p:sp>
        <p:nvSpPr>
          <p:cNvPr id="13" name="Right Brace 12">
            <a:extLst>
              <a:ext uri="{FF2B5EF4-FFF2-40B4-BE49-F238E27FC236}">
                <a16:creationId xmlns:a16="http://schemas.microsoft.com/office/drawing/2014/main" id="{72B5F3C6-4B2E-4A74-B2C0-69A8DCEE49C3}"/>
              </a:ext>
            </a:extLst>
          </p:cNvPr>
          <p:cNvSpPr/>
          <p:nvPr/>
        </p:nvSpPr>
        <p:spPr>
          <a:xfrm>
            <a:off x="3276600" y="1410948"/>
            <a:ext cx="533400" cy="4456068"/>
          </a:xfrm>
          <a:prstGeom prst="rightBrace">
            <a:avLst/>
          </a:prstGeom>
        </p:spPr>
        <p:style>
          <a:lnRef idx="1">
            <a:schemeClr val="accent3"/>
          </a:lnRef>
          <a:fillRef idx="0">
            <a:schemeClr val="accent3"/>
          </a:fillRef>
          <a:effectRef idx="0">
            <a:schemeClr val="accent3"/>
          </a:effectRef>
          <a:fontRef idx="minor">
            <a:schemeClr val="tx1"/>
          </a:fontRef>
        </p:style>
        <p:txBody>
          <a:bodyPr rtlCol="0" anchor="ctr"/>
          <a:lstStyle/>
          <a:p>
            <a:pPr algn="ctr"/>
            <a:endParaRPr lang="zh-CN" altLang="en-US" dirty="0"/>
          </a:p>
        </p:txBody>
      </p:sp>
      <p:sp>
        <p:nvSpPr>
          <p:cNvPr id="14" name="Rectangle 13">
            <a:extLst>
              <a:ext uri="{FF2B5EF4-FFF2-40B4-BE49-F238E27FC236}">
                <a16:creationId xmlns:a16="http://schemas.microsoft.com/office/drawing/2014/main" id="{FA1C503E-50B3-4A8F-A08E-D9A734D12DE0}"/>
              </a:ext>
            </a:extLst>
          </p:cNvPr>
          <p:cNvSpPr/>
          <p:nvPr/>
        </p:nvSpPr>
        <p:spPr>
          <a:xfrm>
            <a:off x="6242551" y="3259266"/>
            <a:ext cx="2749049" cy="70313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zh-CN" sz="2000" dirty="0"/>
              <a:t>Simulation-to-data Comparison</a:t>
            </a:r>
            <a:endParaRPr lang="zh-CN" altLang="en-US" sz="2000" dirty="0"/>
          </a:p>
        </p:txBody>
      </p:sp>
      <p:sp>
        <p:nvSpPr>
          <p:cNvPr id="15" name="Arrow: Right 14">
            <a:extLst>
              <a:ext uri="{FF2B5EF4-FFF2-40B4-BE49-F238E27FC236}">
                <a16:creationId xmlns:a16="http://schemas.microsoft.com/office/drawing/2014/main" id="{2933DF44-2AFC-45C9-9D93-69BD804EBEF2}"/>
              </a:ext>
            </a:extLst>
          </p:cNvPr>
          <p:cNvSpPr/>
          <p:nvPr/>
        </p:nvSpPr>
        <p:spPr>
          <a:xfrm>
            <a:off x="5867400" y="3489330"/>
            <a:ext cx="298951" cy="244470"/>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p>
        </p:txBody>
      </p:sp>
      <p:sp>
        <p:nvSpPr>
          <p:cNvPr id="16" name="Rectangle 15">
            <a:extLst>
              <a:ext uri="{FF2B5EF4-FFF2-40B4-BE49-F238E27FC236}">
                <a16:creationId xmlns:a16="http://schemas.microsoft.com/office/drawing/2014/main" id="{225C453F-3161-4860-846D-C30F5EE6CDF2}"/>
              </a:ext>
            </a:extLst>
          </p:cNvPr>
          <p:cNvSpPr/>
          <p:nvPr/>
        </p:nvSpPr>
        <p:spPr>
          <a:xfrm>
            <a:off x="6120229" y="1802140"/>
            <a:ext cx="2947571" cy="652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Lifetime of </a:t>
            </a:r>
            <a:r>
              <a:rPr lang="en-US" altLang="zh-CN" sz="2000" i="1" dirty="0"/>
              <a:t>γ</a:t>
            </a:r>
            <a:r>
              <a:rPr lang="en-US" altLang="zh-CN" sz="2000" dirty="0"/>
              <a:t>-ray emitting state</a:t>
            </a:r>
            <a:endParaRPr lang="zh-CN" altLang="en-US" sz="2000" dirty="0"/>
          </a:p>
        </p:txBody>
      </p:sp>
      <p:sp>
        <p:nvSpPr>
          <p:cNvPr id="17" name="Arrow: Right 16">
            <a:extLst>
              <a:ext uri="{FF2B5EF4-FFF2-40B4-BE49-F238E27FC236}">
                <a16:creationId xmlns:a16="http://schemas.microsoft.com/office/drawing/2014/main" id="{578DB63B-5931-4BF9-9E4E-110DB5AE2598}"/>
              </a:ext>
            </a:extLst>
          </p:cNvPr>
          <p:cNvSpPr/>
          <p:nvPr/>
        </p:nvSpPr>
        <p:spPr>
          <a:xfrm rot="16200000">
            <a:off x="7358321" y="2756256"/>
            <a:ext cx="460051" cy="244470"/>
          </a:xfrm>
          <a:prstGeom prst="rightArrow">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dirty="0"/>
          </a:p>
        </p:txBody>
      </p:sp>
    </p:spTree>
    <p:extLst>
      <p:ext uri="{BB962C8B-B14F-4D97-AF65-F5344CB8AC3E}">
        <p14:creationId xmlns:p14="http://schemas.microsoft.com/office/powerpoint/2010/main" val="846350127"/>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534CF4-5D64-4408-BDE9-C541E2BF8181}"/>
              </a:ext>
            </a:extLst>
          </p:cNvPr>
          <p:cNvSpPr>
            <a:spLocks noGrp="1"/>
          </p:cNvSpPr>
          <p:nvPr>
            <p:ph type="title"/>
          </p:nvPr>
        </p:nvSpPr>
        <p:spPr/>
        <p:txBody>
          <a:bodyPr/>
          <a:lstStyle/>
          <a:p>
            <a:r>
              <a:rPr lang="en-US" altLang="zh-CN" dirty="0"/>
              <a:t>Doppler Broadening Simulation</a:t>
            </a:r>
            <a:endParaRPr lang="zh-CN" altLang="en-US" dirty="0"/>
          </a:p>
        </p:txBody>
      </p:sp>
      <p:sp>
        <p:nvSpPr>
          <p:cNvPr id="4" name="Footer Placeholder 3">
            <a:extLst>
              <a:ext uri="{FF2B5EF4-FFF2-40B4-BE49-F238E27FC236}">
                <a16:creationId xmlns:a16="http://schemas.microsoft.com/office/drawing/2014/main" id="{23AE4328-F0CF-402D-97C3-F1E53697827C}"/>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18A741A0-C954-4B5E-86A0-D3BBEA93B4C8}"/>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167</a:t>
            </a:fld>
            <a:endParaRPr lang="en-US" sz="1300" dirty="0"/>
          </a:p>
        </p:txBody>
      </p:sp>
      <p:sp>
        <p:nvSpPr>
          <p:cNvPr id="6" name="Rectangle 5">
            <a:extLst>
              <a:ext uri="{FF2B5EF4-FFF2-40B4-BE49-F238E27FC236}">
                <a16:creationId xmlns:a16="http://schemas.microsoft.com/office/drawing/2014/main" id="{31FAE8E6-740D-4187-81AA-F2350B521316}"/>
              </a:ext>
            </a:extLst>
          </p:cNvPr>
          <p:cNvSpPr/>
          <p:nvPr/>
        </p:nvSpPr>
        <p:spPr>
          <a:xfrm>
            <a:off x="304799" y="1487532"/>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Energy of protons</a:t>
            </a:r>
            <a:endParaRPr lang="zh-CN" altLang="en-US" sz="2000" dirty="0"/>
          </a:p>
        </p:txBody>
      </p:sp>
      <p:sp>
        <p:nvSpPr>
          <p:cNvPr id="7" name="Rectangle 6">
            <a:extLst>
              <a:ext uri="{FF2B5EF4-FFF2-40B4-BE49-F238E27FC236}">
                <a16:creationId xmlns:a16="http://schemas.microsoft.com/office/drawing/2014/main" id="{3318302C-784F-4166-94B1-20B29621DD23}"/>
              </a:ext>
            </a:extLst>
          </p:cNvPr>
          <p:cNvSpPr/>
          <p:nvPr/>
        </p:nvSpPr>
        <p:spPr>
          <a:xfrm>
            <a:off x="304799" y="2154798"/>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Intensity of protons</a:t>
            </a:r>
            <a:endParaRPr lang="zh-CN" altLang="en-US" sz="2000" dirty="0"/>
          </a:p>
        </p:txBody>
      </p:sp>
      <p:sp>
        <p:nvSpPr>
          <p:cNvPr id="8" name="Rectangle 7">
            <a:extLst>
              <a:ext uri="{FF2B5EF4-FFF2-40B4-BE49-F238E27FC236}">
                <a16:creationId xmlns:a16="http://schemas.microsoft.com/office/drawing/2014/main" id="{703C1857-0D2E-4139-8CAE-D278071CD9E3}"/>
              </a:ext>
            </a:extLst>
          </p:cNvPr>
          <p:cNvSpPr/>
          <p:nvPr/>
        </p:nvSpPr>
        <p:spPr>
          <a:xfrm>
            <a:off x="304799" y="2822064"/>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Energy of </a:t>
            </a:r>
            <a:r>
              <a:rPr lang="en-US" altLang="zh-CN" sz="2000" i="1" dirty="0"/>
              <a:t>γ</a:t>
            </a:r>
            <a:r>
              <a:rPr lang="en-US" altLang="zh-CN" sz="2000" dirty="0"/>
              <a:t> ray</a:t>
            </a:r>
            <a:endParaRPr lang="zh-CN" altLang="en-US" sz="2000" dirty="0"/>
          </a:p>
        </p:txBody>
      </p:sp>
      <p:sp>
        <p:nvSpPr>
          <p:cNvPr id="9" name="Rectangle 8">
            <a:extLst>
              <a:ext uri="{FF2B5EF4-FFF2-40B4-BE49-F238E27FC236}">
                <a16:creationId xmlns:a16="http://schemas.microsoft.com/office/drawing/2014/main" id="{F59E4B35-CD35-4301-A869-B17FD721181A}"/>
              </a:ext>
            </a:extLst>
          </p:cNvPr>
          <p:cNvSpPr/>
          <p:nvPr/>
        </p:nvSpPr>
        <p:spPr>
          <a:xfrm>
            <a:off x="304799" y="3489330"/>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Lifetime of </a:t>
            </a:r>
            <a:r>
              <a:rPr lang="en-US" altLang="zh-CN" sz="2000" i="1" dirty="0"/>
              <a:t>γ</a:t>
            </a:r>
            <a:r>
              <a:rPr lang="en-US" altLang="zh-CN" sz="2000" dirty="0"/>
              <a:t>-ray emitting state</a:t>
            </a:r>
            <a:endParaRPr lang="zh-CN" altLang="en-US" sz="2000" dirty="0"/>
          </a:p>
        </p:txBody>
      </p:sp>
      <p:sp>
        <p:nvSpPr>
          <p:cNvPr id="10" name="Rectangle 9">
            <a:extLst>
              <a:ext uri="{FF2B5EF4-FFF2-40B4-BE49-F238E27FC236}">
                <a16:creationId xmlns:a16="http://schemas.microsoft.com/office/drawing/2014/main" id="{DACAB7D8-3CF8-476C-AB0F-49E78F564448}"/>
              </a:ext>
            </a:extLst>
          </p:cNvPr>
          <p:cNvSpPr/>
          <p:nvPr/>
        </p:nvSpPr>
        <p:spPr>
          <a:xfrm>
            <a:off x="304799" y="4317942"/>
            <a:ext cx="2947571" cy="652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Stopping power of material</a:t>
            </a:r>
            <a:endParaRPr lang="zh-CN" altLang="en-US" sz="2000" dirty="0"/>
          </a:p>
        </p:txBody>
      </p:sp>
      <p:sp>
        <p:nvSpPr>
          <p:cNvPr id="11" name="Rectangle 10">
            <a:extLst>
              <a:ext uri="{FF2B5EF4-FFF2-40B4-BE49-F238E27FC236}">
                <a16:creationId xmlns:a16="http://schemas.microsoft.com/office/drawing/2014/main" id="{03635593-44FB-4009-A731-6B1F0DC22F9B}"/>
              </a:ext>
            </a:extLst>
          </p:cNvPr>
          <p:cNvSpPr/>
          <p:nvPr/>
        </p:nvSpPr>
        <p:spPr>
          <a:xfrm>
            <a:off x="304799" y="5146554"/>
            <a:ext cx="2947571" cy="652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Response function of detector</a:t>
            </a:r>
            <a:endParaRPr lang="zh-CN" altLang="en-US" sz="2000" dirty="0"/>
          </a:p>
        </p:txBody>
      </p:sp>
      <p:sp>
        <p:nvSpPr>
          <p:cNvPr id="12" name="Rectangle 11">
            <a:extLst>
              <a:ext uri="{FF2B5EF4-FFF2-40B4-BE49-F238E27FC236}">
                <a16:creationId xmlns:a16="http://schemas.microsoft.com/office/drawing/2014/main" id="{4093EAF3-00F1-4502-B376-D5790D243317}"/>
              </a:ext>
            </a:extLst>
          </p:cNvPr>
          <p:cNvSpPr/>
          <p:nvPr/>
        </p:nvSpPr>
        <p:spPr>
          <a:xfrm>
            <a:off x="3909689" y="3375045"/>
            <a:ext cx="1871597" cy="49366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zh-CN" sz="2000" dirty="0"/>
              <a:t>Simulation</a:t>
            </a:r>
            <a:endParaRPr lang="zh-CN" altLang="en-US" sz="2000" dirty="0"/>
          </a:p>
        </p:txBody>
      </p:sp>
      <p:sp>
        <p:nvSpPr>
          <p:cNvPr id="13" name="Right Brace 12">
            <a:extLst>
              <a:ext uri="{FF2B5EF4-FFF2-40B4-BE49-F238E27FC236}">
                <a16:creationId xmlns:a16="http://schemas.microsoft.com/office/drawing/2014/main" id="{72B5F3C6-4B2E-4A74-B2C0-69A8DCEE49C3}"/>
              </a:ext>
            </a:extLst>
          </p:cNvPr>
          <p:cNvSpPr/>
          <p:nvPr/>
        </p:nvSpPr>
        <p:spPr>
          <a:xfrm>
            <a:off x="3276600" y="1410948"/>
            <a:ext cx="533400" cy="4456068"/>
          </a:xfrm>
          <a:prstGeom prst="rightBrace">
            <a:avLst/>
          </a:prstGeom>
        </p:spPr>
        <p:style>
          <a:lnRef idx="1">
            <a:schemeClr val="accent3"/>
          </a:lnRef>
          <a:fillRef idx="0">
            <a:schemeClr val="accent3"/>
          </a:fillRef>
          <a:effectRef idx="0">
            <a:schemeClr val="accent3"/>
          </a:effectRef>
          <a:fontRef idx="minor">
            <a:schemeClr val="tx1"/>
          </a:fontRef>
        </p:style>
        <p:txBody>
          <a:bodyPr rtlCol="0" anchor="ctr"/>
          <a:lstStyle/>
          <a:p>
            <a:pPr algn="ctr"/>
            <a:endParaRPr lang="zh-CN" altLang="en-US" dirty="0"/>
          </a:p>
        </p:txBody>
      </p:sp>
      <p:sp>
        <p:nvSpPr>
          <p:cNvPr id="14" name="Rectangle 13">
            <a:extLst>
              <a:ext uri="{FF2B5EF4-FFF2-40B4-BE49-F238E27FC236}">
                <a16:creationId xmlns:a16="http://schemas.microsoft.com/office/drawing/2014/main" id="{FA1C503E-50B3-4A8F-A08E-D9A734D12DE0}"/>
              </a:ext>
            </a:extLst>
          </p:cNvPr>
          <p:cNvSpPr/>
          <p:nvPr/>
        </p:nvSpPr>
        <p:spPr>
          <a:xfrm>
            <a:off x="6242551" y="3259266"/>
            <a:ext cx="2749049" cy="70313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zh-CN" sz="2000" dirty="0"/>
              <a:t>Simulation-to-data Comparison</a:t>
            </a:r>
            <a:endParaRPr lang="zh-CN" altLang="en-US" sz="2000" dirty="0"/>
          </a:p>
        </p:txBody>
      </p:sp>
      <p:sp>
        <p:nvSpPr>
          <p:cNvPr id="15" name="Arrow: Right 14">
            <a:extLst>
              <a:ext uri="{FF2B5EF4-FFF2-40B4-BE49-F238E27FC236}">
                <a16:creationId xmlns:a16="http://schemas.microsoft.com/office/drawing/2014/main" id="{2933DF44-2AFC-45C9-9D93-69BD804EBEF2}"/>
              </a:ext>
            </a:extLst>
          </p:cNvPr>
          <p:cNvSpPr/>
          <p:nvPr/>
        </p:nvSpPr>
        <p:spPr>
          <a:xfrm>
            <a:off x="5867400" y="3489330"/>
            <a:ext cx="298951" cy="244470"/>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p>
        </p:txBody>
      </p:sp>
      <p:sp>
        <p:nvSpPr>
          <p:cNvPr id="16" name="Rectangle 15">
            <a:extLst>
              <a:ext uri="{FF2B5EF4-FFF2-40B4-BE49-F238E27FC236}">
                <a16:creationId xmlns:a16="http://schemas.microsoft.com/office/drawing/2014/main" id="{225C453F-3161-4860-846D-C30F5EE6CDF2}"/>
              </a:ext>
            </a:extLst>
          </p:cNvPr>
          <p:cNvSpPr/>
          <p:nvPr/>
        </p:nvSpPr>
        <p:spPr>
          <a:xfrm>
            <a:off x="6120229" y="1802140"/>
            <a:ext cx="2947571" cy="652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Lifetime of </a:t>
            </a:r>
            <a:r>
              <a:rPr lang="en-US" altLang="zh-CN" sz="2000" i="1" dirty="0"/>
              <a:t>γ</a:t>
            </a:r>
            <a:r>
              <a:rPr lang="en-US" altLang="zh-CN" sz="2000" dirty="0"/>
              <a:t>-ray emitting state</a:t>
            </a:r>
            <a:endParaRPr lang="zh-CN" altLang="en-US" sz="2000" dirty="0"/>
          </a:p>
        </p:txBody>
      </p:sp>
      <p:sp>
        <p:nvSpPr>
          <p:cNvPr id="17" name="Arrow: Right 16">
            <a:extLst>
              <a:ext uri="{FF2B5EF4-FFF2-40B4-BE49-F238E27FC236}">
                <a16:creationId xmlns:a16="http://schemas.microsoft.com/office/drawing/2014/main" id="{578DB63B-5931-4BF9-9E4E-110DB5AE2598}"/>
              </a:ext>
            </a:extLst>
          </p:cNvPr>
          <p:cNvSpPr/>
          <p:nvPr/>
        </p:nvSpPr>
        <p:spPr>
          <a:xfrm rot="16200000">
            <a:off x="7358321" y="2756256"/>
            <a:ext cx="460051" cy="244470"/>
          </a:xfrm>
          <a:prstGeom prst="rightArrow">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dirty="0"/>
          </a:p>
        </p:txBody>
      </p:sp>
      <p:sp>
        <p:nvSpPr>
          <p:cNvPr id="18" name="TextBox 17">
            <a:extLst>
              <a:ext uri="{FF2B5EF4-FFF2-40B4-BE49-F238E27FC236}">
                <a16:creationId xmlns:a16="http://schemas.microsoft.com/office/drawing/2014/main" id="{D4E94AED-5F99-4A74-9549-0F59F2289665}"/>
              </a:ext>
            </a:extLst>
          </p:cNvPr>
          <p:cNvSpPr txBox="1"/>
          <p:nvPr/>
        </p:nvSpPr>
        <p:spPr>
          <a:xfrm>
            <a:off x="4324921" y="4608984"/>
            <a:ext cx="364202" cy="369332"/>
          </a:xfrm>
          <a:prstGeom prst="rect">
            <a:avLst/>
          </a:prstGeom>
          <a:noFill/>
        </p:spPr>
        <p:txBody>
          <a:bodyPr wrap="none" rtlCol="0">
            <a:spAutoFit/>
          </a:bodyPr>
          <a:lstStyle/>
          <a:p>
            <a:r>
              <a:rPr lang="en-US" altLang="zh-CN" dirty="0"/>
              <a:t>fs</a:t>
            </a:r>
            <a:endParaRPr lang="zh-CN" altLang="en-US" dirty="0"/>
          </a:p>
        </p:txBody>
      </p:sp>
      <p:sp>
        <p:nvSpPr>
          <p:cNvPr id="19" name="TextBox 18">
            <a:extLst>
              <a:ext uri="{FF2B5EF4-FFF2-40B4-BE49-F238E27FC236}">
                <a16:creationId xmlns:a16="http://schemas.microsoft.com/office/drawing/2014/main" id="{43E504A7-C28E-42CC-A55B-E368755D5288}"/>
              </a:ext>
            </a:extLst>
          </p:cNvPr>
          <p:cNvSpPr txBox="1"/>
          <p:nvPr/>
        </p:nvSpPr>
        <p:spPr>
          <a:xfrm>
            <a:off x="6138176" y="4608984"/>
            <a:ext cx="428322" cy="369332"/>
          </a:xfrm>
          <a:prstGeom prst="rect">
            <a:avLst/>
          </a:prstGeom>
          <a:noFill/>
        </p:spPr>
        <p:txBody>
          <a:bodyPr wrap="none" rtlCol="0">
            <a:spAutoFit/>
          </a:bodyPr>
          <a:lstStyle/>
          <a:p>
            <a:r>
              <a:rPr lang="en-US" altLang="zh-CN" dirty="0" err="1"/>
              <a:t>ps</a:t>
            </a:r>
            <a:endParaRPr lang="zh-CN" altLang="en-US" dirty="0"/>
          </a:p>
        </p:txBody>
      </p:sp>
      <p:sp>
        <p:nvSpPr>
          <p:cNvPr id="20" name="TextBox 19">
            <a:extLst>
              <a:ext uri="{FF2B5EF4-FFF2-40B4-BE49-F238E27FC236}">
                <a16:creationId xmlns:a16="http://schemas.microsoft.com/office/drawing/2014/main" id="{8C49132F-B1B6-46E7-9081-B7CD86F86C34}"/>
              </a:ext>
            </a:extLst>
          </p:cNvPr>
          <p:cNvSpPr txBox="1"/>
          <p:nvPr/>
        </p:nvSpPr>
        <p:spPr>
          <a:xfrm>
            <a:off x="8015552" y="4608984"/>
            <a:ext cx="428322" cy="369332"/>
          </a:xfrm>
          <a:prstGeom prst="rect">
            <a:avLst/>
          </a:prstGeom>
          <a:noFill/>
        </p:spPr>
        <p:txBody>
          <a:bodyPr wrap="none" rtlCol="0">
            <a:spAutoFit/>
          </a:bodyPr>
          <a:lstStyle/>
          <a:p>
            <a:r>
              <a:rPr lang="en-US" altLang="zh-CN" dirty="0"/>
              <a:t>ns</a:t>
            </a:r>
            <a:endParaRPr lang="zh-CN" altLang="en-US" dirty="0"/>
          </a:p>
        </p:txBody>
      </p:sp>
      <p:cxnSp>
        <p:nvCxnSpPr>
          <p:cNvPr id="21" name="Straight Arrow Connector 20">
            <a:extLst>
              <a:ext uri="{FF2B5EF4-FFF2-40B4-BE49-F238E27FC236}">
                <a16:creationId xmlns:a16="http://schemas.microsoft.com/office/drawing/2014/main" id="{B1F730F0-9485-4493-9761-708454D60829}"/>
              </a:ext>
            </a:extLst>
          </p:cNvPr>
          <p:cNvCxnSpPr>
            <a:cxnSpLocks/>
          </p:cNvCxnSpPr>
          <p:nvPr/>
        </p:nvCxnSpPr>
        <p:spPr>
          <a:xfrm>
            <a:off x="4267200" y="4986526"/>
            <a:ext cx="4436379" cy="0"/>
          </a:xfrm>
          <a:prstGeom prst="straightConnector1">
            <a:avLst/>
          </a:prstGeom>
          <a:ln w="15875">
            <a:solidFill>
              <a:schemeClr val="tx1"/>
            </a:solidFill>
            <a:tailEnd type="none" w="med" len="lg"/>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F8F05E5F-F4C1-4951-8849-65775EDF7B7A}"/>
              </a:ext>
            </a:extLst>
          </p:cNvPr>
          <p:cNvSpPr txBox="1"/>
          <p:nvPr/>
        </p:nvSpPr>
        <p:spPr>
          <a:xfrm>
            <a:off x="5030369" y="5133134"/>
            <a:ext cx="697627" cy="369332"/>
          </a:xfrm>
          <a:prstGeom prst="rect">
            <a:avLst/>
          </a:prstGeom>
          <a:noFill/>
        </p:spPr>
        <p:txBody>
          <a:bodyPr wrap="none">
            <a:spAutoFit/>
          </a:bodyPr>
          <a:lstStyle/>
          <a:p>
            <a:r>
              <a:rPr lang="en-US" altLang="zh-CN" sz="1800" dirty="0"/>
              <a:t>Solid</a:t>
            </a:r>
            <a:endParaRPr lang="zh-CN" altLang="en-US" dirty="0"/>
          </a:p>
        </p:txBody>
      </p:sp>
      <p:sp>
        <p:nvSpPr>
          <p:cNvPr id="23" name="TextBox 22">
            <a:extLst>
              <a:ext uri="{FF2B5EF4-FFF2-40B4-BE49-F238E27FC236}">
                <a16:creationId xmlns:a16="http://schemas.microsoft.com/office/drawing/2014/main" id="{EAC9FA92-D6BC-4E01-AEF0-AF528643E72C}"/>
              </a:ext>
            </a:extLst>
          </p:cNvPr>
          <p:cNvSpPr txBox="1"/>
          <p:nvPr/>
        </p:nvSpPr>
        <p:spPr>
          <a:xfrm>
            <a:off x="6771492" y="5135907"/>
            <a:ext cx="1107996" cy="369332"/>
          </a:xfrm>
          <a:prstGeom prst="rect">
            <a:avLst/>
          </a:prstGeom>
          <a:noFill/>
        </p:spPr>
        <p:txBody>
          <a:bodyPr wrap="none">
            <a:spAutoFit/>
          </a:bodyPr>
          <a:lstStyle/>
          <a:p>
            <a:pPr algn="ctr"/>
            <a:r>
              <a:rPr lang="en-US" altLang="zh-CN" sz="1800" dirty="0"/>
              <a:t>Gaseous</a:t>
            </a:r>
            <a:endParaRPr lang="zh-CN" altLang="en-US" sz="1800" dirty="0"/>
          </a:p>
        </p:txBody>
      </p:sp>
      <p:cxnSp>
        <p:nvCxnSpPr>
          <p:cNvPr id="24" name="Straight Arrow Connector 23">
            <a:extLst>
              <a:ext uri="{FF2B5EF4-FFF2-40B4-BE49-F238E27FC236}">
                <a16:creationId xmlns:a16="http://schemas.microsoft.com/office/drawing/2014/main" id="{39EFBCE6-B94C-4B6F-83A6-8EF991DC0F9C}"/>
              </a:ext>
            </a:extLst>
          </p:cNvPr>
          <p:cNvCxnSpPr>
            <a:cxnSpLocks/>
          </p:cNvCxnSpPr>
          <p:nvPr/>
        </p:nvCxnSpPr>
        <p:spPr>
          <a:xfrm>
            <a:off x="4406030" y="5092028"/>
            <a:ext cx="1946307" cy="0"/>
          </a:xfrm>
          <a:prstGeom prst="straightConnector1">
            <a:avLst/>
          </a:prstGeom>
          <a:ln>
            <a:headEnd type="triangle"/>
            <a:tailEnd type="triangle"/>
          </a:ln>
        </p:spPr>
        <p:style>
          <a:lnRef idx="1">
            <a:schemeClr val="accent5"/>
          </a:lnRef>
          <a:fillRef idx="0">
            <a:schemeClr val="accent5"/>
          </a:fillRef>
          <a:effectRef idx="0">
            <a:schemeClr val="accent5"/>
          </a:effectRef>
          <a:fontRef idx="minor">
            <a:schemeClr val="tx1"/>
          </a:fontRef>
        </p:style>
      </p:cxnSp>
      <p:cxnSp>
        <p:nvCxnSpPr>
          <p:cNvPr id="25" name="Straight Arrow Connector 24">
            <a:extLst>
              <a:ext uri="{FF2B5EF4-FFF2-40B4-BE49-F238E27FC236}">
                <a16:creationId xmlns:a16="http://schemas.microsoft.com/office/drawing/2014/main" id="{B0F8DF4F-69DB-451B-BFA9-7BC440307501}"/>
              </a:ext>
            </a:extLst>
          </p:cNvPr>
          <p:cNvCxnSpPr>
            <a:cxnSpLocks/>
          </p:cNvCxnSpPr>
          <p:nvPr/>
        </p:nvCxnSpPr>
        <p:spPr>
          <a:xfrm>
            <a:off x="6352337" y="5092028"/>
            <a:ext cx="1946307" cy="0"/>
          </a:xfrm>
          <a:prstGeom prst="straightConnector1">
            <a:avLst/>
          </a:prstGeom>
          <a:ln>
            <a:headEnd type="triangle"/>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814616774"/>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B4559B-8351-4096-BDD8-79D805BC2362}"/>
              </a:ext>
            </a:extLst>
          </p:cNvPr>
          <p:cNvSpPr>
            <a:spLocks noGrp="1"/>
          </p:cNvSpPr>
          <p:nvPr>
            <p:ph type="title"/>
          </p:nvPr>
        </p:nvSpPr>
        <p:spPr/>
        <p:txBody>
          <a:bodyPr/>
          <a:lstStyle/>
          <a:p>
            <a:r>
              <a:rPr lang="en-US" altLang="zh-CN" baseline="30000" dirty="0"/>
              <a:t>25</a:t>
            </a:r>
            <a:r>
              <a:rPr lang="en-US" altLang="zh-CN" dirty="0"/>
              <a:t>Si(</a:t>
            </a:r>
            <a:r>
              <a:rPr lang="el-GR" altLang="zh-CN" i="1" dirty="0"/>
              <a:t>β</a:t>
            </a:r>
            <a:r>
              <a:rPr lang="en-US" altLang="zh-CN" i="1" dirty="0"/>
              <a:t>p</a:t>
            </a:r>
            <a:r>
              <a:rPr lang="el-GR" altLang="zh-CN" i="1" dirty="0"/>
              <a:t>γ</a:t>
            </a:r>
            <a:r>
              <a:rPr lang="el-GR" altLang="zh-CN" dirty="0"/>
              <a:t>)</a:t>
            </a:r>
            <a:r>
              <a:rPr lang="el-GR" altLang="zh-CN" baseline="30000" dirty="0"/>
              <a:t>24</a:t>
            </a:r>
            <a:r>
              <a:rPr lang="en-US" altLang="zh-CN" dirty="0"/>
              <a:t>Mg</a:t>
            </a:r>
            <a:endParaRPr lang="zh-CN" altLang="en-US" dirty="0"/>
          </a:p>
        </p:txBody>
      </p:sp>
      <p:sp>
        <p:nvSpPr>
          <p:cNvPr id="4" name="Footer Placeholder 3">
            <a:extLst>
              <a:ext uri="{FF2B5EF4-FFF2-40B4-BE49-F238E27FC236}">
                <a16:creationId xmlns:a16="http://schemas.microsoft.com/office/drawing/2014/main" id="{B44A0D65-5E70-441E-8129-CA262B3DDDB7}"/>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CA2E5048-672B-47EA-A06E-042CAC5BC6EE}"/>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168</a:t>
            </a:fld>
            <a:endParaRPr lang="en-US" sz="1300" dirty="0"/>
          </a:p>
        </p:txBody>
      </p:sp>
      <p:pic>
        <p:nvPicPr>
          <p:cNvPr id="9" name="Picture 8">
            <a:extLst>
              <a:ext uri="{FF2B5EF4-FFF2-40B4-BE49-F238E27FC236}">
                <a16:creationId xmlns:a16="http://schemas.microsoft.com/office/drawing/2014/main" id="{EBF411DF-CFE2-4E1A-8511-5494AFC658A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2000" y="1044000"/>
            <a:ext cx="8640000" cy="2615964"/>
          </a:xfrm>
          <a:prstGeom prst="rect">
            <a:avLst/>
          </a:prstGeom>
        </p:spPr>
      </p:pic>
      <p:pic>
        <p:nvPicPr>
          <p:cNvPr id="7" name="Content Placeholder 6">
            <a:extLst>
              <a:ext uri="{FF2B5EF4-FFF2-40B4-BE49-F238E27FC236}">
                <a16:creationId xmlns:a16="http://schemas.microsoft.com/office/drawing/2014/main" id="{50623E2C-6BC1-4BBD-9E0B-1569866D0464}"/>
              </a:ext>
            </a:extLst>
          </p:cNvPr>
          <p:cNvPicPr>
            <a:picLocks noGrp="1" noChangeAspect="1"/>
          </p:cNvPicPr>
          <p:nvPr>
            <p:ph idx="1"/>
          </p:nvPr>
        </p:nvPicPr>
        <p:blipFill>
          <a:blip r:embed="rId4">
            <a:extLst>
              <a:ext uri="{28A0092B-C50C-407E-A947-70E740481C1C}">
                <a14:useLocalDpi xmlns:a14="http://schemas.microsoft.com/office/drawing/2010/main"/>
              </a:ext>
            </a:extLst>
          </a:blip>
          <a:stretch>
            <a:fillRect/>
          </a:stretch>
        </p:blipFill>
        <p:spPr>
          <a:xfrm>
            <a:off x="252000" y="3456000"/>
            <a:ext cx="8640000" cy="2626602"/>
          </a:xfrm>
        </p:spPr>
      </p:pic>
    </p:spTree>
    <p:extLst>
      <p:ext uri="{BB962C8B-B14F-4D97-AF65-F5344CB8AC3E}">
        <p14:creationId xmlns:p14="http://schemas.microsoft.com/office/powerpoint/2010/main" val="2840060494"/>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BE7F189-73A3-4C28-970A-A96B72AB2DAA}"/>
              </a:ext>
            </a:extLst>
          </p:cNvPr>
          <p:cNvPicPr>
            <a:picLocks noChangeAspect="1"/>
          </p:cNvPicPr>
          <p:nvPr/>
        </p:nvPicPr>
        <p:blipFill>
          <a:blip r:embed="rId3"/>
          <a:stretch>
            <a:fillRect/>
          </a:stretch>
        </p:blipFill>
        <p:spPr>
          <a:xfrm>
            <a:off x="5757567" y="1091570"/>
            <a:ext cx="3310233" cy="2337430"/>
          </a:xfrm>
          <a:prstGeom prst="rect">
            <a:avLst/>
          </a:prstGeom>
        </p:spPr>
      </p:pic>
      <p:sp>
        <p:nvSpPr>
          <p:cNvPr id="2" name="Content Placeholder 1">
            <a:extLst>
              <a:ext uri="{FF2B5EF4-FFF2-40B4-BE49-F238E27FC236}">
                <a16:creationId xmlns:a16="http://schemas.microsoft.com/office/drawing/2014/main" id="{84095E8A-92DC-48BA-8754-364F540F085D}"/>
              </a:ext>
            </a:extLst>
          </p:cNvPr>
          <p:cNvSpPr>
            <a:spLocks noGrp="1"/>
          </p:cNvSpPr>
          <p:nvPr>
            <p:ph idx="1"/>
          </p:nvPr>
        </p:nvSpPr>
        <p:spPr/>
        <p:txBody>
          <a:bodyPr/>
          <a:lstStyle/>
          <a:p>
            <a:pPr algn="just"/>
            <a:r>
              <a:rPr lang="en-US" altLang="zh-CN" baseline="30000" dirty="0"/>
              <a:t>11</a:t>
            </a:r>
            <a:r>
              <a:rPr lang="en-US" altLang="zh-CN" dirty="0"/>
              <a:t>Li(</a:t>
            </a:r>
            <a:r>
              <a:rPr lang="el-GR" altLang="zh-CN" i="1" dirty="0"/>
              <a:t>β</a:t>
            </a:r>
            <a:r>
              <a:rPr lang="en-US" altLang="zh-CN" i="1" dirty="0"/>
              <a:t>n</a:t>
            </a:r>
            <a:r>
              <a:rPr lang="el-GR" altLang="zh-CN" i="1" dirty="0"/>
              <a:t>γ</a:t>
            </a:r>
            <a:r>
              <a:rPr lang="el-GR" altLang="zh-CN" dirty="0"/>
              <a:t>)</a:t>
            </a:r>
            <a:r>
              <a:rPr lang="el-GR" altLang="zh-CN" baseline="30000" dirty="0"/>
              <a:t>10</a:t>
            </a:r>
            <a:r>
              <a:rPr lang="en-US" altLang="zh-CN" dirty="0"/>
              <a:t>Be at ISOLDE and TRIUMF.</a:t>
            </a:r>
          </a:p>
          <a:p>
            <a:pPr lvl="1" algn="just"/>
            <a:r>
              <a:rPr lang="en-US" altLang="zh-CN" sz="16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H. </a:t>
            </a:r>
            <a:r>
              <a:rPr lang="en-US" altLang="zh-CN" sz="1600" kern="1200" dirty="0" err="1">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Fynbo</a:t>
            </a:r>
            <a:r>
              <a:rPr lang="en-US" altLang="zh-CN" sz="16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a:t>
            </a:r>
            <a:r>
              <a:rPr lang="en-US" altLang="zh-CN" sz="1600" i="1"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Nucl. Instrum. Methods Phys. Res. B 207, 275 (2003).</a:t>
            </a:r>
          </a:p>
          <a:p>
            <a:pPr lvl="1" algn="just"/>
            <a:r>
              <a:rPr lang="en-US" altLang="zh-CN" sz="16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H. </a:t>
            </a:r>
            <a:r>
              <a:rPr lang="en-US" altLang="zh-CN" sz="1600" kern="1200" dirty="0" err="1">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Fynbo</a:t>
            </a:r>
            <a:r>
              <a:rPr lang="en-US" altLang="zh-CN" sz="16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a:t>
            </a:r>
            <a:r>
              <a:rPr lang="en-US" altLang="zh-CN" sz="1600" i="1"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Nucl. Phys. A 736, 39 (2004).</a:t>
            </a:r>
          </a:p>
          <a:p>
            <a:pPr lvl="1" algn="just"/>
            <a:r>
              <a:rPr lang="en-US" altLang="zh-CN" sz="16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F. </a:t>
            </a:r>
            <a:r>
              <a:rPr lang="en-US" altLang="zh-CN" sz="1600" kern="1200" dirty="0" err="1">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Sarazin</a:t>
            </a:r>
            <a:r>
              <a:rPr lang="en-US" altLang="zh-CN" sz="16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a:t>
            </a:r>
            <a:r>
              <a:rPr lang="en-US" altLang="zh-CN" sz="1600" i="1"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70, 031302(R) (2004).</a:t>
            </a:r>
          </a:p>
          <a:p>
            <a:pPr lvl="1" algn="just"/>
            <a:r>
              <a:rPr lang="en-US" altLang="zh-CN" sz="16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C. M. Mattoon </a:t>
            </a:r>
            <a:r>
              <a:rPr lang="en-US" altLang="zh-CN" sz="1600" i="1"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80, 034318 (2009).</a:t>
            </a:r>
          </a:p>
          <a:p>
            <a:pPr lvl="1" algn="just"/>
            <a:endParaRPr lang="en-US" altLang="zh-CN" sz="1800" dirty="0">
              <a:latin typeface="Arial Narrow" panose="020B0606020202030204" pitchFamily="34" charset="0"/>
            </a:endParaRPr>
          </a:p>
          <a:p>
            <a:pPr algn="just"/>
            <a:r>
              <a:rPr lang="en-US" altLang="zh-CN" baseline="30000" dirty="0"/>
              <a:t>20</a:t>
            </a:r>
            <a:r>
              <a:rPr lang="en-US" altLang="zh-CN" dirty="0"/>
              <a:t>Mg(</a:t>
            </a:r>
            <a:r>
              <a:rPr lang="el-GR" altLang="zh-CN" i="1" dirty="0"/>
              <a:t>β</a:t>
            </a:r>
            <a:r>
              <a:rPr lang="en-US" altLang="zh-CN" i="1" dirty="0"/>
              <a:t>p</a:t>
            </a:r>
            <a:r>
              <a:rPr lang="el-GR" altLang="zh-CN" i="1" dirty="0"/>
              <a:t>γ</a:t>
            </a:r>
            <a:r>
              <a:rPr lang="el-GR" altLang="zh-CN" dirty="0"/>
              <a:t>)</a:t>
            </a:r>
            <a:r>
              <a:rPr lang="el-GR" altLang="zh-CN" baseline="30000" dirty="0"/>
              <a:t>19</a:t>
            </a:r>
            <a:r>
              <a:rPr lang="en-US" altLang="zh-CN" dirty="0"/>
              <a:t>Ne and</a:t>
            </a:r>
            <a:r>
              <a:rPr lang="en-US" altLang="zh-CN" baseline="30000" dirty="0"/>
              <a:t> 25</a:t>
            </a:r>
            <a:r>
              <a:rPr lang="en-US" altLang="zh-CN" dirty="0"/>
              <a:t>Si(</a:t>
            </a:r>
            <a:r>
              <a:rPr lang="el-GR" altLang="zh-CN" i="1" dirty="0"/>
              <a:t>β</a:t>
            </a:r>
            <a:r>
              <a:rPr lang="en-US" altLang="zh-CN" i="1" dirty="0"/>
              <a:t>p</a:t>
            </a:r>
            <a:r>
              <a:rPr lang="el-GR" altLang="zh-CN" i="1" dirty="0"/>
              <a:t>γ</a:t>
            </a:r>
            <a:r>
              <a:rPr lang="el-GR" altLang="zh-CN" dirty="0"/>
              <a:t>)</a:t>
            </a:r>
            <a:r>
              <a:rPr lang="en-US" altLang="zh-CN" baseline="30000" dirty="0"/>
              <a:t>24</a:t>
            </a:r>
            <a:r>
              <a:rPr lang="en-US" altLang="zh-CN" dirty="0"/>
              <a:t>Mg at NSCL.</a:t>
            </a:r>
          </a:p>
          <a:p>
            <a:pPr lvl="1" algn="just"/>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B. E. Glassman </a:t>
            </a:r>
            <a:r>
              <a:rPr lang="en-US" altLang="zh-CN" sz="1800" i="1"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99, 065801 (2019).</a:t>
            </a:r>
          </a:p>
          <a:p>
            <a:pPr lvl="1" algn="just"/>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L. </a:t>
            </a:r>
            <a:r>
              <a:rPr lang="da-DK"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J. Sun </a:t>
            </a:r>
            <a:r>
              <a:rPr lang="da-DK" altLang="zh-CN" sz="1800" i="1"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da-DK"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103, 014322 (2021</a:t>
            </a:r>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a:t>
            </a:r>
          </a:p>
        </p:txBody>
      </p:sp>
      <p:sp>
        <p:nvSpPr>
          <p:cNvPr id="3" name="Title 2">
            <a:extLst>
              <a:ext uri="{FF2B5EF4-FFF2-40B4-BE49-F238E27FC236}">
                <a16:creationId xmlns:a16="http://schemas.microsoft.com/office/drawing/2014/main" id="{ACE65438-3D7E-4C92-ABB8-E801291841BE}"/>
              </a:ext>
            </a:extLst>
          </p:cNvPr>
          <p:cNvSpPr>
            <a:spLocks noGrp="1"/>
          </p:cNvSpPr>
          <p:nvPr>
            <p:ph type="title"/>
          </p:nvPr>
        </p:nvSpPr>
        <p:spPr/>
        <p:txBody>
          <a:bodyPr/>
          <a:lstStyle/>
          <a:p>
            <a:r>
              <a:rPr lang="en-US" altLang="zh-CN" dirty="0"/>
              <a:t>Doppler Broadening Technique</a:t>
            </a:r>
            <a:endParaRPr lang="zh-CN" altLang="en-US" dirty="0"/>
          </a:p>
        </p:txBody>
      </p:sp>
      <p:sp>
        <p:nvSpPr>
          <p:cNvPr id="4" name="Footer Placeholder 3">
            <a:extLst>
              <a:ext uri="{FF2B5EF4-FFF2-40B4-BE49-F238E27FC236}">
                <a16:creationId xmlns:a16="http://schemas.microsoft.com/office/drawing/2014/main" id="{E24D5327-A89F-4404-A26F-8D1B8B358C14}"/>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D0852A06-C7B1-426D-8769-8F474F241A7D}"/>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169</a:t>
            </a:fld>
            <a:endParaRPr lang="en-US" sz="1300" dirty="0"/>
          </a:p>
        </p:txBody>
      </p:sp>
      <p:pic>
        <p:nvPicPr>
          <p:cNvPr id="9" name="Picture 8">
            <a:extLst>
              <a:ext uri="{FF2B5EF4-FFF2-40B4-BE49-F238E27FC236}">
                <a16:creationId xmlns:a16="http://schemas.microsoft.com/office/drawing/2014/main" id="{CF925D6B-5B1A-4CB1-A2AF-4513A88EEB6E}"/>
              </a:ext>
            </a:extLst>
          </p:cNvPr>
          <p:cNvPicPr>
            <a:picLocks noChangeAspect="1"/>
          </p:cNvPicPr>
          <p:nvPr/>
        </p:nvPicPr>
        <p:blipFill>
          <a:blip r:embed="rId4"/>
          <a:stretch>
            <a:fillRect/>
          </a:stretch>
        </p:blipFill>
        <p:spPr>
          <a:xfrm>
            <a:off x="4765843" y="3839938"/>
            <a:ext cx="3203487" cy="2152464"/>
          </a:xfrm>
          <a:prstGeom prst="rect">
            <a:avLst/>
          </a:prstGeom>
        </p:spPr>
      </p:pic>
      <p:sp>
        <p:nvSpPr>
          <p:cNvPr id="10" name="TextBox 9">
            <a:extLst>
              <a:ext uri="{FF2B5EF4-FFF2-40B4-BE49-F238E27FC236}">
                <a16:creationId xmlns:a16="http://schemas.microsoft.com/office/drawing/2014/main" id="{B148478E-E341-450D-B448-54B5E94C75FF}"/>
              </a:ext>
            </a:extLst>
          </p:cNvPr>
          <p:cNvSpPr txBox="1"/>
          <p:nvPr/>
        </p:nvSpPr>
        <p:spPr>
          <a:xfrm>
            <a:off x="6019800" y="1039264"/>
            <a:ext cx="1567865" cy="369332"/>
          </a:xfrm>
          <a:prstGeom prst="rect">
            <a:avLst/>
          </a:prstGeom>
          <a:solidFill>
            <a:schemeClr val="bg1"/>
          </a:solidFill>
        </p:spPr>
        <p:txBody>
          <a:bodyPr wrap="none">
            <a:spAutoFit/>
          </a:bodyPr>
          <a:lstStyle/>
          <a:p>
            <a:r>
              <a:rPr lang="en-US" altLang="zh-CN" baseline="30000" dirty="0"/>
              <a:t>11</a:t>
            </a:r>
            <a:r>
              <a:rPr lang="en-US" altLang="zh-CN" dirty="0"/>
              <a:t>Li(</a:t>
            </a:r>
            <a:r>
              <a:rPr lang="el-GR" altLang="zh-CN" i="1" dirty="0"/>
              <a:t>β</a:t>
            </a:r>
            <a:r>
              <a:rPr lang="en-US" altLang="zh-CN" i="1" dirty="0"/>
              <a:t>n</a:t>
            </a:r>
            <a:r>
              <a:rPr lang="el-GR" altLang="zh-CN" i="1" dirty="0"/>
              <a:t>γ</a:t>
            </a:r>
            <a:r>
              <a:rPr lang="el-GR" altLang="zh-CN" dirty="0"/>
              <a:t>)</a:t>
            </a:r>
            <a:r>
              <a:rPr lang="el-GR" altLang="zh-CN" baseline="30000" dirty="0"/>
              <a:t>10</a:t>
            </a:r>
            <a:r>
              <a:rPr lang="en-US" altLang="zh-CN" dirty="0"/>
              <a:t>Be </a:t>
            </a:r>
            <a:endParaRPr lang="zh-CN" altLang="en-US" dirty="0"/>
          </a:p>
        </p:txBody>
      </p:sp>
      <p:pic>
        <p:nvPicPr>
          <p:cNvPr id="12" name="Picture 11">
            <a:extLst>
              <a:ext uri="{FF2B5EF4-FFF2-40B4-BE49-F238E27FC236}">
                <a16:creationId xmlns:a16="http://schemas.microsoft.com/office/drawing/2014/main" id="{80566EB6-405A-4C8C-80F4-C9AD5225F404}"/>
              </a:ext>
            </a:extLst>
          </p:cNvPr>
          <p:cNvPicPr>
            <a:picLocks noChangeAspect="1"/>
          </p:cNvPicPr>
          <p:nvPr/>
        </p:nvPicPr>
        <p:blipFill>
          <a:blip r:embed="rId5"/>
          <a:stretch>
            <a:fillRect/>
          </a:stretch>
        </p:blipFill>
        <p:spPr>
          <a:xfrm>
            <a:off x="944613" y="3838577"/>
            <a:ext cx="3433545" cy="2153825"/>
          </a:xfrm>
          <a:prstGeom prst="rect">
            <a:avLst/>
          </a:prstGeom>
        </p:spPr>
      </p:pic>
      <p:sp>
        <p:nvSpPr>
          <p:cNvPr id="11" name="TextBox 10">
            <a:extLst>
              <a:ext uri="{FF2B5EF4-FFF2-40B4-BE49-F238E27FC236}">
                <a16:creationId xmlns:a16="http://schemas.microsoft.com/office/drawing/2014/main" id="{AC79AB06-4A11-4930-BEAA-7FC66B607144}"/>
              </a:ext>
            </a:extLst>
          </p:cNvPr>
          <p:cNvSpPr txBox="1"/>
          <p:nvPr/>
        </p:nvSpPr>
        <p:spPr>
          <a:xfrm>
            <a:off x="6935259" y="3895315"/>
            <a:ext cx="1669047" cy="369332"/>
          </a:xfrm>
          <a:prstGeom prst="rect">
            <a:avLst/>
          </a:prstGeom>
          <a:solidFill>
            <a:schemeClr val="bg1"/>
          </a:solidFill>
        </p:spPr>
        <p:txBody>
          <a:bodyPr wrap="none">
            <a:spAutoFit/>
          </a:bodyPr>
          <a:lstStyle/>
          <a:p>
            <a:r>
              <a:rPr lang="en-US" altLang="zh-CN" baseline="30000" dirty="0"/>
              <a:t>20</a:t>
            </a:r>
            <a:r>
              <a:rPr lang="en-US" altLang="zh-CN" dirty="0"/>
              <a:t>Mg(</a:t>
            </a:r>
            <a:r>
              <a:rPr lang="el-GR" altLang="zh-CN" i="1" dirty="0"/>
              <a:t>β</a:t>
            </a:r>
            <a:r>
              <a:rPr lang="en-US" altLang="zh-CN" i="1" dirty="0"/>
              <a:t>p</a:t>
            </a:r>
            <a:r>
              <a:rPr lang="el-GR" altLang="zh-CN" i="1" dirty="0"/>
              <a:t>γ</a:t>
            </a:r>
            <a:r>
              <a:rPr lang="el-GR" altLang="zh-CN" dirty="0"/>
              <a:t>)</a:t>
            </a:r>
            <a:r>
              <a:rPr lang="el-GR" altLang="zh-CN" baseline="30000" dirty="0"/>
              <a:t>19</a:t>
            </a:r>
            <a:r>
              <a:rPr lang="en-US" altLang="zh-CN" dirty="0"/>
              <a:t>Ne</a:t>
            </a:r>
            <a:endParaRPr lang="zh-CN" altLang="en-US" dirty="0"/>
          </a:p>
        </p:txBody>
      </p:sp>
    </p:spTree>
    <p:extLst>
      <p:ext uri="{BB962C8B-B14F-4D97-AF65-F5344CB8AC3E}">
        <p14:creationId xmlns:p14="http://schemas.microsoft.com/office/powerpoint/2010/main" val="3087099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D23418-6027-4A9F-BD7E-CB1F1D02674C}"/>
              </a:ext>
            </a:extLst>
          </p:cNvPr>
          <p:cNvSpPr>
            <a:spLocks noGrp="1"/>
          </p:cNvSpPr>
          <p:nvPr>
            <p:ph type="title"/>
          </p:nvPr>
        </p:nvSpPr>
        <p:spPr/>
        <p:txBody>
          <a:bodyPr/>
          <a:lstStyle/>
          <a:p>
            <a:r>
              <a:rPr lang="en-US" altLang="zh-CN" dirty="0"/>
              <a:t>Beam at NSCL</a:t>
            </a:r>
            <a:endParaRPr lang="zh-CN" altLang="en-US" dirty="0"/>
          </a:p>
        </p:txBody>
      </p:sp>
      <p:sp>
        <p:nvSpPr>
          <p:cNvPr id="4" name="Footer Placeholder 3">
            <a:extLst>
              <a:ext uri="{FF2B5EF4-FFF2-40B4-BE49-F238E27FC236}">
                <a16:creationId xmlns:a16="http://schemas.microsoft.com/office/drawing/2014/main" id="{F37772D9-57FB-492B-A225-1E1AEC7B51C4}"/>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06F5A9CA-A8B7-4AD7-AAAA-C57EA5F023C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17</a:t>
            </a:fld>
            <a:endParaRPr lang="en-US" sz="1300" dirty="0"/>
          </a:p>
        </p:txBody>
      </p:sp>
      <p:pic>
        <p:nvPicPr>
          <p:cNvPr id="9" name="Content Placeholder 10">
            <a:extLst>
              <a:ext uri="{FF2B5EF4-FFF2-40B4-BE49-F238E27FC236}">
                <a16:creationId xmlns:a16="http://schemas.microsoft.com/office/drawing/2014/main" id="{ACE9CA94-4CFA-4312-9690-8FE304D4F1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6200" y="1038382"/>
            <a:ext cx="6629400" cy="2771858"/>
          </a:xfrm>
          <a:prstGeom prst="rect">
            <a:avLst/>
          </a:prstGeom>
          <a:noFill/>
          <a:ln w="9525">
            <a:noFill/>
            <a:miter lim="800000"/>
            <a:headEnd/>
            <a:tailEnd/>
          </a:ln>
        </p:spPr>
      </p:pic>
      <p:sp>
        <p:nvSpPr>
          <p:cNvPr id="10" name="TextBox 9">
            <a:extLst>
              <a:ext uri="{FF2B5EF4-FFF2-40B4-BE49-F238E27FC236}">
                <a16:creationId xmlns:a16="http://schemas.microsoft.com/office/drawing/2014/main" id="{D56558AA-2B14-4C5A-A363-195DB118A8F1}"/>
              </a:ext>
            </a:extLst>
          </p:cNvPr>
          <p:cNvSpPr txBox="1"/>
          <p:nvPr/>
        </p:nvSpPr>
        <p:spPr>
          <a:xfrm>
            <a:off x="76200" y="1144104"/>
            <a:ext cx="1752600" cy="738664"/>
          </a:xfrm>
          <a:prstGeom prst="rect">
            <a:avLst/>
          </a:prstGeom>
          <a:noFill/>
          <a:ln w="9525">
            <a:solidFill>
              <a:schemeClr val="tx1"/>
            </a:solidFill>
          </a:ln>
        </p:spPr>
        <p:txBody>
          <a:bodyPr wrap="square" rtlCol="0">
            <a:spAutoFit/>
          </a:bodyPr>
          <a:lstStyle/>
          <a:p>
            <a:pPr algn="ctr"/>
            <a:r>
              <a:rPr lang="en-US" sz="1400" baseline="30000" dirty="0"/>
              <a:t>36</a:t>
            </a:r>
            <a:r>
              <a:rPr lang="en-US" sz="1400" dirty="0"/>
              <a:t>Ar primary beam:</a:t>
            </a:r>
          </a:p>
          <a:p>
            <a:pPr algn="ctr"/>
            <a:r>
              <a:rPr lang="en-US" sz="1400" dirty="0"/>
              <a:t>150 MeV/u</a:t>
            </a:r>
          </a:p>
          <a:p>
            <a:pPr algn="ctr"/>
            <a:r>
              <a:rPr lang="en-US" sz="1400" dirty="0"/>
              <a:t>75 </a:t>
            </a:r>
            <a:r>
              <a:rPr lang="en-US" sz="1400" i="1" dirty="0" err="1"/>
              <a:t>p</a:t>
            </a:r>
            <a:r>
              <a:rPr lang="en-US" sz="1400" dirty="0" err="1"/>
              <a:t>nA</a:t>
            </a:r>
            <a:endParaRPr lang="en-US" sz="1400" dirty="0"/>
          </a:p>
        </p:txBody>
      </p:sp>
      <p:sp>
        <p:nvSpPr>
          <p:cNvPr id="11" name="TextBox 10">
            <a:extLst>
              <a:ext uri="{FF2B5EF4-FFF2-40B4-BE49-F238E27FC236}">
                <a16:creationId xmlns:a16="http://schemas.microsoft.com/office/drawing/2014/main" id="{511E1573-EF32-4414-8779-B11F33FF6F0A}"/>
              </a:ext>
            </a:extLst>
          </p:cNvPr>
          <p:cNvSpPr txBox="1"/>
          <p:nvPr/>
        </p:nvSpPr>
        <p:spPr>
          <a:xfrm>
            <a:off x="1447800" y="3467392"/>
            <a:ext cx="1371600" cy="523220"/>
          </a:xfrm>
          <a:prstGeom prst="rect">
            <a:avLst/>
          </a:prstGeom>
          <a:noFill/>
          <a:ln w="9525">
            <a:solidFill>
              <a:schemeClr val="tx1"/>
            </a:solidFill>
          </a:ln>
        </p:spPr>
        <p:txBody>
          <a:bodyPr wrap="square" rtlCol="0">
            <a:spAutoFit/>
          </a:bodyPr>
          <a:lstStyle/>
          <a:p>
            <a:pPr algn="ctr"/>
            <a:r>
              <a:rPr lang="en-US" sz="1400" baseline="30000" dirty="0"/>
              <a:t>9</a:t>
            </a:r>
            <a:r>
              <a:rPr lang="en-US" sz="1400" dirty="0"/>
              <a:t>Be target: 1363 mg/cm</a:t>
            </a:r>
            <a:r>
              <a:rPr lang="en-US" sz="1400" baseline="30000" dirty="0"/>
              <a:t>2</a:t>
            </a:r>
          </a:p>
        </p:txBody>
      </p:sp>
      <p:sp>
        <p:nvSpPr>
          <p:cNvPr id="12" name="TextBox 11">
            <a:extLst>
              <a:ext uri="{FF2B5EF4-FFF2-40B4-BE49-F238E27FC236}">
                <a16:creationId xmlns:a16="http://schemas.microsoft.com/office/drawing/2014/main" id="{315AFFCF-96F8-472D-A864-6607A76B7C17}"/>
              </a:ext>
            </a:extLst>
          </p:cNvPr>
          <p:cNvSpPr txBox="1"/>
          <p:nvPr/>
        </p:nvSpPr>
        <p:spPr>
          <a:xfrm>
            <a:off x="3657600" y="3809549"/>
            <a:ext cx="1983108" cy="307777"/>
          </a:xfrm>
          <a:prstGeom prst="rect">
            <a:avLst/>
          </a:prstGeom>
          <a:noFill/>
          <a:ln w="9525">
            <a:solidFill>
              <a:schemeClr val="tx1"/>
            </a:solidFill>
          </a:ln>
        </p:spPr>
        <p:txBody>
          <a:bodyPr wrap="square" rtlCol="0">
            <a:spAutoFit/>
          </a:bodyPr>
          <a:lstStyle/>
          <a:p>
            <a:pPr algn="ctr"/>
            <a:r>
              <a:rPr lang="en-US" sz="1400" dirty="0"/>
              <a:t>Al wedge: 300 mg/cm</a:t>
            </a:r>
            <a:r>
              <a:rPr lang="en-US" sz="1400" baseline="30000" dirty="0"/>
              <a:t>2</a:t>
            </a:r>
            <a:endParaRPr lang="en-US" sz="1400" dirty="0"/>
          </a:p>
        </p:txBody>
      </p:sp>
      <p:sp>
        <p:nvSpPr>
          <p:cNvPr id="13" name="TextBox 12">
            <a:extLst>
              <a:ext uri="{FF2B5EF4-FFF2-40B4-BE49-F238E27FC236}">
                <a16:creationId xmlns:a16="http://schemas.microsoft.com/office/drawing/2014/main" id="{90384757-FC2F-464F-83A3-22DE79B95D35}"/>
              </a:ext>
            </a:extLst>
          </p:cNvPr>
          <p:cNvSpPr txBox="1"/>
          <p:nvPr/>
        </p:nvSpPr>
        <p:spPr>
          <a:xfrm>
            <a:off x="7353725" y="1295400"/>
            <a:ext cx="1714075" cy="954107"/>
          </a:xfrm>
          <a:prstGeom prst="rect">
            <a:avLst/>
          </a:prstGeom>
          <a:noFill/>
          <a:ln w="9525">
            <a:solidFill>
              <a:schemeClr val="tx1"/>
            </a:solidFill>
          </a:ln>
        </p:spPr>
        <p:txBody>
          <a:bodyPr wrap="square" rtlCol="0">
            <a:spAutoFit/>
          </a:bodyPr>
          <a:lstStyle/>
          <a:p>
            <a:pPr algn="ctr"/>
            <a:r>
              <a:rPr lang="en-US" sz="1400" baseline="30000" dirty="0"/>
              <a:t>25</a:t>
            </a:r>
            <a:r>
              <a:rPr lang="en-US" sz="1400" dirty="0"/>
              <a:t>Si secondary beam:</a:t>
            </a:r>
          </a:p>
          <a:p>
            <a:pPr algn="ctr"/>
            <a:r>
              <a:rPr lang="en-US" sz="1400" dirty="0"/>
              <a:t>67% pure</a:t>
            </a:r>
          </a:p>
          <a:p>
            <a:pPr algn="ctr"/>
            <a:r>
              <a:rPr lang="en-US" sz="1400" dirty="0"/>
              <a:t>4000 </a:t>
            </a:r>
            <a:r>
              <a:rPr lang="en-US" sz="1400" dirty="0" err="1"/>
              <a:t>pps</a:t>
            </a:r>
            <a:endParaRPr lang="en-US" sz="1400" dirty="0"/>
          </a:p>
        </p:txBody>
      </p:sp>
      <p:pic>
        <p:nvPicPr>
          <p:cNvPr id="15" name="Picture 14">
            <a:extLst>
              <a:ext uri="{FF2B5EF4-FFF2-40B4-BE49-F238E27FC236}">
                <a16:creationId xmlns:a16="http://schemas.microsoft.com/office/drawing/2014/main" id="{BAF043CE-6F43-4244-AD77-1A9EBF5B0C69}"/>
              </a:ext>
            </a:extLst>
          </p:cNvPr>
          <p:cNvPicPr>
            <a:picLocks noChangeAspect="1"/>
          </p:cNvPicPr>
          <p:nvPr/>
        </p:nvPicPr>
        <p:blipFill rotWithShape="1">
          <a:blip r:embed="rId4"/>
          <a:srcRect l="5959" t="10868" r="8336" b="18876"/>
          <a:stretch/>
        </p:blipFill>
        <p:spPr>
          <a:xfrm>
            <a:off x="76200" y="4203184"/>
            <a:ext cx="7467600" cy="1886414"/>
          </a:xfrm>
          <a:prstGeom prst="rect">
            <a:avLst/>
          </a:prstGeom>
        </p:spPr>
      </p:pic>
      <p:pic>
        <p:nvPicPr>
          <p:cNvPr id="14" name="Picture 13">
            <a:extLst>
              <a:ext uri="{FF2B5EF4-FFF2-40B4-BE49-F238E27FC236}">
                <a16:creationId xmlns:a16="http://schemas.microsoft.com/office/drawing/2014/main" id="{DD386072-A643-4118-B87C-7324F67908CB}"/>
              </a:ext>
            </a:extLst>
          </p:cNvPr>
          <p:cNvPicPr>
            <a:picLocks noChangeAspect="1"/>
          </p:cNvPicPr>
          <p:nvPr/>
        </p:nvPicPr>
        <p:blipFill>
          <a:blip r:embed="rId5"/>
          <a:stretch>
            <a:fillRect/>
          </a:stretch>
        </p:blipFill>
        <p:spPr>
          <a:xfrm>
            <a:off x="6758403" y="2330128"/>
            <a:ext cx="2362920" cy="1606204"/>
          </a:xfrm>
          <a:prstGeom prst="rect">
            <a:avLst/>
          </a:prstGeom>
        </p:spPr>
      </p:pic>
      <p:sp>
        <p:nvSpPr>
          <p:cNvPr id="16" name="Rectangle 15">
            <a:extLst>
              <a:ext uri="{FF2B5EF4-FFF2-40B4-BE49-F238E27FC236}">
                <a16:creationId xmlns:a16="http://schemas.microsoft.com/office/drawing/2014/main" id="{70C9E132-9371-49B5-BB24-74F7DA0C0CF8}"/>
              </a:ext>
            </a:extLst>
          </p:cNvPr>
          <p:cNvSpPr/>
          <p:nvPr/>
        </p:nvSpPr>
        <p:spPr>
          <a:xfrm>
            <a:off x="7018544" y="3895406"/>
            <a:ext cx="2026516" cy="307777"/>
          </a:xfrm>
          <a:prstGeom prst="rect">
            <a:avLst/>
          </a:prstGeom>
        </p:spPr>
        <p:txBody>
          <a:bodyPr wrap="none">
            <a:spAutoFit/>
          </a:bodyPr>
          <a:lstStyle/>
          <a:p>
            <a:pPr algn="ctr"/>
            <a:r>
              <a:rPr lang="en-US" altLang="zh-CN" sz="1400" dirty="0"/>
              <a:t>PID at the exit of RFFS</a:t>
            </a:r>
            <a:endParaRPr lang="zh-CN" altLang="en-US" sz="1400" dirty="0"/>
          </a:p>
        </p:txBody>
      </p:sp>
      <p:sp>
        <p:nvSpPr>
          <p:cNvPr id="2" name="Can 1"/>
          <p:cNvSpPr/>
          <p:nvPr/>
        </p:nvSpPr>
        <p:spPr>
          <a:xfrm rot="15902071">
            <a:off x="6579603" y="1784739"/>
            <a:ext cx="304800" cy="541543"/>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cxnSp>
        <p:nvCxnSpPr>
          <p:cNvPr id="7" name="Straight Arrow Connector 6"/>
          <p:cNvCxnSpPr>
            <a:cxnSpLocks/>
          </p:cNvCxnSpPr>
          <p:nvPr/>
        </p:nvCxnSpPr>
        <p:spPr>
          <a:xfrm flipV="1">
            <a:off x="7030864" y="1984670"/>
            <a:ext cx="291152" cy="25345"/>
          </a:xfrm>
          <a:prstGeom prst="straightConnector1">
            <a:avLst/>
          </a:prstGeom>
          <a:ln>
            <a:solidFill>
              <a:srgbClr val="FF3E34"/>
            </a:solidFill>
            <a:tailEnd type="triangle"/>
          </a:ln>
        </p:spPr>
        <p:style>
          <a:lnRef idx="2">
            <a:schemeClr val="accent2"/>
          </a:lnRef>
          <a:fillRef idx="0">
            <a:schemeClr val="accent2"/>
          </a:fillRef>
          <a:effectRef idx="1">
            <a:schemeClr val="accent2"/>
          </a:effectRef>
          <a:fontRef idx="minor">
            <a:schemeClr val="tx1"/>
          </a:fontRef>
        </p:style>
      </p:cxnSp>
      <p:sp>
        <p:nvSpPr>
          <p:cNvPr id="17" name="TextBox 16"/>
          <p:cNvSpPr txBox="1"/>
          <p:nvPr/>
        </p:nvSpPr>
        <p:spPr>
          <a:xfrm>
            <a:off x="6459639" y="1608319"/>
            <a:ext cx="587020" cy="276999"/>
          </a:xfrm>
          <a:prstGeom prst="rect">
            <a:avLst/>
          </a:prstGeom>
          <a:noFill/>
        </p:spPr>
        <p:txBody>
          <a:bodyPr wrap="none" rtlCol="0">
            <a:spAutoFit/>
          </a:bodyPr>
          <a:lstStyle/>
          <a:p>
            <a:r>
              <a:rPr lang="en-US" altLang="zh-CN" sz="1200" b="1" dirty="0">
                <a:ea typeface="Cambria Math" panose="02040503050406030204" pitchFamily="18" charset="0"/>
              </a:rPr>
              <a:t>RFFS</a:t>
            </a:r>
            <a:endParaRPr lang="zh-CN" altLang="en-US" sz="1200" b="1" dirty="0"/>
          </a:p>
        </p:txBody>
      </p:sp>
      <p:pic>
        <p:nvPicPr>
          <p:cNvPr id="18" name="Picture 17">
            <a:extLst>
              <a:ext uri="{FF2B5EF4-FFF2-40B4-BE49-F238E27FC236}">
                <a16:creationId xmlns:a16="http://schemas.microsoft.com/office/drawing/2014/main" id="{C8CD19A2-81A7-4724-9AE4-C3B92DB40AD1}"/>
              </a:ext>
            </a:extLst>
          </p:cNvPr>
          <p:cNvPicPr>
            <a:picLocks noChangeAspect="1"/>
          </p:cNvPicPr>
          <p:nvPr/>
        </p:nvPicPr>
        <p:blipFill>
          <a:blip r:embed="rId6"/>
          <a:stretch>
            <a:fillRect/>
          </a:stretch>
        </p:blipFill>
        <p:spPr>
          <a:xfrm>
            <a:off x="7596000" y="4203182"/>
            <a:ext cx="1534282" cy="1886413"/>
          </a:xfrm>
          <a:prstGeom prst="rect">
            <a:avLst/>
          </a:prstGeom>
        </p:spPr>
      </p:pic>
      <p:pic>
        <p:nvPicPr>
          <p:cNvPr id="19" name="Picture 18">
            <a:extLst>
              <a:ext uri="{FF2B5EF4-FFF2-40B4-BE49-F238E27FC236}">
                <a16:creationId xmlns:a16="http://schemas.microsoft.com/office/drawing/2014/main" id="{6E3939A2-1504-4FBD-8824-11D44AB1E0F3}"/>
              </a:ext>
            </a:extLst>
          </p:cNvPr>
          <p:cNvPicPr>
            <a:picLocks noChangeAspect="1"/>
          </p:cNvPicPr>
          <p:nvPr/>
        </p:nvPicPr>
        <p:blipFill rotWithShape="1">
          <a:blip r:embed="rId4"/>
          <a:srcRect l="5959" t="10868" r="8336" b="18876"/>
          <a:stretch/>
        </p:blipFill>
        <p:spPr>
          <a:xfrm>
            <a:off x="23327" y="4203184"/>
            <a:ext cx="7467600" cy="1886414"/>
          </a:xfrm>
          <a:prstGeom prst="rect">
            <a:avLst/>
          </a:prstGeom>
        </p:spPr>
      </p:pic>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B23402-B17F-40C7-BADC-D6A217CFEAC7}"/>
              </a:ext>
            </a:extLst>
          </p:cNvPr>
          <p:cNvSpPr>
            <a:spLocks noGrp="1"/>
          </p:cNvSpPr>
          <p:nvPr>
            <p:ph type="title"/>
          </p:nvPr>
        </p:nvSpPr>
        <p:spPr>
          <a:xfrm>
            <a:off x="76200" y="289331"/>
            <a:ext cx="8991600" cy="478624"/>
          </a:xfrm>
        </p:spPr>
        <p:txBody>
          <a:bodyPr/>
          <a:lstStyle/>
          <a:p>
            <a:r>
              <a:rPr lang="en-US" altLang="zh-CN" dirty="0"/>
              <a:t>Strength of the Key </a:t>
            </a:r>
            <a:r>
              <a:rPr lang="en-US" altLang="zh-CN" baseline="30000" dirty="0"/>
              <a:t>15</a:t>
            </a:r>
            <a:r>
              <a:rPr lang="en-US" altLang="zh-CN" dirty="0"/>
              <a:t>O(</a:t>
            </a:r>
            <a:r>
              <a:rPr lang="en-US" altLang="zh-CN" i="1" dirty="0"/>
              <a:t>α</a:t>
            </a:r>
            <a:r>
              <a:rPr lang="en-US" altLang="zh-CN" dirty="0"/>
              <a:t>,</a:t>
            </a:r>
            <a:r>
              <a:rPr lang="en-US" altLang="zh-CN" i="1" dirty="0"/>
              <a:t>γ</a:t>
            </a:r>
            <a:r>
              <a:rPr lang="en-US" altLang="zh-CN" dirty="0"/>
              <a:t>)</a:t>
            </a:r>
            <a:r>
              <a:rPr lang="en-US" altLang="zh-CN" baseline="30000" dirty="0"/>
              <a:t>19</a:t>
            </a:r>
            <a:r>
              <a:rPr lang="en-US" altLang="zh-CN" dirty="0"/>
              <a:t>Ne Resonance</a:t>
            </a:r>
            <a:endParaRPr lang="zh-CN" altLang="en-US" dirty="0"/>
          </a:p>
        </p:txBody>
      </p:sp>
      <p:sp>
        <p:nvSpPr>
          <p:cNvPr id="4" name="Footer Placeholder 3">
            <a:extLst>
              <a:ext uri="{FF2B5EF4-FFF2-40B4-BE49-F238E27FC236}">
                <a16:creationId xmlns:a16="http://schemas.microsoft.com/office/drawing/2014/main" id="{3DD9F310-00EF-410A-887C-49CD4B18BB89}"/>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46BD97FC-1D0E-45DF-8A72-65270171F2C9}"/>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170</a:t>
            </a:fld>
            <a:endParaRPr lang="en-US" sz="1300" dirty="0"/>
          </a:p>
        </p:txBody>
      </p:sp>
      <p:pic>
        <p:nvPicPr>
          <p:cNvPr id="6" name="Content Placeholder 5">
            <a:extLst>
              <a:ext uri="{FF2B5EF4-FFF2-40B4-BE49-F238E27FC236}">
                <a16:creationId xmlns:a16="http://schemas.microsoft.com/office/drawing/2014/main" id="{C2A1AB37-74FE-486F-B2FD-36C8A51641AB}"/>
              </a:ext>
            </a:extLst>
          </p:cNvPr>
          <p:cNvPicPr>
            <a:picLocks noGrp="1" noChangeAspect="1"/>
          </p:cNvPicPr>
          <p:nvPr>
            <p:ph idx="1"/>
          </p:nvPr>
        </p:nvPicPr>
        <p:blipFill>
          <a:blip r:embed="rId2">
            <a:extLst>
              <a:ext uri="{28A0092B-C50C-407E-A947-70E740481C1C}">
                <a14:useLocalDpi xmlns:a14="http://schemas.microsoft.com/office/drawing/2010/main"/>
              </a:ext>
            </a:extLst>
          </a:blip>
          <a:srcRect/>
          <a:stretch>
            <a:fillRect/>
          </a:stretch>
        </p:blipFill>
        <p:spPr bwMode="auto">
          <a:xfrm>
            <a:off x="76200" y="1090140"/>
            <a:ext cx="7602881" cy="4624859"/>
          </a:xfrm>
          <a:prstGeom prst="rect">
            <a:avLst/>
          </a:prstGeom>
          <a:noFill/>
          <a:ln>
            <a:noFill/>
          </a:ln>
        </p:spPr>
      </p:pic>
      <p:pic>
        <p:nvPicPr>
          <p:cNvPr id="7" name="Picture 6">
            <a:extLst>
              <a:ext uri="{FF2B5EF4-FFF2-40B4-BE49-F238E27FC236}">
                <a16:creationId xmlns:a16="http://schemas.microsoft.com/office/drawing/2014/main" id="{72616910-C37B-4242-A2BB-12CCF63F5BFC}"/>
              </a:ext>
            </a:extLst>
          </p:cNvPr>
          <p:cNvPicPr>
            <a:picLocks noChangeAspect="1"/>
          </p:cNvPicPr>
          <p:nvPr/>
        </p:nvPicPr>
        <p:blipFill>
          <a:blip r:embed="rId3"/>
          <a:srcRect/>
          <a:stretch>
            <a:fillRect/>
          </a:stretch>
        </p:blipFill>
        <p:spPr bwMode="auto">
          <a:xfrm>
            <a:off x="6136486" y="3162987"/>
            <a:ext cx="2929255" cy="2870200"/>
          </a:xfrm>
          <a:prstGeom prst="rect">
            <a:avLst/>
          </a:prstGeom>
          <a:noFill/>
          <a:ln w="9525">
            <a:noFill/>
            <a:miter lim="800000"/>
            <a:headEnd/>
            <a:tailEnd/>
          </a:ln>
        </p:spPr>
      </p:pic>
      <p:sp>
        <p:nvSpPr>
          <p:cNvPr id="10" name="Content Placeholder 1">
            <a:extLst>
              <a:ext uri="{FF2B5EF4-FFF2-40B4-BE49-F238E27FC236}">
                <a16:creationId xmlns:a16="http://schemas.microsoft.com/office/drawing/2014/main" id="{19187753-7ADA-43C1-BFC1-F4A080B332FE}"/>
              </a:ext>
            </a:extLst>
          </p:cNvPr>
          <p:cNvSpPr txBox="1">
            <a:spLocks/>
          </p:cNvSpPr>
          <p:nvPr/>
        </p:nvSpPr>
        <p:spPr bwMode="auto">
          <a:xfrm>
            <a:off x="78937" y="1120029"/>
            <a:ext cx="5407463" cy="131837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80178" indent="-180178" algn="l" defTabSz="803293" rtl="0" eaLnBrk="1" fontAlgn="base" hangingPunct="1">
              <a:lnSpc>
                <a:spcPct val="90000"/>
              </a:lnSpc>
              <a:spcBef>
                <a:spcPts val="1206"/>
              </a:spcBef>
              <a:spcAft>
                <a:spcPct val="0"/>
              </a:spcAft>
              <a:buSzPct val="100000"/>
              <a:buFont typeface="Wingdings" pitchFamily="2" charset="2"/>
              <a:buChar char="§"/>
              <a:defRPr sz="2200">
                <a:solidFill>
                  <a:srgbClr val="064308"/>
                </a:solidFill>
                <a:latin typeface="Arial" charset="0"/>
                <a:ea typeface="ＭＳ Ｐゴシック" pitchFamily="-65" charset="-128"/>
                <a:cs typeface="ＭＳ Ｐゴシック" pitchFamily="-65" charset="-128"/>
              </a:defRPr>
            </a:lvl1pPr>
            <a:lvl2pPr marL="363359" indent="-151650" algn="l" defTabSz="803293" rtl="0" eaLnBrk="1" fontAlgn="base" hangingPunct="1">
              <a:lnSpc>
                <a:spcPct val="90000"/>
              </a:lnSpc>
              <a:spcBef>
                <a:spcPts val="20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591584" indent="-160658" algn="l" defTabSz="803293" rtl="0" eaLnBrk="1" fontAlgn="base" hangingPunct="1">
              <a:lnSpc>
                <a:spcPct val="90000"/>
              </a:lnSpc>
              <a:spcBef>
                <a:spcPts val="201"/>
              </a:spcBef>
              <a:spcAft>
                <a:spcPct val="0"/>
              </a:spcAft>
              <a:buSzPct val="100000"/>
              <a:buFont typeface="Lucida Grande" charset="0"/>
              <a:buChar char="»"/>
              <a:defRPr sz="1800">
                <a:solidFill>
                  <a:schemeClr val="tx1"/>
                </a:solidFill>
                <a:latin typeface="Arial" charset="0"/>
                <a:ea typeface="ヒラギノ角ゴ Pro W3" pitchFamily="-111" charset="-128"/>
                <a:cs typeface="ヒラギノ角ゴ Pro W3" pitchFamily="-111" charset="-128"/>
              </a:defRPr>
            </a:lvl3pPr>
            <a:lvl4pPr marL="728219" indent="-133632" algn="l" defTabSz="803293" rtl="0" eaLnBrk="1" fontAlgn="base" hangingPunct="1">
              <a:lnSpc>
                <a:spcPct val="90000"/>
              </a:lnSpc>
              <a:spcBef>
                <a:spcPts val="201"/>
              </a:spcBef>
              <a:spcAft>
                <a:spcPct val="0"/>
              </a:spcAft>
              <a:buClr>
                <a:srgbClr val="999999"/>
              </a:buClr>
              <a:buSzPct val="100000"/>
              <a:buFont typeface="Arial" pitchFamily="34" charset="0"/>
              <a:buChar char="•"/>
              <a:defRPr sz="1600">
                <a:solidFill>
                  <a:schemeClr val="tx1"/>
                </a:solidFill>
                <a:latin typeface="+mn-lt"/>
                <a:ea typeface="ヒラギノ角ゴ Pro W3" pitchFamily="-111" charset="-128"/>
                <a:cs typeface="ヒラギノ角ゴ Pro W3"/>
              </a:defRPr>
            </a:lvl4pPr>
            <a:lvl5pPr marL="1002991" indent="-180178" algn="l" defTabSz="803293" rtl="0" eaLnBrk="1" fontAlgn="base" hangingPunct="1">
              <a:lnSpc>
                <a:spcPct val="90000"/>
              </a:lnSpc>
              <a:spcBef>
                <a:spcPts val="201"/>
              </a:spcBef>
              <a:spcAft>
                <a:spcPct val="0"/>
              </a:spcAft>
              <a:buClr>
                <a:srgbClr val="999999"/>
              </a:buClr>
              <a:buSzPct val="100000"/>
              <a:buFont typeface="Lucida Grande" charset="0"/>
              <a:buChar char="»"/>
              <a:defRPr sz="1400">
                <a:solidFill>
                  <a:schemeClr val="tx1"/>
                </a:solidFill>
                <a:latin typeface="+mn-lt"/>
                <a:ea typeface="ヒラギノ角ゴ Pro W3" pitchFamily="-111" charset="-128"/>
                <a:cs typeface="ヒラギノ角ゴ Pro W3"/>
              </a:defRPr>
            </a:lvl5pPr>
            <a:lvl6pPr marL="2223294"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6pPr>
            <a:lvl7pPr marL="2680333"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7pPr>
            <a:lvl8pPr marL="3137372"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8pPr>
            <a:lvl9pPr marL="3594407"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9pPr>
          </a:lstStyle>
          <a:p>
            <a:pPr algn="just"/>
            <a:r>
              <a:rPr lang="en-US" altLang="zh-CN" kern="0" dirty="0"/>
              <a:t>NSCL PAC42 E18033 (Approved, then canceled due to COVID)</a:t>
            </a:r>
          </a:p>
          <a:p>
            <a:pPr algn="just"/>
            <a:r>
              <a:rPr lang="en-US" altLang="zh-CN" kern="0" dirty="0"/>
              <a:t>FRIB PAC1 E21072 (Completed in Nov 2022)</a:t>
            </a:r>
          </a:p>
        </p:txBody>
      </p:sp>
    </p:spTree>
    <p:extLst>
      <p:ext uri="{BB962C8B-B14F-4D97-AF65-F5344CB8AC3E}">
        <p14:creationId xmlns:p14="http://schemas.microsoft.com/office/powerpoint/2010/main" val="1987424368"/>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8A5D89-6E84-46B2-82A0-3CA218337613}"/>
              </a:ext>
            </a:extLst>
          </p:cNvPr>
          <p:cNvSpPr>
            <a:spLocks noGrp="1"/>
          </p:cNvSpPr>
          <p:nvPr>
            <p:ph type="title"/>
          </p:nvPr>
        </p:nvSpPr>
        <p:spPr/>
        <p:txBody>
          <a:bodyPr/>
          <a:lstStyle/>
          <a:p>
            <a:r>
              <a:rPr lang="en-US" altLang="zh-CN" dirty="0"/>
              <a:t>Doppler Broadening of </a:t>
            </a:r>
            <a:r>
              <a:rPr lang="el-GR" altLang="zh-CN" i="1" dirty="0"/>
              <a:t>β</a:t>
            </a:r>
            <a:r>
              <a:rPr lang="en-US" altLang="zh-CN" dirty="0"/>
              <a:t>2</a:t>
            </a:r>
            <a:r>
              <a:rPr lang="en-US" altLang="zh-CN" i="1" dirty="0"/>
              <a:t>p</a:t>
            </a:r>
            <a:r>
              <a:rPr lang="el-GR" altLang="zh-CN" i="1" dirty="0"/>
              <a:t>γ</a:t>
            </a:r>
            <a:endParaRPr lang="zh-CN" altLang="en-US" dirty="0"/>
          </a:p>
        </p:txBody>
      </p:sp>
      <p:sp>
        <p:nvSpPr>
          <p:cNvPr id="4" name="Footer Placeholder 3">
            <a:extLst>
              <a:ext uri="{FF2B5EF4-FFF2-40B4-BE49-F238E27FC236}">
                <a16:creationId xmlns:a16="http://schemas.microsoft.com/office/drawing/2014/main" id="{3631F060-F5D6-4BF3-BF42-7778E3295286}"/>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93691F67-9A69-4E0F-B3BF-CEE58957D024}"/>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171</a:t>
            </a:fld>
            <a:endParaRPr lang="en-US" sz="1300" dirty="0"/>
          </a:p>
        </p:txBody>
      </p:sp>
      <p:cxnSp>
        <p:nvCxnSpPr>
          <p:cNvPr id="69" name="直接连接符 9">
            <a:extLst>
              <a:ext uri="{FF2B5EF4-FFF2-40B4-BE49-F238E27FC236}">
                <a16:creationId xmlns:a16="http://schemas.microsoft.com/office/drawing/2014/main" id="{05872BA7-F8E3-404F-9B48-AD4A3D829A8C}"/>
              </a:ext>
            </a:extLst>
          </p:cNvPr>
          <p:cNvCxnSpPr>
            <a:cxnSpLocks/>
          </p:cNvCxnSpPr>
          <p:nvPr/>
        </p:nvCxnSpPr>
        <p:spPr>
          <a:xfrm>
            <a:off x="5395254" y="562764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32">
            <a:extLst>
              <a:ext uri="{FF2B5EF4-FFF2-40B4-BE49-F238E27FC236}">
                <a16:creationId xmlns:a16="http://schemas.microsoft.com/office/drawing/2014/main" id="{D777F50F-6E70-4F7D-A7FB-E9C68848B10A}"/>
              </a:ext>
            </a:extLst>
          </p:cNvPr>
          <p:cNvCxnSpPr/>
          <p:nvPr/>
        </p:nvCxnSpPr>
        <p:spPr>
          <a:xfrm>
            <a:off x="7749654" y="1371600"/>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39">
            <a:extLst>
              <a:ext uri="{FF2B5EF4-FFF2-40B4-BE49-F238E27FC236}">
                <a16:creationId xmlns:a16="http://schemas.microsoft.com/office/drawing/2014/main" id="{1198F643-9E57-437B-B894-943C60D15889}"/>
              </a:ext>
            </a:extLst>
          </p:cNvPr>
          <p:cNvCxnSpPr>
            <a:cxnSpLocks/>
          </p:cNvCxnSpPr>
          <p:nvPr/>
        </p:nvCxnSpPr>
        <p:spPr>
          <a:xfrm flipV="1">
            <a:off x="5395254" y="2602093"/>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65">
            <a:extLst>
              <a:ext uri="{FF2B5EF4-FFF2-40B4-BE49-F238E27FC236}">
                <a16:creationId xmlns:a16="http://schemas.microsoft.com/office/drawing/2014/main" id="{55252363-58AC-4E20-BB68-354CB6B0A35A}"/>
              </a:ext>
            </a:extLst>
          </p:cNvPr>
          <p:cNvCxnSpPr>
            <a:cxnSpLocks/>
          </p:cNvCxnSpPr>
          <p:nvPr/>
        </p:nvCxnSpPr>
        <p:spPr>
          <a:xfrm>
            <a:off x="5395254" y="458515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箭头连接符 79">
            <a:extLst>
              <a:ext uri="{FF2B5EF4-FFF2-40B4-BE49-F238E27FC236}">
                <a16:creationId xmlns:a16="http://schemas.microsoft.com/office/drawing/2014/main" id="{B4BD466F-BB97-46BA-86C7-2A9C6CC81010}"/>
              </a:ext>
            </a:extLst>
          </p:cNvPr>
          <p:cNvCxnSpPr>
            <a:cxnSpLocks/>
          </p:cNvCxnSpPr>
          <p:nvPr/>
        </p:nvCxnSpPr>
        <p:spPr>
          <a:xfrm flipH="1">
            <a:off x="7010400" y="1748975"/>
            <a:ext cx="739256" cy="460825"/>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6" name="直接箭头连接符 79">
            <a:extLst>
              <a:ext uri="{FF2B5EF4-FFF2-40B4-BE49-F238E27FC236}">
                <a16:creationId xmlns:a16="http://schemas.microsoft.com/office/drawing/2014/main" id="{1F553153-371D-47C6-810E-541A57DD1FFA}"/>
              </a:ext>
            </a:extLst>
          </p:cNvPr>
          <p:cNvCxnSpPr>
            <a:cxnSpLocks/>
          </p:cNvCxnSpPr>
          <p:nvPr/>
        </p:nvCxnSpPr>
        <p:spPr>
          <a:xfrm>
            <a:off x="7749654" y="1371600"/>
            <a:ext cx="0" cy="379120"/>
          </a:xfrm>
          <a:prstGeom prst="straightConnector1">
            <a:avLst/>
          </a:prstGeom>
          <a:ln w="22225">
            <a:solidFill>
              <a:srgbClr val="59D454"/>
            </a:solidFill>
            <a:headEnd w="lg" len="lg"/>
            <a:tailEnd type="none" w="lg" len="lg"/>
          </a:ln>
        </p:spPr>
        <p:style>
          <a:lnRef idx="1">
            <a:schemeClr val="accent1"/>
          </a:lnRef>
          <a:fillRef idx="0">
            <a:schemeClr val="accent1"/>
          </a:fillRef>
          <a:effectRef idx="0">
            <a:schemeClr val="accent1"/>
          </a:effectRef>
          <a:fontRef idx="minor">
            <a:schemeClr val="tx1"/>
          </a:fontRef>
        </p:style>
      </p:cxnSp>
      <p:cxnSp>
        <p:nvCxnSpPr>
          <p:cNvPr id="90" name="直接连接符 65">
            <a:extLst>
              <a:ext uri="{FF2B5EF4-FFF2-40B4-BE49-F238E27FC236}">
                <a16:creationId xmlns:a16="http://schemas.microsoft.com/office/drawing/2014/main" id="{ECD2B4A2-358C-42F0-8EA6-A3C96E90B0FB}"/>
              </a:ext>
            </a:extLst>
          </p:cNvPr>
          <p:cNvCxnSpPr>
            <a:cxnSpLocks/>
          </p:cNvCxnSpPr>
          <p:nvPr/>
        </p:nvCxnSpPr>
        <p:spPr>
          <a:xfrm>
            <a:off x="2522400" y="421147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62">
            <a:extLst>
              <a:ext uri="{FF2B5EF4-FFF2-40B4-BE49-F238E27FC236}">
                <a16:creationId xmlns:a16="http://schemas.microsoft.com/office/drawing/2014/main" id="{30A29B5E-E568-498F-8E0A-DCA032F2B1C5}"/>
              </a:ext>
            </a:extLst>
          </p:cNvPr>
          <p:cNvCxnSpPr>
            <a:cxnSpLocks/>
          </p:cNvCxnSpPr>
          <p:nvPr/>
        </p:nvCxnSpPr>
        <p:spPr>
          <a:xfrm>
            <a:off x="2522400" y="3200400"/>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箭头连接符 19">
            <a:extLst>
              <a:ext uri="{FF2B5EF4-FFF2-40B4-BE49-F238E27FC236}">
                <a16:creationId xmlns:a16="http://schemas.microsoft.com/office/drawing/2014/main" id="{318C91B6-84BD-471B-B11E-04E5B9353F99}"/>
              </a:ext>
            </a:extLst>
          </p:cNvPr>
          <p:cNvCxnSpPr>
            <a:cxnSpLocks/>
          </p:cNvCxnSpPr>
          <p:nvPr/>
        </p:nvCxnSpPr>
        <p:spPr>
          <a:xfrm>
            <a:off x="6115254" y="4585156"/>
            <a:ext cx="0" cy="104248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6" name="直接箭头连接符 19">
            <a:extLst>
              <a:ext uri="{FF2B5EF4-FFF2-40B4-BE49-F238E27FC236}">
                <a16:creationId xmlns:a16="http://schemas.microsoft.com/office/drawing/2014/main" id="{BB5C6FD6-26E9-4B15-9B5C-0E2529C941A2}"/>
              </a:ext>
            </a:extLst>
          </p:cNvPr>
          <p:cNvCxnSpPr>
            <a:cxnSpLocks/>
          </p:cNvCxnSpPr>
          <p:nvPr/>
        </p:nvCxnSpPr>
        <p:spPr>
          <a:xfrm>
            <a:off x="3242400" y="3200400"/>
            <a:ext cx="0" cy="1011071"/>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8" name="直接箭头连接符 48">
            <a:extLst>
              <a:ext uri="{FF2B5EF4-FFF2-40B4-BE49-F238E27FC236}">
                <a16:creationId xmlns:a16="http://schemas.microsoft.com/office/drawing/2014/main" id="{DF8F6DAE-E0D8-4457-9554-775B8B5C899D}"/>
              </a:ext>
            </a:extLst>
          </p:cNvPr>
          <p:cNvCxnSpPr>
            <a:cxnSpLocks/>
          </p:cNvCxnSpPr>
          <p:nvPr/>
        </p:nvCxnSpPr>
        <p:spPr>
          <a:xfrm flipH="1">
            <a:off x="3962400" y="2605819"/>
            <a:ext cx="1432854" cy="1611162"/>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1" name="直接箭头连接符 48">
            <a:extLst>
              <a:ext uri="{FF2B5EF4-FFF2-40B4-BE49-F238E27FC236}">
                <a16:creationId xmlns:a16="http://schemas.microsoft.com/office/drawing/2014/main" id="{97779E01-7205-436A-833E-A332FEBA6B56}"/>
              </a:ext>
            </a:extLst>
          </p:cNvPr>
          <p:cNvCxnSpPr>
            <a:cxnSpLocks/>
          </p:cNvCxnSpPr>
          <p:nvPr/>
        </p:nvCxnSpPr>
        <p:spPr>
          <a:xfrm flipH="1">
            <a:off x="3962400" y="2602093"/>
            <a:ext cx="1432855" cy="614175"/>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07" name="文本框 60">
            <a:extLst>
              <a:ext uri="{FF2B5EF4-FFF2-40B4-BE49-F238E27FC236}">
                <a16:creationId xmlns:a16="http://schemas.microsoft.com/office/drawing/2014/main" id="{358B2CC1-B826-469F-8287-59E5F8E184E8}"/>
              </a:ext>
            </a:extLst>
          </p:cNvPr>
          <p:cNvSpPr txBox="1"/>
          <p:nvPr/>
        </p:nvSpPr>
        <p:spPr>
          <a:xfrm>
            <a:off x="4678827" y="3411167"/>
            <a:ext cx="445635" cy="369332"/>
          </a:xfrm>
          <a:prstGeom prst="rect">
            <a:avLst/>
          </a:prstGeom>
          <a:noFill/>
        </p:spPr>
        <p:txBody>
          <a:bodyPr wrap="none" lIns="0" tIns="0" rIns="0" bIns="0" rtlCol="0">
            <a:spAutoFit/>
          </a:bodyPr>
          <a:lstStyle/>
          <a:p>
            <a:r>
              <a:rPr lang="en-US" sz="2400" dirty="0">
                <a:solidFill>
                  <a:srgbClr val="FF0000"/>
                </a:solidFill>
                <a:latin typeface="Cambria" panose="02040503050406030204" pitchFamily="18" charset="0"/>
                <a:ea typeface="Cambria" panose="02040503050406030204" pitchFamily="18" charset="0"/>
                <a:cs typeface="Times New Roman" panose="02020603050405020304" pitchFamily="18" charset="0"/>
              </a:rPr>
              <a:t>2</a:t>
            </a:r>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p</a:t>
            </a:r>
            <a:r>
              <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rPr>
              <a:t>1</a:t>
            </a:r>
          </a:p>
        </p:txBody>
      </p:sp>
      <p:sp>
        <p:nvSpPr>
          <p:cNvPr id="108" name="文本框 60">
            <a:extLst>
              <a:ext uri="{FF2B5EF4-FFF2-40B4-BE49-F238E27FC236}">
                <a16:creationId xmlns:a16="http://schemas.microsoft.com/office/drawing/2014/main" id="{56360F11-AB4A-4342-BEDC-8E617EAFEFA4}"/>
              </a:ext>
            </a:extLst>
          </p:cNvPr>
          <p:cNvSpPr txBox="1"/>
          <p:nvPr/>
        </p:nvSpPr>
        <p:spPr>
          <a:xfrm>
            <a:off x="4429332" y="2463264"/>
            <a:ext cx="445635" cy="369332"/>
          </a:xfrm>
          <a:prstGeom prst="rect">
            <a:avLst/>
          </a:prstGeom>
          <a:noFill/>
        </p:spPr>
        <p:txBody>
          <a:bodyPr wrap="none" lIns="0" tIns="0" rIns="0" bIns="0" rtlCol="0">
            <a:spAutoFit/>
          </a:bodyPr>
          <a:lstStyle/>
          <a:p>
            <a:r>
              <a:rPr lang="en-US" sz="2400" dirty="0">
                <a:solidFill>
                  <a:srgbClr val="FF0000"/>
                </a:solidFill>
                <a:latin typeface="Cambria" panose="02040503050406030204" pitchFamily="18" charset="0"/>
                <a:ea typeface="Cambria" panose="02040503050406030204" pitchFamily="18" charset="0"/>
                <a:cs typeface="Times New Roman" panose="02020603050405020304" pitchFamily="18" charset="0"/>
              </a:rPr>
              <a:t>2</a:t>
            </a:r>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p</a:t>
            </a:r>
            <a:r>
              <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rPr>
              <a:t>2</a:t>
            </a:r>
          </a:p>
        </p:txBody>
      </p:sp>
      <p:sp>
        <p:nvSpPr>
          <p:cNvPr id="109" name="文本框 60">
            <a:extLst>
              <a:ext uri="{FF2B5EF4-FFF2-40B4-BE49-F238E27FC236}">
                <a16:creationId xmlns:a16="http://schemas.microsoft.com/office/drawing/2014/main" id="{8B62B987-96B1-49B8-835C-64DE6626FC94}"/>
              </a:ext>
            </a:extLst>
          </p:cNvPr>
          <p:cNvSpPr txBox="1"/>
          <p:nvPr/>
        </p:nvSpPr>
        <p:spPr>
          <a:xfrm>
            <a:off x="2814398" y="3472934"/>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2</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110" name="文本框 60">
            <a:extLst>
              <a:ext uri="{FF2B5EF4-FFF2-40B4-BE49-F238E27FC236}">
                <a16:creationId xmlns:a16="http://schemas.microsoft.com/office/drawing/2014/main" id="{15666711-7A59-4A7D-95CD-B85B1564D810}"/>
              </a:ext>
            </a:extLst>
          </p:cNvPr>
          <p:cNvSpPr txBox="1"/>
          <p:nvPr/>
        </p:nvSpPr>
        <p:spPr>
          <a:xfrm>
            <a:off x="6207552" y="4887999"/>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1</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124" name="文本框 60">
            <a:extLst>
              <a:ext uri="{FF2B5EF4-FFF2-40B4-BE49-F238E27FC236}">
                <a16:creationId xmlns:a16="http://schemas.microsoft.com/office/drawing/2014/main" id="{0E3F7767-FBA9-4C1A-A59D-C880098DC26A}"/>
              </a:ext>
            </a:extLst>
          </p:cNvPr>
          <p:cNvSpPr txBox="1"/>
          <p:nvPr/>
        </p:nvSpPr>
        <p:spPr>
          <a:xfrm>
            <a:off x="7083471" y="1551502"/>
            <a:ext cx="296556" cy="369332"/>
          </a:xfrm>
          <a:prstGeom prst="rect">
            <a:avLst/>
          </a:prstGeom>
          <a:noFill/>
        </p:spPr>
        <p:txBody>
          <a:bodyPr wrap="square" lIns="0" tIns="0" rIns="0" bIns="0" rtlCol="0">
            <a:spAutoFit/>
          </a:bodyPr>
          <a:lstStyle/>
          <a:p>
            <a:r>
              <a:rPr lang="en-US" altLang="zh-CN" sz="2400" i="1" dirty="0">
                <a:solidFill>
                  <a:srgbClr val="00B050"/>
                </a:solidFill>
                <a:latin typeface="Cambria" panose="02040503050406030204" pitchFamily="18" charset="0"/>
                <a:ea typeface="Cambria" panose="02040503050406030204" pitchFamily="18" charset="0"/>
                <a:cs typeface="Times New Roman" panose="02020603050405020304" pitchFamily="18" charset="0"/>
              </a:rPr>
              <a:t>β</a:t>
            </a:r>
            <a:r>
              <a:rPr lang="en-US" altLang="zh-CN" sz="2400" baseline="30000" dirty="0">
                <a:solidFill>
                  <a:srgbClr val="00B050"/>
                </a:solidFill>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solidFill>
                <a:srgbClr val="00B050"/>
              </a:solidFill>
              <a:latin typeface="Cambria" panose="02040503050406030204" pitchFamily="18" charset="0"/>
              <a:ea typeface="Cambria" panose="02040503050406030204" pitchFamily="18" charset="0"/>
              <a:cs typeface="Times New Roman" panose="02020603050405020304" pitchFamily="18" charset="0"/>
            </a:endParaRPr>
          </a:p>
        </p:txBody>
      </p:sp>
      <p:pic>
        <p:nvPicPr>
          <p:cNvPr id="31" name="Picture 30">
            <a:extLst>
              <a:ext uri="{FF2B5EF4-FFF2-40B4-BE49-F238E27FC236}">
                <a16:creationId xmlns:a16="http://schemas.microsoft.com/office/drawing/2014/main" id="{732FACEA-CEF1-4FE1-AB23-27CBABF732FC}"/>
              </a:ext>
            </a:extLst>
          </p:cNvPr>
          <p:cNvPicPr>
            <a:picLocks noChangeAspect="1"/>
          </p:cNvPicPr>
          <p:nvPr/>
        </p:nvPicPr>
        <p:blipFill>
          <a:blip r:embed="rId2"/>
          <a:stretch>
            <a:fillRect/>
          </a:stretch>
        </p:blipFill>
        <p:spPr>
          <a:xfrm>
            <a:off x="4343400" y="4560665"/>
            <a:ext cx="902055" cy="1100620"/>
          </a:xfrm>
          <a:prstGeom prst="rect">
            <a:avLst/>
          </a:prstGeom>
        </p:spPr>
      </p:pic>
      <p:sp>
        <p:nvSpPr>
          <p:cNvPr id="27" name="Content Placeholder 1">
            <a:extLst>
              <a:ext uri="{FF2B5EF4-FFF2-40B4-BE49-F238E27FC236}">
                <a16:creationId xmlns:a16="http://schemas.microsoft.com/office/drawing/2014/main" id="{6660257D-C4FA-4A38-93E4-67781475C173}"/>
              </a:ext>
            </a:extLst>
          </p:cNvPr>
          <p:cNvSpPr txBox="1">
            <a:spLocks/>
          </p:cNvSpPr>
          <p:nvPr/>
        </p:nvSpPr>
        <p:spPr bwMode="auto">
          <a:xfrm>
            <a:off x="78937" y="1120029"/>
            <a:ext cx="6561830" cy="131837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80178" indent="-180178" algn="l" defTabSz="803293" rtl="0" eaLnBrk="1" fontAlgn="base" hangingPunct="1">
              <a:lnSpc>
                <a:spcPct val="90000"/>
              </a:lnSpc>
              <a:spcBef>
                <a:spcPts val="1206"/>
              </a:spcBef>
              <a:spcAft>
                <a:spcPct val="0"/>
              </a:spcAft>
              <a:buSzPct val="100000"/>
              <a:buFont typeface="Wingdings" pitchFamily="2" charset="2"/>
              <a:buChar char="§"/>
              <a:defRPr sz="2200">
                <a:solidFill>
                  <a:srgbClr val="064308"/>
                </a:solidFill>
                <a:latin typeface="Arial" charset="0"/>
                <a:ea typeface="ＭＳ Ｐゴシック" pitchFamily="-65" charset="-128"/>
                <a:cs typeface="ＭＳ Ｐゴシック" pitchFamily="-65" charset="-128"/>
              </a:defRPr>
            </a:lvl1pPr>
            <a:lvl2pPr marL="363359" indent="-151650" algn="l" defTabSz="803293" rtl="0" eaLnBrk="1" fontAlgn="base" hangingPunct="1">
              <a:lnSpc>
                <a:spcPct val="90000"/>
              </a:lnSpc>
              <a:spcBef>
                <a:spcPts val="20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591584" indent="-160658" algn="l" defTabSz="803293" rtl="0" eaLnBrk="1" fontAlgn="base" hangingPunct="1">
              <a:lnSpc>
                <a:spcPct val="90000"/>
              </a:lnSpc>
              <a:spcBef>
                <a:spcPts val="201"/>
              </a:spcBef>
              <a:spcAft>
                <a:spcPct val="0"/>
              </a:spcAft>
              <a:buSzPct val="100000"/>
              <a:buFont typeface="Lucida Grande" charset="0"/>
              <a:buChar char="»"/>
              <a:defRPr sz="1800">
                <a:solidFill>
                  <a:schemeClr val="tx1"/>
                </a:solidFill>
                <a:latin typeface="Arial" charset="0"/>
                <a:ea typeface="ヒラギノ角ゴ Pro W3" pitchFamily="-111" charset="-128"/>
                <a:cs typeface="ヒラギノ角ゴ Pro W3" pitchFamily="-111" charset="-128"/>
              </a:defRPr>
            </a:lvl3pPr>
            <a:lvl4pPr marL="728219" indent="-133632" algn="l" defTabSz="803293" rtl="0" eaLnBrk="1" fontAlgn="base" hangingPunct="1">
              <a:lnSpc>
                <a:spcPct val="90000"/>
              </a:lnSpc>
              <a:spcBef>
                <a:spcPts val="201"/>
              </a:spcBef>
              <a:spcAft>
                <a:spcPct val="0"/>
              </a:spcAft>
              <a:buClr>
                <a:srgbClr val="999999"/>
              </a:buClr>
              <a:buSzPct val="100000"/>
              <a:buFont typeface="Arial" pitchFamily="34" charset="0"/>
              <a:buChar char="•"/>
              <a:defRPr sz="1600">
                <a:solidFill>
                  <a:schemeClr val="tx1"/>
                </a:solidFill>
                <a:latin typeface="+mn-lt"/>
                <a:ea typeface="ヒラギノ角ゴ Pro W3" pitchFamily="-111" charset="-128"/>
                <a:cs typeface="ヒラギノ角ゴ Pro W3"/>
              </a:defRPr>
            </a:lvl4pPr>
            <a:lvl5pPr marL="1002991" indent="-180178" algn="l" defTabSz="803293" rtl="0" eaLnBrk="1" fontAlgn="base" hangingPunct="1">
              <a:lnSpc>
                <a:spcPct val="90000"/>
              </a:lnSpc>
              <a:spcBef>
                <a:spcPts val="201"/>
              </a:spcBef>
              <a:spcAft>
                <a:spcPct val="0"/>
              </a:spcAft>
              <a:buClr>
                <a:srgbClr val="999999"/>
              </a:buClr>
              <a:buSzPct val="100000"/>
              <a:buFont typeface="Lucida Grande" charset="0"/>
              <a:buChar char="»"/>
              <a:defRPr sz="1400">
                <a:solidFill>
                  <a:schemeClr val="tx1"/>
                </a:solidFill>
                <a:latin typeface="+mn-lt"/>
                <a:ea typeface="ヒラギノ角ゴ Pro W3" pitchFamily="-111" charset="-128"/>
                <a:cs typeface="ヒラギノ角ゴ Pro W3"/>
              </a:defRPr>
            </a:lvl5pPr>
            <a:lvl6pPr marL="2223294"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6pPr>
            <a:lvl7pPr marL="2680333"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7pPr>
            <a:lvl8pPr marL="3137372"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8pPr>
            <a:lvl9pPr marL="3594407"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9pPr>
          </a:lstStyle>
          <a:p>
            <a:pPr algn="just"/>
            <a:r>
              <a:rPr lang="en-US" altLang="zh-CN" kern="0" dirty="0"/>
              <a:t>NSCL PAC42 E18012 (Approved, then canceled due to COVID)</a:t>
            </a:r>
          </a:p>
          <a:p>
            <a:pPr algn="just"/>
            <a:r>
              <a:rPr lang="en-US" altLang="zh-CN" kern="0" dirty="0"/>
              <a:t>FRIB PAC1 E21010 (Approved, June 26-28, 2023)</a:t>
            </a:r>
          </a:p>
          <a:p>
            <a:pPr lvl="1" algn="just"/>
            <a:r>
              <a:rPr lang="en-US" altLang="zh-CN" kern="0" baseline="30000" dirty="0"/>
              <a:t>22</a:t>
            </a:r>
            <a:r>
              <a:rPr lang="en-US" altLang="zh-CN" kern="0" dirty="0"/>
              <a:t>Al and </a:t>
            </a:r>
            <a:r>
              <a:rPr lang="en-US" altLang="zh-CN" kern="0" baseline="30000" dirty="0"/>
              <a:t>26</a:t>
            </a:r>
            <a:r>
              <a:rPr lang="en-US" altLang="zh-CN" kern="0" dirty="0"/>
              <a:t>P</a:t>
            </a:r>
          </a:p>
        </p:txBody>
      </p:sp>
      <p:sp>
        <p:nvSpPr>
          <p:cNvPr id="28" name="文本框 35">
            <a:extLst>
              <a:ext uri="{FF2B5EF4-FFF2-40B4-BE49-F238E27FC236}">
                <a16:creationId xmlns:a16="http://schemas.microsoft.com/office/drawing/2014/main" id="{9EA559BD-3D63-40F8-8F71-3F6C7130DEB7}"/>
              </a:ext>
            </a:extLst>
          </p:cNvPr>
          <p:cNvSpPr txBox="1"/>
          <p:nvPr/>
        </p:nvSpPr>
        <p:spPr>
          <a:xfrm>
            <a:off x="7914413" y="1437948"/>
            <a:ext cx="912429" cy="461665"/>
          </a:xfrm>
          <a:prstGeom prst="rect">
            <a:avLst/>
          </a:prstGeom>
          <a:noFill/>
        </p:spPr>
        <p:txBody>
          <a:bodyPr wrap="none"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Z</a:t>
            </a:r>
            <a:r>
              <a:rPr lang="en-US" altLang="zh-CN" sz="2400" dirty="0">
                <a:latin typeface="Cambria" panose="02040503050406030204" pitchFamily="18" charset="0"/>
                <a:ea typeface="Cambria" panose="02040503050406030204" pitchFamily="18" charset="0"/>
                <a:cs typeface="Times New Roman" panose="02020603050405020304" pitchFamily="18" charset="0"/>
              </a:rPr>
              <a:t>, </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N</a:t>
            </a:r>
            <a:r>
              <a:rPr lang="en-US" altLang="zh-CN" sz="2400" dirty="0">
                <a:latin typeface="Cambria" panose="02040503050406030204" pitchFamily="18" charset="0"/>
                <a:ea typeface="Cambria" panose="02040503050406030204" pitchFamily="18" charset="0"/>
                <a:cs typeface="Times New Roman" panose="02020603050405020304" pitchFamily="18" charset="0"/>
              </a:rPr>
              <a:t>)</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29" name="文本框 35">
            <a:extLst>
              <a:ext uri="{FF2B5EF4-FFF2-40B4-BE49-F238E27FC236}">
                <a16:creationId xmlns:a16="http://schemas.microsoft.com/office/drawing/2014/main" id="{81A623E7-1DBC-4FA3-B3FE-E45EE18A1D9A}"/>
              </a:ext>
            </a:extLst>
          </p:cNvPr>
          <p:cNvSpPr txBox="1"/>
          <p:nvPr/>
        </p:nvSpPr>
        <p:spPr>
          <a:xfrm>
            <a:off x="5327218" y="5661285"/>
            <a:ext cx="1576072" cy="461665"/>
          </a:xfrm>
          <a:prstGeom prst="rect">
            <a:avLst/>
          </a:prstGeom>
          <a:noFill/>
        </p:spPr>
        <p:txBody>
          <a:bodyPr wrap="none"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Z</a:t>
            </a:r>
            <a:r>
              <a:rPr lang="en-US" altLang="zh-CN" sz="2400" dirty="0">
                <a:latin typeface="Cambria" panose="02040503050406030204" pitchFamily="18" charset="0"/>
                <a:ea typeface="Cambria" panose="02040503050406030204" pitchFamily="18" charset="0"/>
                <a:cs typeface="Times New Roman" panose="02020603050405020304" pitchFamily="18" charset="0"/>
              </a:rPr>
              <a:t>–1, </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N</a:t>
            </a:r>
            <a:r>
              <a:rPr lang="en-US" altLang="zh-CN" sz="2400" dirty="0">
                <a:latin typeface="Cambria" panose="02040503050406030204" pitchFamily="18" charset="0"/>
                <a:ea typeface="Cambria" panose="02040503050406030204" pitchFamily="18" charset="0"/>
                <a:cs typeface="Times New Roman" panose="02020603050405020304" pitchFamily="18" charset="0"/>
              </a:rPr>
              <a:t>+1)</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30" name="文本框 35">
            <a:extLst>
              <a:ext uri="{FF2B5EF4-FFF2-40B4-BE49-F238E27FC236}">
                <a16:creationId xmlns:a16="http://schemas.microsoft.com/office/drawing/2014/main" id="{CD66A138-2D40-4DB7-95FC-61A7719D7ECB}"/>
              </a:ext>
            </a:extLst>
          </p:cNvPr>
          <p:cNvSpPr txBox="1"/>
          <p:nvPr/>
        </p:nvSpPr>
        <p:spPr>
          <a:xfrm>
            <a:off x="2454364" y="4211471"/>
            <a:ext cx="1576072" cy="461665"/>
          </a:xfrm>
          <a:prstGeom prst="rect">
            <a:avLst/>
          </a:prstGeom>
          <a:noFill/>
        </p:spPr>
        <p:txBody>
          <a:bodyPr wrap="none"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Z</a:t>
            </a:r>
            <a:r>
              <a:rPr lang="en-US" altLang="zh-CN" sz="2400" dirty="0">
                <a:latin typeface="Cambria" panose="02040503050406030204" pitchFamily="18" charset="0"/>
                <a:ea typeface="Cambria" panose="02040503050406030204" pitchFamily="18" charset="0"/>
                <a:cs typeface="Times New Roman" panose="02020603050405020304" pitchFamily="18" charset="0"/>
              </a:rPr>
              <a:t>–3, </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N</a:t>
            </a:r>
            <a:r>
              <a:rPr lang="en-US" altLang="zh-CN" sz="2400" dirty="0">
                <a:latin typeface="Cambria" panose="02040503050406030204" pitchFamily="18" charset="0"/>
                <a:ea typeface="Cambria" panose="02040503050406030204" pitchFamily="18" charset="0"/>
                <a:cs typeface="Times New Roman" panose="02020603050405020304" pitchFamily="18" charset="0"/>
              </a:rPr>
              <a:t>+1)</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pic>
        <p:nvPicPr>
          <p:cNvPr id="33" name="Picture 32">
            <a:extLst>
              <a:ext uri="{FF2B5EF4-FFF2-40B4-BE49-F238E27FC236}">
                <a16:creationId xmlns:a16="http://schemas.microsoft.com/office/drawing/2014/main" id="{EA51AAEF-3F9A-47A2-A6CE-784AE1027FF5}"/>
              </a:ext>
            </a:extLst>
          </p:cNvPr>
          <p:cNvPicPr>
            <a:picLocks noChangeAspect="1"/>
          </p:cNvPicPr>
          <p:nvPr/>
        </p:nvPicPr>
        <p:blipFill>
          <a:blip r:embed="rId3"/>
          <a:stretch>
            <a:fillRect/>
          </a:stretch>
        </p:blipFill>
        <p:spPr>
          <a:xfrm>
            <a:off x="1268460" y="3545212"/>
            <a:ext cx="1173790" cy="671769"/>
          </a:xfrm>
          <a:prstGeom prst="rect">
            <a:avLst/>
          </a:prstGeom>
        </p:spPr>
      </p:pic>
    </p:spTree>
    <p:extLst>
      <p:ext uri="{BB962C8B-B14F-4D97-AF65-F5344CB8AC3E}">
        <p14:creationId xmlns:p14="http://schemas.microsoft.com/office/powerpoint/2010/main" val="3628238724"/>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8A5D89-6E84-46B2-82A0-3CA218337613}"/>
              </a:ext>
            </a:extLst>
          </p:cNvPr>
          <p:cNvSpPr>
            <a:spLocks noGrp="1"/>
          </p:cNvSpPr>
          <p:nvPr>
            <p:ph type="title"/>
          </p:nvPr>
        </p:nvSpPr>
        <p:spPr/>
        <p:txBody>
          <a:bodyPr/>
          <a:lstStyle/>
          <a:p>
            <a:r>
              <a:rPr lang="en-US" altLang="zh-CN" dirty="0"/>
              <a:t>Doppler Broadening of </a:t>
            </a:r>
            <a:r>
              <a:rPr lang="el-GR" altLang="zh-CN" i="1" dirty="0"/>
              <a:t>β</a:t>
            </a:r>
            <a:r>
              <a:rPr lang="en-US" altLang="zh-CN" dirty="0"/>
              <a:t>2</a:t>
            </a:r>
            <a:r>
              <a:rPr lang="en-US" altLang="zh-CN" i="1" dirty="0"/>
              <a:t>p</a:t>
            </a:r>
            <a:r>
              <a:rPr lang="el-GR" altLang="zh-CN" i="1" dirty="0"/>
              <a:t>γ</a:t>
            </a:r>
            <a:endParaRPr lang="zh-CN" altLang="en-US" dirty="0"/>
          </a:p>
        </p:txBody>
      </p:sp>
      <p:sp>
        <p:nvSpPr>
          <p:cNvPr id="4" name="Footer Placeholder 3">
            <a:extLst>
              <a:ext uri="{FF2B5EF4-FFF2-40B4-BE49-F238E27FC236}">
                <a16:creationId xmlns:a16="http://schemas.microsoft.com/office/drawing/2014/main" id="{3631F060-F5D6-4BF3-BF42-7778E3295286}"/>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93691F67-9A69-4E0F-B3BF-CEE58957D024}"/>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172</a:t>
            </a:fld>
            <a:endParaRPr lang="en-US" sz="1300" dirty="0"/>
          </a:p>
        </p:txBody>
      </p:sp>
      <p:cxnSp>
        <p:nvCxnSpPr>
          <p:cNvPr id="69" name="直接连接符 9">
            <a:extLst>
              <a:ext uri="{FF2B5EF4-FFF2-40B4-BE49-F238E27FC236}">
                <a16:creationId xmlns:a16="http://schemas.microsoft.com/office/drawing/2014/main" id="{05872BA7-F8E3-404F-9B48-AD4A3D829A8C}"/>
              </a:ext>
            </a:extLst>
          </p:cNvPr>
          <p:cNvCxnSpPr>
            <a:cxnSpLocks/>
          </p:cNvCxnSpPr>
          <p:nvPr/>
        </p:nvCxnSpPr>
        <p:spPr>
          <a:xfrm>
            <a:off x="5934600" y="5627641"/>
            <a:ext cx="115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32">
            <a:extLst>
              <a:ext uri="{FF2B5EF4-FFF2-40B4-BE49-F238E27FC236}">
                <a16:creationId xmlns:a16="http://schemas.microsoft.com/office/drawing/2014/main" id="{D777F50F-6E70-4F7D-A7FB-E9C68848B10A}"/>
              </a:ext>
            </a:extLst>
          </p:cNvPr>
          <p:cNvCxnSpPr/>
          <p:nvPr/>
        </p:nvCxnSpPr>
        <p:spPr>
          <a:xfrm>
            <a:off x="7831170" y="1466220"/>
            <a:ext cx="1116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39">
            <a:extLst>
              <a:ext uri="{FF2B5EF4-FFF2-40B4-BE49-F238E27FC236}">
                <a16:creationId xmlns:a16="http://schemas.microsoft.com/office/drawing/2014/main" id="{1198F643-9E57-437B-B894-943C60D15889}"/>
              </a:ext>
            </a:extLst>
          </p:cNvPr>
          <p:cNvCxnSpPr>
            <a:cxnSpLocks/>
          </p:cNvCxnSpPr>
          <p:nvPr/>
        </p:nvCxnSpPr>
        <p:spPr>
          <a:xfrm flipV="1">
            <a:off x="5934600" y="2602093"/>
            <a:ext cx="1152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65">
            <a:extLst>
              <a:ext uri="{FF2B5EF4-FFF2-40B4-BE49-F238E27FC236}">
                <a16:creationId xmlns:a16="http://schemas.microsoft.com/office/drawing/2014/main" id="{55252363-58AC-4E20-BB68-354CB6B0A35A}"/>
              </a:ext>
            </a:extLst>
          </p:cNvPr>
          <p:cNvCxnSpPr>
            <a:cxnSpLocks/>
          </p:cNvCxnSpPr>
          <p:nvPr/>
        </p:nvCxnSpPr>
        <p:spPr>
          <a:xfrm>
            <a:off x="5934600" y="4585156"/>
            <a:ext cx="115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箭头连接符 79">
            <a:extLst>
              <a:ext uri="{FF2B5EF4-FFF2-40B4-BE49-F238E27FC236}">
                <a16:creationId xmlns:a16="http://schemas.microsoft.com/office/drawing/2014/main" id="{B4BD466F-BB97-46BA-86C7-2A9C6CC81010}"/>
              </a:ext>
            </a:extLst>
          </p:cNvPr>
          <p:cNvCxnSpPr>
            <a:cxnSpLocks/>
          </p:cNvCxnSpPr>
          <p:nvPr/>
        </p:nvCxnSpPr>
        <p:spPr>
          <a:xfrm flipH="1">
            <a:off x="7091916" y="1843595"/>
            <a:ext cx="739256" cy="460825"/>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6" name="直接箭头连接符 79">
            <a:extLst>
              <a:ext uri="{FF2B5EF4-FFF2-40B4-BE49-F238E27FC236}">
                <a16:creationId xmlns:a16="http://schemas.microsoft.com/office/drawing/2014/main" id="{1F553153-371D-47C6-810E-541A57DD1FFA}"/>
              </a:ext>
            </a:extLst>
          </p:cNvPr>
          <p:cNvCxnSpPr>
            <a:cxnSpLocks/>
          </p:cNvCxnSpPr>
          <p:nvPr/>
        </p:nvCxnSpPr>
        <p:spPr>
          <a:xfrm>
            <a:off x="7831170" y="1466220"/>
            <a:ext cx="0" cy="379120"/>
          </a:xfrm>
          <a:prstGeom prst="straightConnector1">
            <a:avLst/>
          </a:prstGeom>
          <a:ln w="22225">
            <a:solidFill>
              <a:srgbClr val="59D454"/>
            </a:solidFill>
            <a:headEnd w="lg" len="lg"/>
            <a:tailEnd type="none" w="lg" len="lg"/>
          </a:ln>
        </p:spPr>
        <p:style>
          <a:lnRef idx="1">
            <a:schemeClr val="accent1"/>
          </a:lnRef>
          <a:fillRef idx="0">
            <a:schemeClr val="accent1"/>
          </a:fillRef>
          <a:effectRef idx="0">
            <a:schemeClr val="accent1"/>
          </a:effectRef>
          <a:fontRef idx="minor">
            <a:schemeClr val="tx1"/>
          </a:fontRef>
        </p:style>
      </p:cxnSp>
      <p:cxnSp>
        <p:nvCxnSpPr>
          <p:cNvPr id="90" name="直接连接符 65">
            <a:extLst>
              <a:ext uri="{FF2B5EF4-FFF2-40B4-BE49-F238E27FC236}">
                <a16:creationId xmlns:a16="http://schemas.microsoft.com/office/drawing/2014/main" id="{ECD2B4A2-358C-42F0-8EA6-A3C96E90B0FB}"/>
              </a:ext>
            </a:extLst>
          </p:cNvPr>
          <p:cNvCxnSpPr>
            <a:cxnSpLocks/>
          </p:cNvCxnSpPr>
          <p:nvPr/>
        </p:nvCxnSpPr>
        <p:spPr>
          <a:xfrm>
            <a:off x="2810400" y="4719935"/>
            <a:ext cx="115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62">
            <a:extLst>
              <a:ext uri="{FF2B5EF4-FFF2-40B4-BE49-F238E27FC236}">
                <a16:creationId xmlns:a16="http://schemas.microsoft.com/office/drawing/2014/main" id="{30A29B5E-E568-498F-8E0A-DCA032F2B1C5}"/>
              </a:ext>
            </a:extLst>
          </p:cNvPr>
          <p:cNvCxnSpPr>
            <a:cxnSpLocks/>
          </p:cNvCxnSpPr>
          <p:nvPr/>
        </p:nvCxnSpPr>
        <p:spPr>
          <a:xfrm>
            <a:off x="2810400" y="3708864"/>
            <a:ext cx="115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箭头连接符 19">
            <a:extLst>
              <a:ext uri="{FF2B5EF4-FFF2-40B4-BE49-F238E27FC236}">
                <a16:creationId xmlns:a16="http://schemas.microsoft.com/office/drawing/2014/main" id="{318C91B6-84BD-471B-B11E-04E5B9353F99}"/>
              </a:ext>
            </a:extLst>
          </p:cNvPr>
          <p:cNvCxnSpPr>
            <a:cxnSpLocks/>
          </p:cNvCxnSpPr>
          <p:nvPr/>
        </p:nvCxnSpPr>
        <p:spPr>
          <a:xfrm>
            <a:off x="6553200" y="4585156"/>
            <a:ext cx="0" cy="104248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6" name="直接箭头连接符 19">
            <a:extLst>
              <a:ext uri="{FF2B5EF4-FFF2-40B4-BE49-F238E27FC236}">
                <a16:creationId xmlns:a16="http://schemas.microsoft.com/office/drawing/2014/main" id="{BB5C6FD6-26E9-4B15-9B5C-0E2529C941A2}"/>
              </a:ext>
            </a:extLst>
          </p:cNvPr>
          <p:cNvCxnSpPr>
            <a:cxnSpLocks/>
          </p:cNvCxnSpPr>
          <p:nvPr/>
        </p:nvCxnSpPr>
        <p:spPr>
          <a:xfrm>
            <a:off x="3352800" y="3708864"/>
            <a:ext cx="0" cy="1011071"/>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8" name="直接箭头连接符 48">
            <a:extLst>
              <a:ext uri="{FF2B5EF4-FFF2-40B4-BE49-F238E27FC236}">
                <a16:creationId xmlns:a16="http://schemas.microsoft.com/office/drawing/2014/main" id="{DF8F6DAE-E0D8-4457-9554-775B8B5C899D}"/>
              </a:ext>
            </a:extLst>
          </p:cNvPr>
          <p:cNvCxnSpPr>
            <a:cxnSpLocks/>
          </p:cNvCxnSpPr>
          <p:nvPr/>
        </p:nvCxnSpPr>
        <p:spPr>
          <a:xfrm flipH="1">
            <a:off x="5510213" y="2608754"/>
            <a:ext cx="412516" cy="1720359"/>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1" name="直接箭头连接符 48">
            <a:extLst>
              <a:ext uri="{FF2B5EF4-FFF2-40B4-BE49-F238E27FC236}">
                <a16:creationId xmlns:a16="http://schemas.microsoft.com/office/drawing/2014/main" id="{97779E01-7205-436A-833E-A332FEBA6B56}"/>
              </a:ext>
            </a:extLst>
          </p:cNvPr>
          <p:cNvCxnSpPr>
            <a:cxnSpLocks/>
          </p:cNvCxnSpPr>
          <p:nvPr/>
        </p:nvCxnSpPr>
        <p:spPr>
          <a:xfrm flipH="1">
            <a:off x="3962400" y="2608754"/>
            <a:ext cx="1972200" cy="1106685"/>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07" name="文本框 60">
            <a:extLst>
              <a:ext uri="{FF2B5EF4-FFF2-40B4-BE49-F238E27FC236}">
                <a16:creationId xmlns:a16="http://schemas.microsoft.com/office/drawing/2014/main" id="{358B2CC1-B826-469F-8287-59E5F8E184E8}"/>
              </a:ext>
            </a:extLst>
          </p:cNvPr>
          <p:cNvSpPr txBox="1"/>
          <p:nvPr/>
        </p:nvSpPr>
        <p:spPr>
          <a:xfrm>
            <a:off x="5756817" y="3457273"/>
            <a:ext cx="331822" cy="369332"/>
          </a:xfrm>
          <a:prstGeom prst="rect">
            <a:avLst/>
          </a:prstGeom>
          <a:noFill/>
        </p:spPr>
        <p:txBody>
          <a:bodyPr wrap="none" lIns="0" tIns="0" rIns="0" bIns="0" rtlCol="0">
            <a:spAutoFit/>
          </a:bodyPr>
          <a:lstStyle/>
          <a:p>
            <a:r>
              <a:rPr lang="en-US" sz="2400" dirty="0">
                <a:solidFill>
                  <a:srgbClr val="FF0000"/>
                </a:solidFill>
                <a:latin typeface="Cambria" panose="02040503050406030204" pitchFamily="18" charset="0"/>
                <a:ea typeface="Cambria" panose="02040503050406030204" pitchFamily="18" charset="0"/>
                <a:cs typeface="Times New Roman" panose="02020603050405020304" pitchFamily="18" charset="0"/>
              </a:rPr>
              <a:t>1</a:t>
            </a:r>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p</a:t>
            </a:r>
            <a:endPar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108" name="文本框 60">
            <a:extLst>
              <a:ext uri="{FF2B5EF4-FFF2-40B4-BE49-F238E27FC236}">
                <a16:creationId xmlns:a16="http://schemas.microsoft.com/office/drawing/2014/main" id="{56360F11-AB4A-4342-BEDC-8E617EAFEFA4}"/>
              </a:ext>
            </a:extLst>
          </p:cNvPr>
          <p:cNvSpPr txBox="1"/>
          <p:nvPr/>
        </p:nvSpPr>
        <p:spPr>
          <a:xfrm>
            <a:off x="4834581" y="3209134"/>
            <a:ext cx="331822" cy="369332"/>
          </a:xfrm>
          <a:prstGeom prst="rect">
            <a:avLst/>
          </a:prstGeom>
          <a:noFill/>
        </p:spPr>
        <p:txBody>
          <a:bodyPr wrap="none" lIns="0" tIns="0" rIns="0" bIns="0" rtlCol="0">
            <a:spAutoFit/>
          </a:bodyPr>
          <a:lstStyle/>
          <a:p>
            <a:r>
              <a:rPr lang="en-US" sz="2400" dirty="0">
                <a:solidFill>
                  <a:srgbClr val="FF0000"/>
                </a:solidFill>
                <a:latin typeface="Cambria" panose="02040503050406030204" pitchFamily="18" charset="0"/>
                <a:ea typeface="Cambria" panose="02040503050406030204" pitchFamily="18" charset="0"/>
                <a:cs typeface="Times New Roman" panose="02020603050405020304" pitchFamily="18" charset="0"/>
              </a:rPr>
              <a:t>2</a:t>
            </a:r>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p</a:t>
            </a:r>
            <a:endPar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109" name="文本框 60">
            <a:extLst>
              <a:ext uri="{FF2B5EF4-FFF2-40B4-BE49-F238E27FC236}">
                <a16:creationId xmlns:a16="http://schemas.microsoft.com/office/drawing/2014/main" id="{8B62B987-96B1-49B8-835C-64DE6626FC94}"/>
              </a:ext>
            </a:extLst>
          </p:cNvPr>
          <p:cNvSpPr txBox="1"/>
          <p:nvPr/>
        </p:nvSpPr>
        <p:spPr>
          <a:xfrm>
            <a:off x="3456188" y="3981398"/>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3</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110" name="文本框 60">
            <a:extLst>
              <a:ext uri="{FF2B5EF4-FFF2-40B4-BE49-F238E27FC236}">
                <a16:creationId xmlns:a16="http://schemas.microsoft.com/office/drawing/2014/main" id="{15666711-7A59-4A7D-95CD-B85B1564D810}"/>
              </a:ext>
            </a:extLst>
          </p:cNvPr>
          <p:cNvSpPr txBox="1"/>
          <p:nvPr/>
        </p:nvSpPr>
        <p:spPr>
          <a:xfrm>
            <a:off x="6629400" y="4887999"/>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1</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124" name="文本框 60">
            <a:extLst>
              <a:ext uri="{FF2B5EF4-FFF2-40B4-BE49-F238E27FC236}">
                <a16:creationId xmlns:a16="http://schemas.microsoft.com/office/drawing/2014/main" id="{0E3F7767-FBA9-4C1A-A59D-C880098DC26A}"/>
              </a:ext>
            </a:extLst>
          </p:cNvPr>
          <p:cNvSpPr txBox="1"/>
          <p:nvPr/>
        </p:nvSpPr>
        <p:spPr>
          <a:xfrm>
            <a:off x="7164987" y="1646122"/>
            <a:ext cx="296556" cy="369332"/>
          </a:xfrm>
          <a:prstGeom prst="rect">
            <a:avLst/>
          </a:prstGeom>
          <a:noFill/>
        </p:spPr>
        <p:txBody>
          <a:bodyPr wrap="square" lIns="0" tIns="0" rIns="0" bIns="0" rtlCol="0">
            <a:spAutoFit/>
          </a:bodyPr>
          <a:lstStyle/>
          <a:p>
            <a:r>
              <a:rPr lang="en-US" altLang="zh-CN" sz="2400" i="1" dirty="0">
                <a:solidFill>
                  <a:srgbClr val="00B050"/>
                </a:solidFill>
                <a:latin typeface="Cambria" panose="02040503050406030204" pitchFamily="18" charset="0"/>
                <a:ea typeface="Cambria" panose="02040503050406030204" pitchFamily="18" charset="0"/>
                <a:cs typeface="Times New Roman" panose="02020603050405020304" pitchFamily="18" charset="0"/>
              </a:rPr>
              <a:t>β</a:t>
            </a:r>
            <a:r>
              <a:rPr lang="en-US" altLang="zh-CN" sz="2400" baseline="30000" dirty="0">
                <a:solidFill>
                  <a:srgbClr val="00B050"/>
                </a:solidFill>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solidFill>
                <a:srgbClr val="00B050"/>
              </a:solidFill>
              <a:latin typeface="Cambria" panose="02040503050406030204" pitchFamily="18" charset="0"/>
              <a:ea typeface="Cambria" panose="02040503050406030204" pitchFamily="18" charset="0"/>
              <a:cs typeface="Times New Roman" panose="02020603050405020304" pitchFamily="18" charset="0"/>
            </a:endParaRPr>
          </a:p>
        </p:txBody>
      </p:sp>
      <p:pic>
        <p:nvPicPr>
          <p:cNvPr id="31" name="Picture 30">
            <a:extLst>
              <a:ext uri="{FF2B5EF4-FFF2-40B4-BE49-F238E27FC236}">
                <a16:creationId xmlns:a16="http://schemas.microsoft.com/office/drawing/2014/main" id="{732FACEA-CEF1-4FE1-AB23-27CBABF732FC}"/>
              </a:ext>
            </a:extLst>
          </p:cNvPr>
          <p:cNvPicPr>
            <a:picLocks noChangeAspect="1"/>
          </p:cNvPicPr>
          <p:nvPr/>
        </p:nvPicPr>
        <p:blipFill>
          <a:blip r:embed="rId2"/>
          <a:stretch>
            <a:fillRect/>
          </a:stretch>
        </p:blipFill>
        <p:spPr>
          <a:xfrm>
            <a:off x="7178897" y="4560665"/>
            <a:ext cx="902055" cy="1100620"/>
          </a:xfrm>
          <a:prstGeom prst="rect">
            <a:avLst/>
          </a:prstGeom>
        </p:spPr>
      </p:pic>
      <p:sp>
        <p:nvSpPr>
          <p:cNvPr id="28" name="文本框 35">
            <a:extLst>
              <a:ext uri="{FF2B5EF4-FFF2-40B4-BE49-F238E27FC236}">
                <a16:creationId xmlns:a16="http://schemas.microsoft.com/office/drawing/2014/main" id="{9EA559BD-3D63-40F8-8F71-3F6C7130DEB7}"/>
              </a:ext>
            </a:extLst>
          </p:cNvPr>
          <p:cNvSpPr txBox="1"/>
          <p:nvPr/>
        </p:nvSpPr>
        <p:spPr>
          <a:xfrm>
            <a:off x="7995929" y="1532568"/>
            <a:ext cx="912429" cy="461665"/>
          </a:xfrm>
          <a:prstGeom prst="rect">
            <a:avLst/>
          </a:prstGeom>
          <a:noFill/>
        </p:spPr>
        <p:txBody>
          <a:bodyPr wrap="square"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22</a:t>
            </a:r>
            <a:r>
              <a:rPr lang="en-US" altLang="zh-CN" sz="2400" dirty="0">
                <a:latin typeface="Cambria" panose="02040503050406030204" pitchFamily="18" charset="0"/>
                <a:ea typeface="Cambria" panose="02040503050406030204" pitchFamily="18" charset="0"/>
                <a:cs typeface="Times New Roman" panose="02020603050405020304" pitchFamily="18" charset="0"/>
              </a:rPr>
              <a:t>Al</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29" name="文本框 35">
            <a:extLst>
              <a:ext uri="{FF2B5EF4-FFF2-40B4-BE49-F238E27FC236}">
                <a16:creationId xmlns:a16="http://schemas.microsoft.com/office/drawing/2014/main" id="{81A623E7-1DBC-4FA3-B3FE-E45EE18A1D9A}"/>
              </a:ext>
            </a:extLst>
          </p:cNvPr>
          <p:cNvSpPr txBox="1"/>
          <p:nvPr/>
        </p:nvSpPr>
        <p:spPr>
          <a:xfrm>
            <a:off x="6150560" y="5661285"/>
            <a:ext cx="816249" cy="461665"/>
          </a:xfrm>
          <a:prstGeom prst="rect">
            <a:avLst/>
          </a:prstGeom>
          <a:noFill/>
        </p:spPr>
        <p:txBody>
          <a:bodyPr wrap="none"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22</a:t>
            </a:r>
            <a:r>
              <a:rPr lang="en-US" altLang="zh-CN" sz="2400" dirty="0">
                <a:latin typeface="Cambria" panose="02040503050406030204" pitchFamily="18" charset="0"/>
                <a:ea typeface="Cambria" panose="02040503050406030204" pitchFamily="18" charset="0"/>
                <a:cs typeface="Times New Roman" panose="02020603050405020304" pitchFamily="18" charset="0"/>
              </a:rPr>
              <a:t>Mg</a:t>
            </a:r>
          </a:p>
        </p:txBody>
      </p:sp>
      <p:sp>
        <p:nvSpPr>
          <p:cNvPr id="30" name="文本框 35">
            <a:extLst>
              <a:ext uri="{FF2B5EF4-FFF2-40B4-BE49-F238E27FC236}">
                <a16:creationId xmlns:a16="http://schemas.microsoft.com/office/drawing/2014/main" id="{CD66A138-2D40-4DB7-95FC-61A7719D7ECB}"/>
              </a:ext>
            </a:extLst>
          </p:cNvPr>
          <p:cNvSpPr txBox="1"/>
          <p:nvPr/>
        </p:nvSpPr>
        <p:spPr>
          <a:xfrm>
            <a:off x="3048000" y="4719935"/>
            <a:ext cx="772969" cy="461665"/>
          </a:xfrm>
          <a:prstGeom prst="rect">
            <a:avLst/>
          </a:prstGeom>
          <a:noFill/>
        </p:spPr>
        <p:txBody>
          <a:bodyPr wrap="none"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20</a:t>
            </a:r>
            <a:r>
              <a:rPr lang="en-US" altLang="zh-CN" sz="2400" dirty="0">
                <a:latin typeface="Cambria" panose="02040503050406030204" pitchFamily="18" charset="0"/>
                <a:ea typeface="Cambria" panose="02040503050406030204" pitchFamily="18" charset="0"/>
                <a:cs typeface="Times New Roman" panose="02020603050405020304" pitchFamily="18" charset="0"/>
              </a:rPr>
              <a:t>Ne</a:t>
            </a:r>
          </a:p>
        </p:txBody>
      </p:sp>
      <p:sp>
        <p:nvSpPr>
          <p:cNvPr id="33" name="文本框 35">
            <a:extLst>
              <a:ext uri="{FF2B5EF4-FFF2-40B4-BE49-F238E27FC236}">
                <a16:creationId xmlns:a16="http://schemas.microsoft.com/office/drawing/2014/main" id="{73EB9AC7-66E8-4A2B-9D0E-2BEA0396F032}"/>
              </a:ext>
            </a:extLst>
          </p:cNvPr>
          <p:cNvSpPr txBox="1"/>
          <p:nvPr/>
        </p:nvSpPr>
        <p:spPr>
          <a:xfrm>
            <a:off x="7760287" y="1962090"/>
            <a:ext cx="1383713" cy="400110"/>
          </a:xfrm>
          <a:prstGeom prst="rect">
            <a:avLst/>
          </a:prstGeom>
          <a:noFill/>
        </p:spPr>
        <p:txBody>
          <a:bodyPr wrap="none" rtlCol="0">
            <a:spAutoFit/>
          </a:bodyPr>
          <a:lstStyle/>
          <a:p>
            <a:pPr algn="ctr"/>
            <a:r>
              <a:rPr lang="en-US" altLang="zh-CN" sz="2000" dirty="0">
                <a:latin typeface="Cambria" panose="02040503050406030204" pitchFamily="18" charset="0"/>
                <a:ea typeface="Cambria" panose="02040503050406030204" pitchFamily="18" charset="0"/>
                <a:cs typeface="Times New Roman" panose="02020603050405020304" pitchFamily="18" charset="0"/>
              </a:rPr>
              <a:t>86.1(6) </a:t>
            </a:r>
            <a:r>
              <a:rPr lang="en-US" altLang="zh-CN" sz="2000" dirty="0" err="1">
                <a:latin typeface="Cambria" panose="02040503050406030204" pitchFamily="18" charset="0"/>
                <a:ea typeface="Cambria" panose="02040503050406030204" pitchFamily="18" charset="0"/>
                <a:cs typeface="Times New Roman" panose="02020603050405020304" pitchFamily="18" charset="0"/>
              </a:rPr>
              <a:t>ms</a:t>
            </a:r>
            <a:endParaRPr lang="en-US" sz="20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34" name="直接连接符 65">
            <a:extLst>
              <a:ext uri="{FF2B5EF4-FFF2-40B4-BE49-F238E27FC236}">
                <a16:creationId xmlns:a16="http://schemas.microsoft.com/office/drawing/2014/main" id="{E2AE02AD-8855-4D66-B471-CFC32EB67168}"/>
              </a:ext>
            </a:extLst>
          </p:cNvPr>
          <p:cNvCxnSpPr>
            <a:cxnSpLocks/>
          </p:cNvCxnSpPr>
          <p:nvPr/>
        </p:nvCxnSpPr>
        <p:spPr>
          <a:xfrm>
            <a:off x="4334400" y="5100935"/>
            <a:ext cx="115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62">
            <a:extLst>
              <a:ext uri="{FF2B5EF4-FFF2-40B4-BE49-F238E27FC236}">
                <a16:creationId xmlns:a16="http://schemas.microsoft.com/office/drawing/2014/main" id="{D48D8BED-81BB-41D6-9C16-9A4E4AA5FBE6}"/>
              </a:ext>
            </a:extLst>
          </p:cNvPr>
          <p:cNvCxnSpPr>
            <a:cxnSpLocks/>
          </p:cNvCxnSpPr>
          <p:nvPr/>
        </p:nvCxnSpPr>
        <p:spPr>
          <a:xfrm>
            <a:off x="4334400" y="4339164"/>
            <a:ext cx="115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箭头连接符 19">
            <a:extLst>
              <a:ext uri="{FF2B5EF4-FFF2-40B4-BE49-F238E27FC236}">
                <a16:creationId xmlns:a16="http://schemas.microsoft.com/office/drawing/2014/main" id="{C4CC8C55-5295-4040-A1B3-558AE391C052}"/>
              </a:ext>
            </a:extLst>
          </p:cNvPr>
          <p:cNvCxnSpPr>
            <a:cxnSpLocks/>
          </p:cNvCxnSpPr>
          <p:nvPr/>
        </p:nvCxnSpPr>
        <p:spPr>
          <a:xfrm>
            <a:off x="4953000" y="4362398"/>
            <a:ext cx="0" cy="738537"/>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37" name="文本框 60">
            <a:extLst>
              <a:ext uri="{FF2B5EF4-FFF2-40B4-BE49-F238E27FC236}">
                <a16:creationId xmlns:a16="http://schemas.microsoft.com/office/drawing/2014/main" id="{E5FC5377-FADE-4629-B254-4992947FF770}"/>
              </a:ext>
            </a:extLst>
          </p:cNvPr>
          <p:cNvSpPr txBox="1"/>
          <p:nvPr/>
        </p:nvSpPr>
        <p:spPr>
          <a:xfrm>
            <a:off x="5066298" y="4488567"/>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2</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38" name="文本框 35">
            <a:extLst>
              <a:ext uri="{FF2B5EF4-FFF2-40B4-BE49-F238E27FC236}">
                <a16:creationId xmlns:a16="http://schemas.microsoft.com/office/drawing/2014/main" id="{D34D937C-6E58-4B70-A707-CEFA51977855}"/>
              </a:ext>
            </a:extLst>
          </p:cNvPr>
          <p:cNvSpPr txBox="1"/>
          <p:nvPr/>
        </p:nvSpPr>
        <p:spPr>
          <a:xfrm>
            <a:off x="4571999" y="5100935"/>
            <a:ext cx="772969" cy="461665"/>
          </a:xfrm>
          <a:prstGeom prst="rect">
            <a:avLst/>
          </a:prstGeom>
          <a:noFill/>
        </p:spPr>
        <p:txBody>
          <a:bodyPr wrap="none"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21</a:t>
            </a:r>
            <a:r>
              <a:rPr lang="en-US" altLang="zh-CN" sz="2400" dirty="0">
                <a:latin typeface="Cambria" panose="02040503050406030204" pitchFamily="18" charset="0"/>
                <a:ea typeface="Cambria" panose="02040503050406030204" pitchFamily="18" charset="0"/>
                <a:cs typeface="Times New Roman" panose="02020603050405020304" pitchFamily="18" charset="0"/>
              </a:rPr>
              <a:t>Na</a:t>
            </a:r>
          </a:p>
        </p:txBody>
      </p:sp>
      <p:cxnSp>
        <p:nvCxnSpPr>
          <p:cNvPr id="39" name="直接箭头连接符 48">
            <a:extLst>
              <a:ext uri="{FF2B5EF4-FFF2-40B4-BE49-F238E27FC236}">
                <a16:creationId xmlns:a16="http://schemas.microsoft.com/office/drawing/2014/main" id="{C7EEB5CA-CC5F-44EB-8F67-4C53124F4CFC}"/>
              </a:ext>
            </a:extLst>
          </p:cNvPr>
          <p:cNvCxnSpPr>
            <a:cxnSpLocks/>
          </p:cNvCxnSpPr>
          <p:nvPr/>
        </p:nvCxnSpPr>
        <p:spPr>
          <a:xfrm flipH="1">
            <a:off x="2362200" y="2608754"/>
            <a:ext cx="3560528" cy="478209"/>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0" name="文本框 35">
            <a:extLst>
              <a:ext uri="{FF2B5EF4-FFF2-40B4-BE49-F238E27FC236}">
                <a16:creationId xmlns:a16="http://schemas.microsoft.com/office/drawing/2014/main" id="{8A756423-3D39-478B-8D7B-535797427948}"/>
              </a:ext>
            </a:extLst>
          </p:cNvPr>
          <p:cNvSpPr txBox="1"/>
          <p:nvPr/>
        </p:nvSpPr>
        <p:spPr>
          <a:xfrm>
            <a:off x="7761730" y="1001883"/>
            <a:ext cx="468398" cy="461665"/>
          </a:xfrm>
          <a:prstGeom prst="rect">
            <a:avLst/>
          </a:prstGeom>
          <a:noFill/>
        </p:spPr>
        <p:txBody>
          <a:bodyPr wrap="none"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4</a:t>
            </a: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41" name="文本框 35">
            <a:extLst>
              <a:ext uri="{FF2B5EF4-FFF2-40B4-BE49-F238E27FC236}">
                <a16:creationId xmlns:a16="http://schemas.microsoft.com/office/drawing/2014/main" id="{416A8334-3289-4D02-AE20-1F883B3D65AE}"/>
              </a:ext>
            </a:extLst>
          </p:cNvPr>
          <p:cNvSpPr txBox="1"/>
          <p:nvPr/>
        </p:nvSpPr>
        <p:spPr>
          <a:xfrm>
            <a:off x="5888417" y="2147089"/>
            <a:ext cx="468398" cy="461665"/>
          </a:xfrm>
          <a:prstGeom prst="rect">
            <a:avLst/>
          </a:prstGeom>
          <a:noFill/>
        </p:spPr>
        <p:txBody>
          <a:bodyPr wrap="none"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4</a:t>
            </a: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42" name="文本框 35">
            <a:extLst>
              <a:ext uri="{FF2B5EF4-FFF2-40B4-BE49-F238E27FC236}">
                <a16:creationId xmlns:a16="http://schemas.microsoft.com/office/drawing/2014/main" id="{C2A97354-D8C3-40D4-9595-C4BB67403BC2}"/>
              </a:ext>
            </a:extLst>
          </p:cNvPr>
          <p:cNvSpPr txBox="1"/>
          <p:nvPr/>
        </p:nvSpPr>
        <p:spPr>
          <a:xfrm>
            <a:off x="5888417" y="5182798"/>
            <a:ext cx="468398" cy="461665"/>
          </a:xfrm>
          <a:prstGeom prst="rect">
            <a:avLst/>
          </a:prstGeom>
          <a:noFill/>
        </p:spPr>
        <p:txBody>
          <a:bodyPr wrap="none"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0</a:t>
            </a: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43" name="文本框 35">
            <a:extLst>
              <a:ext uri="{FF2B5EF4-FFF2-40B4-BE49-F238E27FC236}">
                <a16:creationId xmlns:a16="http://schemas.microsoft.com/office/drawing/2014/main" id="{311E38A7-8107-473D-8939-6557B849F9D6}"/>
              </a:ext>
            </a:extLst>
          </p:cNvPr>
          <p:cNvSpPr txBox="1"/>
          <p:nvPr/>
        </p:nvSpPr>
        <p:spPr>
          <a:xfrm>
            <a:off x="4079660" y="4663762"/>
            <a:ext cx="788999" cy="461665"/>
          </a:xfrm>
          <a:prstGeom prst="rect">
            <a:avLst/>
          </a:prstGeom>
          <a:noFill/>
        </p:spPr>
        <p:txBody>
          <a:bodyPr wrap="none"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3/2</a:t>
            </a: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44" name="文本框 35">
            <a:extLst>
              <a:ext uri="{FF2B5EF4-FFF2-40B4-BE49-F238E27FC236}">
                <a16:creationId xmlns:a16="http://schemas.microsoft.com/office/drawing/2014/main" id="{17E127A2-47A2-4287-BCAF-A25F2017A290}"/>
              </a:ext>
            </a:extLst>
          </p:cNvPr>
          <p:cNvSpPr txBox="1"/>
          <p:nvPr/>
        </p:nvSpPr>
        <p:spPr>
          <a:xfrm>
            <a:off x="2692904" y="4319768"/>
            <a:ext cx="468398" cy="461665"/>
          </a:xfrm>
          <a:prstGeom prst="rect">
            <a:avLst/>
          </a:prstGeom>
          <a:noFill/>
        </p:spPr>
        <p:txBody>
          <a:bodyPr wrap="none"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0</a:t>
            </a: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45" name="文本框 35">
            <a:extLst>
              <a:ext uri="{FF2B5EF4-FFF2-40B4-BE49-F238E27FC236}">
                <a16:creationId xmlns:a16="http://schemas.microsoft.com/office/drawing/2014/main" id="{3A150840-5379-462D-B2B8-68B6340A5649}"/>
              </a:ext>
            </a:extLst>
          </p:cNvPr>
          <p:cNvSpPr txBox="1"/>
          <p:nvPr/>
        </p:nvSpPr>
        <p:spPr>
          <a:xfrm>
            <a:off x="2708352" y="3288901"/>
            <a:ext cx="468398" cy="461665"/>
          </a:xfrm>
          <a:prstGeom prst="rect">
            <a:avLst/>
          </a:prstGeom>
          <a:noFill/>
        </p:spPr>
        <p:txBody>
          <a:bodyPr wrap="none"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2</a:t>
            </a: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46" name="直接连接符 65">
            <a:extLst>
              <a:ext uri="{FF2B5EF4-FFF2-40B4-BE49-F238E27FC236}">
                <a16:creationId xmlns:a16="http://schemas.microsoft.com/office/drawing/2014/main" id="{7CB7F03A-0C57-44B4-AE42-414AF1AC8951}"/>
              </a:ext>
            </a:extLst>
          </p:cNvPr>
          <p:cNvCxnSpPr>
            <a:cxnSpLocks/>
          </p:cNvCxnSpPr>
          <p:nvPr/>
        </p:nvCxnSpPr>
        <p:spPr>
          <a:xfrm>
            <a:off x="1210200" y="4098034"/>
            <a:ext cx="115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62">
            <a:extLst>
              <a:ext uri="{FF2B5EF4-FFF2-40B4-BE49-F238E27FC236}">
                <a16:creationId xmlns:a16="http://schemas.microsoft.com/office/drawing/2014/main" id="{13191F45-6A13-4878-A4D1-C8D58CA32314}"/>
              </a:ext>
            </a:extLst>
          </p:cNvPr>
          <p:cNvCxnSpPr>
            <a:cxnSpLocks/>
          </p:cNvCxnSpPr>
          <p:nvPr/>
        </p:nvCxnSpPr>
        <p:spPr>
          <a:xfrm>
            <a:off x="1210200" y="3086963"/>
            <a:ext cx="115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箭头连接符 19">
            <a:extLst>
              <a:ext uri="{FF2B5EF4-FFF2-40B4-BE49-F238E27FC236}">
                <a16:creationId xmlns:a16="http://schemas.microsoft.com/office/drawing/2014/main" id="{BEC1BF1C-F8AB-4F42-A307-839CB2C6C44C}"/>
              </a:ext>
            </a:extLst>
          </p:cNvPr>
          <p:cNvCxnSpPr>
            <a:cxnSpLocks/>
          </p:cNvCxnSpPr>
          <p:nvPr/>
        </p:nvCxnSpPr>
        <p:spPr>
          <a:xfrm>
            <a:off x="1752600" y="3086963"/>
            <a:ext cx="0" cy="1011071"/>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9" name="文本框 60">
            <a:extLst>
              <a:ext uri="{FF2B5EF4-FFF2-40B4-BE49-F238E27FC236}">
                <a16:creationId xmlns:a16="http://schemas.microsoft.com/office/drawing/2014/main" id="{AB579FA3-8316-4EE2-BFE9-CD464F4BFF31}"/>
              </a:ext>
            </a:extLst>
          </p:cNvPr>
          <p:cNvSpPr txBox="1"/>
          <p:nvPr/>
        </p:nvSpPr>
        <p:spPr>
          <a:xfrm>
            <a:off x="1847593" y="3379324"/>
            <a:ext cx="261290" cy="369332"/>
          </a:xfrm>
          <a:prstGeom prst="rect">
            <a:avLst/>
          </a:prstGeom>
          <a:noFill/>
        </p:spPr>
        <p:txBody>
          <a:bodyPr wrap="squar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4</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50" name="文本框 35">
            <a:extLst>
              <a:ext uri="{FF2B5EF4-FFF2-40B4-BE49-F238E27FC236}">
                <a16:creationId xmlns:a16="http://schemas.microsoft.com/office/drawing/2014/main" id="{852B3AB6-80D6-4213-9C9D-D2186B3E24D7}"/>
              </a:ext>
            </a:extLst>
          </p:cNvPr>
          <p:cNvSpPr txBox="1"/>
          <p:nvPr/>
        </p:nvSpPr>
        <p:spPr>
          <a:xfrm>
            <a:off x="1447800" y="4098034"/>
            <a:ext cx="772969" cy="461665"/>
          </a:xfrm>
          <a:prstGeom prst="rect">
            <a:avLst/>
          </a:prstGeom>
          <a:noFill/>
        </p:spPr>
        <p:txBody>
          <a:bodyPr wrap="none"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18</a:t>
            </a:r>
            <a:r>
              <a:rPr lang="en-US" altLang="zh-CN" sz="2400" dirty="0">
                <a:latin typeface="Cambria" panose="02040503050406030204" pitchFamily="18" charset="0"/>
                <a:ea typeface="Cambria" panose="02040503050406030204" pitchFamily="18" charset="0"/>
                <a:cs typeface="Times New Roman" panose="02020603050405020304" pitchFamily="18" charset="0"/>
              </a:rPr>
              <a:t>Ne</a:t>
            </a:r>
          </a:p>
        </p:txBody>
      </p:sp>
      <p:sp>
        <p:nvSpPr>
          <p:cNvPr id="51" name="文本框 35">
            <a:extLst>
              <a:ext uri="{FF2B5EF4-FFF2-40B4-BE49-F238E27FC236}">
                <a16:creationId xmlns:a16="http://schemas.microsoft.com/office/drawing/2014/main" id="{788755F6-E8C7-483F-A791-4BADA31943CA}"/>
              </a:ext>
            </a:extLst>
          </p:cNvPr>
          <p:cNvSpPr txBox="1"/>
          <p:nvPr/>
        </p:nvSpPr>
        <p:spPr>
          <a:xfrm>
            <a:off x="1092704" y="3697867"/>
            <a:ext cx="468398" cy="461665"/>
          </a:xfrm>
          <a:prstGeom prst="rect">
            <a:avLst/>
          </a:prstGeom>
          <a:noFill/>
        </p:spPr>
        <p:txBody>
          <a:bodyPr wrap="none"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0</a:t>
            </a: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52" name="文本框 35">
            <a:extLst>
              <a:ext uri="{FF2B5EF4-FFF2-40B4-BE49-F238E27FC236}">
                <a16:creationId xmlns:a16="http://schemas.microsoft.com/office/drawing/2014/main" id="{41001B31-50C1-4537-BE72-4FB4C12601BF}"/>
              </a:ext>
            </a:extLst>
          </p:cNvPr>
          <p:cNvSpPr txBox="1"/>
          <p:nvPr/>
        </p:nvSpPr>
        <p:spPr>
          <a:xfrm>
            <a:off x="1108152" y="2667000"/>
            <a:ext cx="468398" cy="461665"/>
          </a:xfrm>
          <a:prstGeom prst="rect">
            <a:avLst/>
          </a:prstGeom>
          <a:noFill/>
        </p:spPr>
        <p:txBody>
          <a:bodyPr wrap="none"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2</a:t>
            </a: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60" name="文本框 60">
            <a:extLst>
              <a:ext uri="{FF2B5EF4-FFF2-40B4-BE49-F238E27FC236}">
                <a16:creationId xmlns:a16="http://schemas.microsoft.com/office/drawing/2014/main" id="{168DDD21-A733-4038-A02E-6830CB7E1403}"/>
              </a:ext>
            </a:extLst>
          </p:cNvPr>
          <p:cNvSpPr txBox="1"/>
          <p:nvPr/>
        </p:nvSpPr>
        <p:spPr>
          <a:xfrm>
            <a:off x="3754792" y="2482612"/>
            <a:ext cx="176330" cy="369332"/>
          </a:xfrm>
          <a:prstGeom prst="rect">
            <a:avLst/>
          </a:prstGeom>
          <a:noFill/>
        </p:spPr>
        <p:txBody>
          <a:bodyPr wrap="none" lIns="0" tIns="0" rIns="0" bIns="0" rtlCol="0">
            <a:spAutoFit/>
          </a:bodyPr>
          <a:lstStyle/>
          <a:p>
            <a:r>
              <a:rPr lang="en-US" altLang="zh-CN"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α</a:t>
            </a:r>
            <a:endParaRPr lang="en-US" sz="2400" i="1"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17D22BDD-4338-4FB8-A9B0-178DD58A8EF9}"/>
              </a:ext>
            </a:extLst>
          </p:cNvPr>
          <p:cNvSpPr txBox="1"/>
          <p:nvPr/>
        </p:nvSpPr>
        <p:spPr>
          <a:xfrm>
            <a:off x="3424698" y="3348040"/>
            <a:ext cx="591829" cy="369332"/>
          </a:xfrm>
          <a:prstGeom prst="rect">
            <a:avLst/>
          </a:prstGeom>
          <a:noFill/>
        </p:spPr>
        <p:txBody>
          <a:bodyPr wrap="none" rtlCol="0">
            <a:spAutoFit/>
          </a:bodyPr>
          <a:lstStyle/>
          <a:p>
            <a:r>
              <a:rPr lang="en-US" altLang="zh-CN" dirty="0">
                <a:latin typeface="Cambria" panose="02040503050406030204" pitchFamily="18" charset="0"/>
                <a:ea typeface="Cambria" panose="02040503050406030204" pitchFamily="18" charset="0"/>
              </a:rPr>
              <a:t>1 </a:t>
            </a:r>
            <a:r>
              <a:rPr lang="en-US" altLang="zh-CN" dirty="0" err="1">
                <a:latin typeface="Cambria" panose="02040503050406030204" pitchFamily="18" charset="0"/>
                <a:ea typeface="Cambria" panose="02040503050406030204" pitchFamily="18" charset="0"/>
              </a:rPr>
              <a:t>ps</a:t>
            </a:r>
            <a:endParaRPr lang="zh-CN" altLang="en-US" dirty="0">
              <a:latin typeface="Cambria" panose="02040503050406030204" pitchFamily="18" charset="0"/>
            </a:endParaRPr>
          </a:p>
        </p:txBody>
      </p:sp>
      <p:sp>
        <p:nvSpPr>
          <p:cNvPr id="18" name="TextBox 17">
            <a:extLst>
              <a:ext uri="{FF2B5EF4-FFF2-40B4-BE49-F238E27FC236}">
                <a16:creationId xmlns:a16="http://schemas.microsoft.com/office/drawing/2014/main" id="{C1032E9C-F550-4646-AFC4-0FA3908AECBB}"/>
              </a:ext>
            </a:extLst>
          </p:cNvPr>
          <p:cNvSpPr txBox="1"/>
          <p:nvPr/>
        </p:nvSpPr>
        <p:spPr>
          <a:xfrm>
            <a:off x="4996116" y="3993066"/>
            <a:ext cx="518027" cy="369332"/>
          </a:xfrm>
          <a:prstGeom prst="rect">
            <a:avLst/>
          </a:prstGeom>
          <a:noFill/>
        </p:spPr>
        <p:txBody>
          <a:bodyPr wrap="none" rtlCol="0">
            <a:spAutoFit/>
          </a:bodyPr>
          <a:lstStyle/>
          <a:p>
            <a:r>
              <a:rPr lang="en-US" altLang="zh-CN" dirty="0">
                <a:latin typeface="Cambria" panose="02040503050406030204" pitchFamily="18" charset="0"/>
                <a:ea typeface="Cambria" panose="02040503050406030204" pitchFamily="18" charset="0"/>
              </a:rPr>
              <a:t>~fs</a:t>
            </a:r>
            <a:endParaRPr lang="zh-CN" altLang="en-US" dirty="0">
              <a:latin typeface="Cambria" panose="02040503050406030204" pitchFamily="18" charset="0"/>
            </a:endParaRPr>
          </a:p>
        </p:txBody>
      </p:sp>
      <p:sp>
        <p:nvSpPr>
          <p:cNvPr id="63" name="TextBox 62">
            <a:extLst>
              <a:ext uri="{FF2B5EF4-FFF2-40B4-BE49-F238E27FC236}">
                <a16:creationId xmlns:a16="http://schemas.microsoft.com/office/drawing/2014/main" id="{C4CAFB86-1A7F-4DCD-A229-DB81B9AC423F}"/>
              </a:ext>
            </a:extLst>
          </p:cNvPr>
          <p:cNvSpPr txBox="1"/>
          <p:nvPr/>
        </p:nvSpPr>
        <p:spPr>
          <a:xfrm>
            <a:off x="1752599" y="2713166"/>
            <a:ext cx="768159" cy="369332"/>
          </a:xfrm>
          <a:prstGeom prst="rect">
            <a:avLst/>
          </a:prstGeom>
          <a:noFill/>
        </p:spPr>
        <p:txBody>
          <a:bodyPr wrap="none" rtlCol="0">
            <a:spAutoFit/>
          </a:bodyPr>
          <a:lstStyle/>
          <a:p>
            <a:r>
              <a:rPr lang="en-US" altLang="zh-CN" dirty="0">
                <a:latin typeface="Cambria" panose="02040503050406030204" pitchFamily="18" charset="0"/>
              </a:rPr>
              <a:t>0.7 </a:t>
            </a:r>
            <a:r>
              <a:rPr lang="en-US" altLang="zh-CN" dirty="0" err="1">
                <a:latin typeface="Cambria" panose="02040503050406030204" pitchFamily="18" charset="0"/>
              </a:rPr>
              <a:t>ps</a:t>
            </a:r>
            <a:endParaRPr lang="zh-CN" altLang="en-US" dirty="0">
              <a:latin typeface="Cambria" panose="02040503050406030204" pitchFamily="18" charset="0"/>
            </a:endParaRPr>
          </a:p>
        </p:txBody>
      </p:sp>
      <p:pic>
        <p:nvPicPr>
          <p:cNvPr id="53" name="Picture 52">
            <a:extLst>
              <a:ext uri="{FF2B5EF4-FFF2-40B4-BE49-F238E27FC236}">
                <a16:creationId xmlns:a16="http://schemas.microsoft.com/office/drawing/2014/main" id="{3D34B5E0-867C-45EE-9F8F-C5B51198FDF1}"/>
              </a:ext>
            </a:extLst>
          </p:cNvPr>
          <p:cNvPicPr>
            <a:picLocks noChangeAspect="1"/>
          </p:cNvPicPr>
          <p:nvPr/>
        </p:nvPicPr>
        <p:blipFill>
          <a:blip r:embed="rId3"/>
          <a:stretch>
            <a:fillRect/>
          </a:stretch>
        </p:blipFill>
        <p:spPr>
          <a:xfrm>
            <a:off x="27934" y="3429000"/>
            <a:ext cx="1173790" cy="671769"/>
          </a:xfrm>
          <a:prstGeom prst="rect">
            <a:avLst/>
          </a:prstGeom>
        </p:spPr>
      </p:pic>
      <p:sp>
        <p:nvSpPr>
          <p:cNvPr id="54" name="文本框 35">
            <a:extLst>
              <a:ext uri="{FF2B5EF4-FFF2-40B4-BE49-F238E27FC236}">
                <a16:creationId xmlns:a16="http://schemas.microsoft.com/office/drawing/2014/main" id="{6AE45541-F6F3-4C37-A287-86B6FB2538D0}"/>
              </a:ext>
            </a:extLst>
          </p:cNvPr>
          <p:cNvSpPr txBox="1"/>
          <p:nvPr/>
        </p:nvSpPr>
        <p:spPr>
          <a:xfrm>
            <a:off x="6048158" y="2637993"/>
            <a:ext cx="912429" cy="461665"/>
          </a:xfrm>
          <a:prstGeom prst="rect">
            <a:avLst/>
          </a:prstGeom>
          <a:noFill/>
        </p:spPr>
        <p:txBody>
          <a:bodyPr wrap="square"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IAS</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55" name="Content Placeholder 1">
            <a:extLst>
              <a:ext uri="{FF2B5EF4-FFF2-40B4-BE49-F238E27FC236}">
                <a16:creationId xmlns:a16="http://schemas.microsoft.com/office/drawing/2014/main" id="{1BA837AD-7922-4C4C-B38A-3D838DF2FB6B}"/>
              </a:ext>
            </a:extLst>
          </p:cNvPr>
          <p:cNvSpPr txBox="1">
            <a:spLocks/>
          </p:cNvSpPr>
          <p:nvPr/>
        </p:nvSpPr>
        <p:spPr bwMode="auto">
          <a:xfrm>
            <a:off x="78937" y="1120029"/>
            <a:ext cx="6561830" cy="131837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80178" indent="-180178" algn="l" defTabSz="803293" rtl="0" eaLnBrk="1" fontAlgn="base" hangingPunct="1">
              <a:lnSpc>
                <a:spcPct val="90000"/>
              </a:lnSpc>
              <a:spcBef>
                <a:spcPts val="1206"/>
              </a:spcBef>
              <a:spcAft>
                <a:spcPct val="0"/>
              </a:spcAft>
              <a:buSzPct val="100000"/>
              <a:buFont typeface="Wingdings" pitchFamily="2" charset="2"/>
              <a:buChar char="§"/>
              <a:defRPr sz="2200">
                <a:solidFill>
                  <a:srgbClr val="064308"/>
                </a:solidFill>
                <a:latin typeface="Arial" charset="0"/>
                <a:ea typeface="ＭＳ Ｐゴシック" pitchFamily="-65" charset="-128"/>
                <a:cs typeface="ＭＳ Ｐゴシック" pitchFamily="-65" charset="-128"/>
              </a:defRPr>
            </a:lvl1pPr>
            <a:lvl2pPr marL="363359" indent="-151650" algn="l" defTabSz="803293" rtl="0" eaLnBrk="1" fontAlgn="base" hangingPunct="1">
              <a:lnSpc>
                <a:spcPct val="90000"/>
              </a:lnSpc>
              <a:spcBef>
                <a:spcPts val="20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591584" indent="-160658" algn="l" defTabSz="803293" rtl="0" eaLnBrk="1" fontAlgn="base" hangingPunct="1">
              <a:lnSpc>
                <a:spcPct val="90000"/>
              </a:lnSpc>
              <a:spcBef>
                <a:spcPts val="201"/>
              </a:spcBef>
              <a:spcAft>
                <a:spcPct val="0"/>
              </a:spcAft>
              <a:buSzPct val="100000"/>
              <a:buFont typeface="Lucida Grande" charset="0"/>
              <a:buChar char="»"/>
              <a:defRPr sz="1800">
                <a:solidFill>
                  <a:schemeClr val="tx1"/>
                </a:solidFill>
                <a:latin typeface="Arial" charset="0"/>
                <a:ea typeface="ヒラギノ角ゴ Pro W3" pitchFamily="-111" charset="-128"/>
                <a:cs typeface="ヒラギノ角ゴ Pro W3" pitchFamily="-111" charset="-128"/>
              </a:defRPr>
            </a:lvl3pPr>
            <a:lvl4pPr marL="728219" indent="-133632" algn="l" defTabSz="803293" rtl="0" eaLnBrk="1" fontAlgn="base" hangingPunct="1">
              <a:lnSpc>
                <a:spcPct val="90000"/>
              </a:lnSpc>
              <a:spcBef>
                <a:spcPts val="201"/>
              </a:spcBef>
              <a:spcAft>
                <a:spcPct val="0"/>
              </a:spcAft>
              <a:buClr>
                <a:srgbClr val="999999"/>
              </a:buClr>
              <a:buSzPct val="100000"/>
              <a:buFont typeface="Arial" pitchFamily="34" charset="0"/>
              <a:buChar char="•"/>
              <a:defRPr sz="1600">
                <a:solidFill>
                  <a:schemeClr val="tx1"/>
                </a:solidFill>
                <a:latin typeface="+mn-lt"/>
                <a:ea typeface="ヒラギノ角ゴ Pro W3" pitchFamily="-111" charset="-128"/>
                <a:cs typeface="ヒラギノ角ゴ Pro W3"/>
              </a:defRPr>
            </a:lvl4pPr>
            <a:lvl5pPr marL="1002991" indent="-180178" algn="l" defTabSz="803293" rtl="0" eaLnBrk="1" fontAlgn="base" hangingPunct="1">
              <a:lnSpc>
                <a:spcPct val="90000"/>
              </a:lnSpc>
              <a:spcBef>
                <a:spcPts val="201"/>
              </a:spcBef>
              <a:spcAft>
                <a:spcPct val="0"/>
              </a:spcAft>
              <a:buClr>
                <a:srgbClr val="999999"/>
              </a:buClr>
              <a:buSzPct val="100000"/>
              <a:buFont typeface="Lucida Grande" charset="0"/>
              <a:buChar char="»"/>
              <a:defRPr sz="1400">
                <a:solidFill>
                  <a:schemeClr val="tx1"/>
                </a:solidFill>
                <a:latin typeface="+mn-lt"/>
                <a:ea typeface="ヒラギノ角ゴ Pro W3" pitchFamily="-111" charset="-128"/>
                <a:cs typeface="ヒラギノ角ゴ Pro W3"/>
              </a:defRPr>
            </a:lvl5pPr>
            <a:lvl6pPr marL="2223294"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6pPr>
            <a:lvl7pPr marL="2680333"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7pPr>
            <a:lvl8pPr marL="3137372"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8pPr>
            <a:lvl9pPr marL="3594407"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9pPr>
          </a:lstStyle>
          <a:p>
            <a:pPr algn="just"/>
            <a:r>
              <a:rPr lang="en-US" altLang="zh-CN" kern="0" dirty="0"/>
              <a:t>NSCL PAC42 E18012 (Approved, then canceled due to COVID)</a:t>
            </a:r>
          </a:p>
          <a:p>
            <a:pPr algn="just"/>
            <a:r>
              <a:rPr lang="en-US" altLang="zh-CN" kern="0" dirty="0"/>
              <a:t>FRIB PAC1 E21010 (Approved, June 26-28, 2023)</a:t>
            </a:r>
          </a:p>
          <a:p>
            <a:pPr lvl="1" algn="just"/>
            <a:r>
              <a:rPr lang="en-US" altLang="zh-CN" kern="0" baseline="30000" dirty="0"/>
              <a:t>22</a:t>
            </a:r>
            <a:r>
              <a:rPr lang="en-US" altLang="zh-CN" kern="0" dirty="0"/>
              <a:t>Al and </a:t>
            </a:r>
            <a:r>
              <a:rPr lang="en-US" altLang="zh-CN" kern="0" baseline="30000" dirty="0"/>
              <a:t>26</a:t>
            </a:r>
            <a:r>
              <a:rPr lang="en-US" altLang="zh-CN" kern="0" dirty="0"/>
              <a:t>P</a:t>
            </a:r>
          </a:p>
        </p:txBody>
      </p:sp>
    </p:spTree>
    <p:extLst>
      <p:ext uri="{BB962C8B-B14F-4D97-AF65-F5344CB8AC3E}">
        <p14:creationId xmlns:p14="http://schemas.microsoft.com/office/powerpoint/2010/main" val="1039212691"/>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 name="文本框 60">
            <a:extLst>
              <a:ext uri="{FF2B5EF4-FFF2-40B4-BE49-F238E27FC236}">
                <a16:creationId xmlns:a16="http://schemas.microsoft.com/office/drawing/2014/main" id="{DE0016C5-3858-477B-AD8D-0A8C2095A9F6}"/>
              </a:ext>
            </a:extLst>
          </p:cNvPr>
          <p:cNvSpPr txBox="1"/>
          <p:nvPr/>
        </p:nvSpPr>
        <p:spPr>
          <a:xfrm>
            <a:off x="3415702" y="3374704"/>
            <a:ext cx="331822" cy="369332"/>
          </a:xfrm>
          <a:prstGeom prst="rect">
            <a:avLst/>
          </a:prstGeom>
          <a:noFill/>
          <a:ln>
            <a:solidFill>
              <a:schemeClr val="bg1"/>
            </a:solidFill>
          </a:ln>
        </p:spPr>
        <p:txBody>
          <a:bodyPr wrap="none" lIns="0" tIns="0" rIns="0" bIns="0" rtlCol="0">
            <a:spAutoFit/>
          </a:bodyPr>
          <a:lstStyle/>
          <a:p>
            <a:r>
              <a:rPr lang="en-US" sz="2400" dirty="0">
                <a:solidFill>
                  <a:srgbClr val="00E600"/>
                </a:solidFill>
                <a:latin typeface="Cambria" panose="02040503050406030204" pitchFamily="18" charset="0"/>
                <a:ea typeface="Cambria" panose="02040503050406030204" pitchFamily="18" charset="0"/>
                <a:cs typeface="Times New Roman" panose="02020603050405020304" pitchFamily="18" charset="0"/>
              </a:rPr>
              <a:t>2</a:t>
            </a:r>
            <a:r>
              <a:rPr lang="en-US" sz="2400" i="1" dirty="0">
                <a:solidFill>
                  <a:srgbClr val="00E600"/>
                </a:solidFill>
                <a:latin typeface="Cambria" panose="02040503050406030204" pitchFamily="18" charset="0"/>
                <a:ea typeface="Cambria" panose="02040503050406030204" pitchFamily="18" charset="0"/>
                <a:cs typeface="Times New Roman" panose="02020603050405020304" pitchFamily="18" charset="0"/>
              </a:rPr>
              <a:t>p</a:t>
            </a:r>
            <a:endParaRPr lang="en-US" sz="2400" baseline="-25000" dirty="0">
              <a:solidFill>
                <a:srgbClr val="00E600"/>
              </a:solidFill>
              <a:latin typeface="Cambria" panose="02040503050406030204" pitchFamily="18" charset="0"/>
              <a:ea typeface="Cambria" panose="02040503050406030204" pitchFamily="18" charset="0"/>
              <a:cs typeface="Times New Roman" panose="02020603050405020304" pitchFamily="18" charset="0"/>
            </a:endParaRPr>
          </a:p>
        </p:txBody>
      </p:sp>
      <p:cxnSp>
        <p:nvCxnSpPr>
          <p:cNvPr id="55" name="直接连接符 39">
            <a:extLst>
              <a:ext uri="{FF2B5EF4-FFF2-40B4-BE49-F238E27FC236}">
                <a16:creationId xmlns:a16="http://schemas.microsoft.com/office/drawing/2014/main" id="{517A993D-6630-41D6-93A2-761C32529F8C}"/>
              </a:ext>
            </a:extLst>
          </p:cNvPr>
          <p:cNvCxnSpPr>
            <a:cxnSpLocks/>
          </p:cNvCxnSpPr>
          <p:nvPr/>
        </p:nvCxnSpPr>
        <p:spPr>
          <a:xfrm flipV="1">
            <a:off x="6087000" y="2308346"/>
            <a:ext cx="108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65">
            <a:extLst>
              <a:ext uri="{FF2B5EF4-FFF2-40B4-BE49-F238E27FC236}">
                <a16:creationId xmlns:a16="http://schemas.microsoft.com/office/drawing/2014/main" id="{512D5ED3-1E70-49B3-A742-5C697AC2E0A8}"/>
              </a:ext>
            </a:extLst>
          </p:cNvPr>
          <p:cNvCxnSpPr>
            <a:cxnSpLocks/>
          </p:cNvCxnSpPr>
          <p:nvPr/>
        </p:nvCxnSpPr>
        <p:spPr>
          <a:xfrm>
            <a:off x="1828800" y="4267200"/>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62">
            <a:extLst>
              <a:ext uri="{FF2B5EF4-FFF2-40B4-BE49-F238E27FC236}">
                <a16:creationId xmlns:a16="http://schemas.microsoft.com/office/drawing/2014/main" id="{93A96FA4-9AFD-4A1A-B4E3-D5A744B499F6}"/>
              </a:ext>
            </a:extLst>
          </p:cNvPr>
          <p:cNvCxnSpPr>
            <a:cxnSpLocks/>
          </p:cNvCxnSpPr>
          <p:nvPr/>
        </p:nvCxnSpPr>
        <p:spPr>
          <a:xfrm>
            <a:off x="1829114" y="3591367"/>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65">
            <a:extLst>
              <a:ext uri="{FF2B5EF4-FFF2-40B4-BE49-F238E27FC236}">
                <a16:creationId xmlns:a16="http://schemas.microsoft.com/office/drawing/2014/main" id="{D66BBD4C-D4DB-4E01-B30C-7CDCDD2B95E6}"/>
              </a:ext>
            </a:extLst>
          </p:cNvPr>
          <p:cNvCxnSpPr>
            <a:cxnSpLocks/>
          </p:cNvCxnSpPr>
          <p:nvPr/>
        </p:nvCxnSpPr>
        <p:spPr>
          <a:xfrm>
            <a:off x="3783795" y="5100935"/>
            <a:ext cx="148074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62">
            <a:extLst>
              <a:ext uri="{FF2B5EF4-FFF2-40B4-BE49-F238E27FC236}">
                <a16:creationId xmlns:a16="http://schemas.microsoft.com/office/drawing/2014/main" id="{BEED2D12-27E7-44F9-AB20-A5668ABDD2A4}"/>
              </a:ext>
            </a:extLst>
          </p:cNvPr>
          <p:cNvCxnSpPr>
            <a:cxnSpLocks/>
          </p:cNvCxnSpPr>
          <p:nvPr/>
        </p:nvCxnSpPr>
        <p:spPr>
          <a:xfrm>
            <a:off x="3783795" y="4800600"/>
            <a:ext cx="147940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65">
            <a:extLst>
              <a:ext uri="{FF2B5EF4-FFF2-40B4-BE49-F238E27FC236}">
                <a16:creationId xmlns:a16="http://schemas.microsoft.com/office/drawing/2014/main" id="{87D857D6-16DC-4D9E-B958-B6C66B0B8E03}"/>
              </a:ext>
            </a:extLst>
          </p:cNvPr>
          <p:cNvCxnSpPr>
            <a:cxnSpLocks/>
          </p:cNvCxnSpPr>
          <p:nvPr/>
        </p:nvCxnSpPr>
        <p:spPr>
          <a:xfrm>
            <a:off x="379629" y="3889327"/>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62">
            <a:extLst>
              <a:ext uri="{FF2B5EF4-FFF2-40B4-BE49-F238E27FC236}">
                <a16:creationId xmlns:a16="http://schemas.microsoft.com/office/drawing/2014/main" id="{9D3320CE-3C24-40D9-8822-3E94D1F9D12E}"/>
              </a:ext>
            </a:extLst>
          </p:cNvPr>
          <p:cNvCxnSpPr>
            <a:cxnSpLocks/>
          </p:cNvCxnSpPr>
          <p:nvPr/>
        </p:nvCxnSpPr>
        <p:spPr>
          <a:xfrm>
            <a:off x="379629" y="2878256"/>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62">
            <a:extLst>
              <a:ext uri="{FF2B5EF4-FFF2-40B4-BE49-F238E27FC236}">
                <a16:creationId xmlns:a16="http://schemas.microsoft.com/office/drawing/2014/main" id="{CBB5B677-03F6-4709-A4E1-9B6C835AE8A4}"/>
              </a:ext>
            </a:extLst>
          </p:cNvPr>
          <p:cNvCxnSpPr>
            <a:cxnSpLocks/>
          </p:cNvCxnSpPr>
          <p:nvPr/>
        </p:nvCxnSpPr>
        <p:spPr>
          <a:xfrm>
            <a:off x="3783795" y="4329113"/>
            <a:ext cx="147940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62">
            <a:extLst>
              <a:ext uri="{FF2B5EF4-FFF2-40B4-BE49-F238E27FC236}">
                <a16:creationId xmlns:a16="http://schemas.microsoft.com/office/drawing/2014/main" id="{D5418C42-2C06-49D0-ABFF-E969D0648931}"/>
              </a:ext>
            </a:extLst>
          </p:cNvPr>
          <p:cNvCxnSpPr>
            <a:cxnSpLocks/>
          </p:cNvCxnSpPr>
          <p:nvPr/>
        </p:nvCxnSpPr>
        <p:spPr>
          <a:xfrm>
            <a:off x="3783795" y="3954810"/>
            <a:ext cx="147940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9">
            <a:extLst>
              <a:ext uri="{FF2B5EF4-FFF2-40B4-BE49-F238E27FC236}">
                <a16:creationId xmlns:a16="http://schemas.microsoft.com/office/drawing/2014/main" id="{0FBD344B-A5F1-43EF-87C0-0521E0AEF6B8}"/>
              </a:ext>
            </a:extLst>
          </p:cNvPr>
          <p:cNvCxnSpPr>
            <a:cxnSpLocks/>
          </p:cNvCxnSpPr>
          <p:nvPr/>
        </p:nvCxnSpPr>
        <p:spPr>
          <a:xfrm>
            <a:off x="6087000" y="5627641"/>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32">
            <a:extLst>
              <a:ext uri="{FF2B5EF4-FFF2-40B4-BE49-F238E27FC236}">
                <a16:creationId xmlns:a16="http://schemas.microsoft.com/office/drawing/2014/main" id="{2285875C-EB2E-4AF4-9A98-39B546C249B3}"/>
              </a:ext>
            </a:extLst>
          </p:cNvPr>
          <p:cNvCxnSpPr/>
          <p:nvPr/>
        </p:nvCxnSpPr>
        <p:spPr>
          <a:xfrm>
            <a:off x="7831170" y="1295400"/>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65">
            <a:extLst>
              <a:ext uri="{FF2B5EF4-FFF2-40B4-BE49-F238E27FC236}">
                <a16:creationId xmlns:a16="http://schemas.microsoft.com/office/drawing/2014/main" id="{7D164D88-55F2-42F2-A377-0A4A3111AC27}"/>
              </a:ext>
            </a:extLst>
          </p:cNvPr>
          <p:cNvCxnSpPr>
            <a:cxnSpLocks/>
          </p:cNvCxnSpPr>
          <p:nvPr/>
        </p:nvCxnSpPr>
        <p:spPr>
          <a:xfrm>
            <a:off x="6087000" y="5029200"/>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箭头连接符 79">
            <a:extLst>
              <a:ext uri="{FF2B5EF4-FFF2-40B4-BE49-F238E27FC236}">
                <a16:creationId xmlns:a16="http://schemas.microsoft.com/office/drawing/2014/main" id="{8B9753A7-6FAE-4978-9ED4-A14C4918BA90}"/>
              </a:ext>
            </a:extLst>
          </p:cNvPr>
          <p:cNvCxnSpPr>
            <a:cxnSpLocks/>
          </p:cNvCxnSpPr>
          <p:nvPr/>
        </p:nvCxnSpPr>
        <p:spPr>
          <a:xfrm flipH="1">
            <a:off x="7391400" y="1672775"/>
            <a:ext cx="439772" cy="274138"/>
          </a:xfrm>
          <a:prstGeom prst="straightConnector1">
            <a:avLst/>
          </a:prstGeom>
          <a:ln w="22225">
            <a:solidFill>
              <a:srgbClr val="FF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8" name="直接箭头连接符 79">
            <a:extLst>
              <a:ext uri="{FF2B5EF4-FFF2-40B4-BE49-F238E27FC236}">
                <a16:creationId xmlns:a16="http://schemas.microsoft.com/office/drawing/2014/main" id="{853B4967-D355-45F6-9362-E93BA4050705}"/>
              </a:ext>
            </a:extLst>
          </p:cNvPr>
          <p:cNvCxnSpPr>
            <a:cxnSpLocks/>
          </p:cNvCxnSpPr>
          <p:nvPr/>
        </p:nvCxnSpPr>
        <p:spPr>
          <a:xfrm>
            <a:off x="7831170" y="1295400"/>
            <a:ext cx="0" cy="379120"/>
          </a:xfrm>
          <a:prstGeom prst="straightConnector1">
            <a:avLst/>
          </a:prstGeom>
          <a:ln w="22225">
            <a:solidFill>
              <a:srgbClr val="FF00FF"/>
            </a:solidFill>
            <a:headEnd w="lg" len="lg"/>
            <a:tailEnd type="none" w="lg" len="lg"/>
          </a:ln>
        </p:spPr>
        <p:style>
          <a:lnRef idx="1">
            <a:schemeClr val="accent1"/>
          </a:lnRef>
          <a:fillRef idx="0">
            <a:schemeClr val="accent1"/>
          </a:fillRef>
          <a:effectRef idx="0">
            <a:schemeClr val="accent1"/>
          </a:effectRef>
          <a:fontRef idx="minor">
            <a:schemeClr val="tx1"/>
          </a:fontRef>
        </p:style>
      </p:cxnSp>
      <p:cxnSp>
        <p:nvCxnSpPr>
          <p:cNvPr id="61" name="直接箭头连接符 19">
            <a:extLst>
              <a:ext uri="{FF2B5EF4-FFF2-40B4-BE49-F238E27FC236}">
                <a16:creationId xmlns:a16="http://schemas.microsoft.com/office/drawing/2014/main" id="{DED24FFF-8829-448B-AD73-B86A4E0644CE}"/>
              </a:ext>
            </a:extLst>
          </p:cNvPr>
          <p:cNvCxnSpPr>
            <a:cxnSpLocks/>
          </p:cNvCxnSpPr>
          <p:nvPr/>
        </p:nvCxnSpPr>
        <p:spPr>
          <a:xfrm>
            <a:off x="6629400" y="5045869"/>
            <a:ext cx="0" cy="564356"/>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2" name="直接箭头连接符 19">
            <a:extLst>
              <a:ext uri="{FF2B5EF4-FFF2-40B4-BE49-F238E27FC236}">
                <a16:creationId xmlns:a16="http://schemas.microsoft.com/office/drawing/2014/main" id="{365C7085-9453-40BF-8957-E9B1270590D1}"/>
              </a:ext>
            </a:extLst>
          </p:cNvPr>
          <p:cNvCxnSpPr>
            <a:cxnSpLocks/>
          </p:cNvCxnSpPr>
          <p:nvPr/>
        </p:nvCxnSpPr>
        <p:spPr>
          <a:xfrm>
            <a:off x="2362200" y="3614738"/>
            <a:ext cx="0" cy="63817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3" name="直接箭头连接符 48">
            <a:extLst>
              <a:ext uri="{FF2B5EF4-FFF2-40B4-BE49-F238E27FC236}">
                <a16:creationId xmlns:a16="http://schemas.microsoft.com/office/drawing/2014/main" id="{F76D9C94-B869-4C4B-89E0-524E77861BA0}"/>
              </a:ext>
            </a:extLst>
          </p:cNvPr>
          <p:cNvCxnSpPr>
            <a:cxnSpLocks/>
          </p:cNvCxnSpPr>
          <p:nvPr/>
        </p:nvCxnSpPr>
        <p:spPr>
          <a:xfrm flipH="1">
            <a:off x="5262169" y="2317073"/>
            <a:ext cx="809089" cy="1624784"/>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4" name="直接箭头连接符 48">
            <a:extLst>
              <a:ext uri="{FF2B5EF4-FFF2-40B4-BE49-F238E27FC236}">
                <a16:creationId xmlns:a16="http://schemas.microsoft.com/office/drawing/2014/main" id="{16DC95BB-0A19-48BC-8E6A-FAE7B210E9BD}"/>
              </a:ext>
            </a:extLst>
          </p:cNvPr>
          <p:cNvCxnSpPr>
            <a:cxnSpLocks/>
          </p:cNvCxnSpPr>
          <p:nvPr/>
        </p:nvCxnSpPr>
        <p:spPr>
          <a:xfrm flipH="1">
            <a:off x="2916926" y="2317075"/>
            <a:ext cx="3170074" cy="1935838"/>
          </a:xfrm>
          <a:prstGeom prst="straightConnector1">
            <a:avLst/>
          </a:prstGeom>
          <a:ln w="22225">
            <a:solidFill>
              <a:srgbClr val="00FF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65" name="文本框 60">
            <a:extLst>
              <a:ext uri="{FF2B5EF4-FFF2-40B4-BE49-F238E27FC236}">
                <a16:creationId xmlns:a16="http://schemas.microsoft.com/office/drawing/2014/main" id="{90478A10-A4CC-4E4D-A526-722205B88183}"/>
              </a:ext>
            </a:extLst>
          </p:cNvPr>
          <p:cNvSpPr txBox="1"/>
          <p:nvPr/>
        </p:nvSpPr>
        <p:spPr>
          <a:xfrm>
            <a:off x="5756817" y="3457273"/>
            <a:ext cx="331822" cy="369332"/>
          </a:xfrm>
          <a:prstGeom prst="rect">
            <a:avLst/>
          </a:prstGeom>
          <a:noFill/>
        </p:spPr>
        <p:txBody>
          <a:bodyPr wrap="none" lIns="0" tIns="0" rIns="0" bIns="0" rtlCol="0">
            <a:spAutoFit/>
          </a:bodyPr>
          <a:lstStyle/>
          <a:p>
            <a:r>
              <a:rPr lang="en-US" sz="2400" dirty="0">
                <a:solidFill>
                  <a:srgbClr val="FF0000"/>
                </a:solidFill>
                <a:latin typeface="Cambria" panose="02040503050406030204" pitchFamily="18" charset="0"/>
                <a:ea typeface="Cambria" panose="02040503050406030204" pitchFamily="18" charset="0"/>
                <a:cs typeface="Times New Roman" panose="02020603050405020304" pitchFamily="18" charset="0"/>
              </a:rPr>
              <a:t>1</a:t>
            </a:r>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p</a:t>
            </a:r>
            <a:endPar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67" name="文本框 60">
            <a:extLst>
              <a:ext uri="{FF2B5EF4-FFF2-40B4-BE49-F238E27FC236}">
                <a16:creationId xmlns:a16="http://schemas.microsoft.com/office/drawing/2014/main" id="{4366278A-02FD-494B-B8A3-FA3460DD96A5}"/>
              </a:ext>
            </a:extLst>
          </p:cNvPr>
          <p:cNvSpPr txBox="1"/>
          <p:nvPr/>
        </p:nvSpPr>
        <p:spPr>
          <a:xfrm>
            <a:off x="2435615" y="3695420"/>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3</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68" name="文本框 60">
            <a:extLst>
              <a:ext uri="{FF2B5EF4-FFF2-40B4-BE49-F238E27FC236}">
                <a16:creationId xmlns:a16="http://schemas.microsoft.com/office/drawing/2014/main" id="{4F2F40EB-75B4-4E30-BDF9-D72E3E0307D2}"/>
              </a:ext>
            </a:extLst>
          </p:cNvPr>
          <p:cNvSpPr txBox="1"/>
          <p:nvPr/>
        </p:nvSpPr>
        <p:spPr>
          <a:xfrm>
            <a:off x="6683370" y="5078571"/>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1</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69" name="文本框 60">
            <a:extLst>
              <a:ext uri="{FF2B5EF4-FFF2-40B4-BE49-F238E27FC236}">
                <a16:creationId xmlns:a16="http://schemas.microsoft.com/office/drawing/2014/main" id="{073BE9F1-528E-4B86-A6B0-AF9141506AB5}"/>
              </a:ext>
            </a:extLst>
          </p:cNvPr>
          <p:cNvSpPr txBox="1"/>
          <p:nvPr/>
        </p:nvSpPr>
        <p:spPr>
          <a:xfrm>
            <a:off x="7298972" y="1455416"/>
            <a:ext cx="275717" cy="369332"/>
          </a:xfrm>
          <a:prstGeom prst="rect">
            <a:avLst/>
          </a:prstGeom>
          <a:noFill/>
        </p:spPr>
        <p:txBody>
          <a:bodyPr wrap="none" lIns="0" tIns="0" rIns="0" bIns="0" rtlCol="0">
            <a:spAutoFit/>
          </a:bodyPr>
          <a:lstStyle/>
          <a:p>
            <a:r>
              <a:rPr lang="en-US" altLang="zh-CN" sz="2400" i="1" dirty="0">
                <a:solidFill>
                  <a:srgbClr val="FF00FF"/>
                </a:solidFill>
                <a:latin typeface="Cambria" panose="02040503050406030204" pitchFamily="18" charset="0"/>
                <a:ea typeface="Cambria" panose="02040503050406030204" pitchFamily="18" charset="0"/>
                <a:cs typeface="Times New Roman" panose="02020603050405020304" pitchFamily="18" charset="0"/>
              </a:rPr>
              <a:t>β</a:t>
            </a:r>
            <a:r>
              <a:rPr lang="en-US" altLang="zh-CN" sz="2400" baseline="30000" dirty="0">
                <a:solidFill>
                  <a:srgbClr val="FF00FF"/>
                </a:solidFill>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solidFill>
                <a:srgbClr val="FF00FF"/>
              </a:solidFill>
              <a:latin typeface="Cambria" panose="02040503050406030204" pitchFamily="18" charset="0"/>
              <a:ea typeface="Cambria" panose="02040503050406030204" pitchFamily="18" charset="0"/>
              <a:cs typeface="Times New Roman" panose="02020603050405020304" pitchFamily="18" charset="0"/>
            </a:endParaRPr>
          </a:p>
        </p:txBody>
      </p:sp>
      <p:pic>
        <p:nvPicPr>
          <p:cNvPr id="70" name="Picture 69">
            <a:extLst>
              <a:ext uri="{FF2B5EF4-FFF2-40B4-BE49-F238E27FC236}">
                <a16:creationId xmlns:a16="http://schemas.microsoft.com/office/drawing/2014/main" id="{09D452AD-E72A-4DA9-83DF-04E06CF0D5E2}"/>
              </a:ext>
            </a:extLst>
          </p:cNvPr>
          <p:cNvPicPr>
            <a:picLocks noChangeAspect="1"/>
          </p:cNvPicPr>
          <p:nvPr/>
        </p:nvPicPr>
        <p:blipFill>
          <a:blip r:embed="rId2"/>
          <a:stretch>
            <a:fillRect/>
          </a:stretch>
        </p:blipFill>
        <p:spPr>
          <a:xfrm>
            <a:off x="7311666" y="4573303"/>
            <a:ext cx="902055" cy="1100620"/>
          </a:xfrm>
          <a:prstGeom prst="rect">
            <a:avLst/>
          </a:prstGeom>
        </p:spPr>
      </p:pic>
      <p:sp>
        <p:nvSpPr>
          <p:cNvPr id="71" name="文本框 35">
            <a:extLst>
              <a:ext uri="{FF2B5EF4-FFF2-40B4-BE49-F238E27FC236}">
                <a16:creationId xmlns:a16="http://schemas.microsoft.com/office/drawing/2014/main" id="{79211C42-DEBF-4499-9BDA-FAFAEEAEC4E9}"/>
              </a:ext>
            </a:extLst>
          </p:cNvPr>
          <p:cNvSpPr txBox="1"/>
          <p:nvPr/>
        </p:nvSpPr>
        <p:spPr>
          <a:xfrm>
            <a:off x="8114550" y="1341090"/>
            <a:ext cx="503343"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22</a:t>
            </a:r>
            <a:r>
              <a:rPr lang="en-US" altLang="zh-CN" sz="2400" dirty="0">
                <a:latin typeface="Cambria" panose="02040503050406030204" pitchFamily="18" charset="0"/>
                <a:ea typeface="Cambria" panose="02040503050406030204" pitchFamily="18" charset="0"/>
                <a:cs typeface="Times New Roman" panose="02020603050405020304" pitchFamily="18" charset="0"/>
              </a:rPr>
              <a:t>Al</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72" name="文本框 35">
            <a:extLst>
              <a:ext uri="{FF2B5EF4-FFF2-40B4-BE49-F238E27FC236}">
                <a16:creationId xmlns:a16="http://schemas.microsoft.com/office/drawing/2014/main" id="{DFE39E81-E1A6-4E89-AEB1-1B429CEA7D74}"/>
              </a:ext>
            </a:extLst>
          </p:cNvPr>
          <p:cNvSpPr txBox="1"/>
          <p:nvPr/>
        </p:nvSpPr>
        <p:spPr>
          <a:xfrm>
            <a:off x="6324600" y="5661285"/>
            <a:ext cx="631583"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22</a:t>
            </a:r>
            <a:r>
              <a:rPr lang="en-US" altLang="zh-CN" sz="2400" dirty="0">
                <a:latin typeface="Cambria" panose="02040503050406030204" pitchFamily="18" charset="0"/>
                <a:ea typeface="Cambria" panose="02040503050406030204" pitchFamily="18" charset="0"/>
                <a:cs typeface="Times New Roman" panose="02020603050405020304" pitchFamily="18" charset="0"/>
              </a:rPr>
              <a:t>Mg</a:t>
            </a:r>
          </a:p>
        </p:txBody>
      </p:sp>
      <p:sp>
        <p:nvSpPr>
          <p:cNvPr id="73" name="文本框 35">
            <a:extLst>
              <a:ext uri="{FF2B5EF4-FFF2-40B4-BE49-F238E27FC236}">
                <a16:creationId xmlns:a16="http://schemas.microsoft.com/office/drawing/2014/main" id="{409EB8FB-6B0C-40FD-BE85-2724E9D86297}"/>
              </a:ext>
            </a:extLst>
          </p:cNvPr>
          <p:cNvSpPr txBox="1"/>
          <p:nvPr/>
        </p:nvSpPr>
        <p:spPr>
          <a:xfrm>
            <a:off x="2057400" y="4315599"/>
            <a:ext cx="588302"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20</a:t>
            </a:r>
            <a:r>
              <a:rPr lang="en-US" altLang="zh-CN" sz="2400" dirty="0">
                <a:latin typeface="Cambria" panose="02040503050406030204" pitchFamily="18" charset="0"/>
                <a:ea typeface="Cambria" panose="02040503050406030204" pitchFamily="18" charset="0"/>
                <a:cs typeface="Times New Roman" panose="02020603050405020304" pitchFamily="18" charset="0"/>
              </a:rPr>
              <a:t>Ne</a:t>
            </a:r>
          </a:p>
        </p:txBody>
      </p:sp>
      <p:cxnSp>
        <p:nvCxnSpPr>
          <p:cNvPr id="77" name="直接箭头连接符 19">
            <a:extLst>
              <a:ext uri="{FF2B5EF4-FFF2-40B4-BE49-F238E27FC236}">
                <a16:creationId xmlns:a16="http://schemas.microsoft.com/office/drawing/2014/main" id="{53D9B53A-EFB8-4DEE-A0BF-2CC2B714AB43}"/>
              </a:ext>
            </a:extLst>
          </p:cNvPr>
          <p:cNvCxnSpPr>
            <a:cxnSpLocks/>
          </p:cNvCxnSpPr>
          <p:nvPr/>
        </p:nvCxnSpPr>
        <p:spPr>
          <a:xfrm>
            <a:off x="4710763" y="4819650"/>
            <a:ext cx="0" cy="264319"/>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78" name="文本框 60">
            <a:extLst>
              <a:ext uri="{FF2B5EF4-FFF2-40B4-BE49-F238E27FC236}">
                <a16:creationId xmlns:a16="http://schemas.microsoft.com/office/drawing/2014/main" id="{29C3DED0-FA40-49DC-AD2F-E9E30356384D}"/>
              </a:ext>
            </a:extLst>
          </p:cNvPr>
          <p:cNvSpPr txBox="1"/>
          <p:nvPr/>
        </p:nvSpPr>
        <p:spPr>
          <a:xfrm>
            <a:off x="4854940" y="4324891"/>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2</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79" name="文本框 35">
            <a:extLst>
              <a:ext uri="{FF2B5EF4-FFF2-40B4-BE49-F238E27FC236}">
                <a16:creationId xmlns:a16="http://schemas.microsoft.com/office/drawing/2014/main" id="{33BEFE22-3107-448C-BD5B-636117BCDCAE}"/>
              </a:ext>
            </a:extLst>
          </p:cNvPr>
          <p:cNvSpPr txBox="1"/>
          <p:nvPr/>
        </p:nvSpPr>
        <p:spPr>
          <a:xfrm>
            <a:off x="4419600" y="5132563"/>
            <a:ext cx="588302"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21</a:t>
            </a:r>
            <a:r>
              <a:rPr lang="en-US" altLang="zh-CN" sz="2400" dirty="0">
                <a:latin typeface="Cambria" panose="02040503050406030204" pitchFamily="18" charset="0"/>
                <a:ea typeface="Cambria" panose="02040503050406030204" pitchFamily="18" charset="0"/>
                <a:cs typeface="Times New Roman" panose="02020603050405020304" pitchFamily="18" charset="0"/>
              </a:rPr>
              <a:t>Na</a:t>
            </a:r>
          </a:p>
        </p:txBody>
      </p:sp>
      <p:cxnSp>
        <p:nvCxnSpPr>
          <p:cNvPr id="80" name="直接箭头连接符 48">
            <a:extLst>
              <a:ext uri="{FF2B5EF4-FFF2-40B4-BE49-F238E27FC236}">
                <a16:creationId xmlns:a16="http://schemas.microsoft.com/office/drawing/2014/main" id="{59DDFCB9-C08B-45FE-A0CC-B99DC727CE42}"/>
              </a:ext>
            </a:extLst>
          </p:cNvPr>
          <p:cNvCxnSpPr>
            <a:cxnSpLocks/>
          </p:cNvCxnSpPr>
          <p:nvPr/>
        </p:nvCxnSpPr>
        <p:spPr>
          <a:xfrm flipH="1">
            <a:off x="1459629" y="2317075"/>
            <a:ext cx="4627371" cy="550724"/>
          </a:xfrm>
          <a:prstGeom prst="straightConnector1">
            <a:avLst/>
          </a:prstGeom>
          <a:ln w="22225">
            <a:solidFill>
              <a:srgbClr val="00CC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81" name="文本框 35">
            <a:extLst>
              <a:ext uri="{FF2B5EF4-FFF2-40B4-BE49-F238E27FC236}">
                <a16:creationId xmlns:a16="http://schemas.microsoft.com/office/drawing/2014/main" id="{B71AA1CE-369F-4C21-8CF2-D66B051FD73B}"/>
              </a:ext>
            </a:extLst>
          </p:cNvPr>
          <p:cNvSpPr txBox="1"/>
          <p:nvPr/>
        </p:nvSpPr>
        <p:spPr>
          <a:xfrm>
            <a:off x="7889328" y="990600"/>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4</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2" name="文本框 35">
            <a:extLst>
              <a:ext uri="{FF2B5EF4-FFF2-40B4-BE49-F238E27FC236}">
                <a16:creationId xmlns:a16="http://schemas.microsoft.com/office/drawing/2014/main" id="{502C9DA9-3E4E-465F-87F0-44D7E5A5CD52}"/>
              </a:ext>
            </a:extLst>
          </p:cNvPr>
          <p:cNvSpPr txBox="1"/>
          <p:nvPr/>
        </p:nvSpPr>
        <p:spPr>
          <a:xfrm>
            <a:off x="6108260" y="2014525"/>
            <a:ext cx="213200" cy="276999"/>
          </a:xfrm>
          <a:prstGeom prst="rect">
            <a:avLst/>
          </a:prstGeom>
          <a:noFill/>
        </p:spPr>
        <p:txBody>
          <a:bodyPr wrap="squar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4</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3" name="文本框 35">
            <a:extLst>
              <a:ext uri="{FF2B5EF4-FFF2-40B4-BE49-F238E27FC236}">
                <a16:creationId xmlns:a16="http://schemas.microsoft.com/office/drawing/2014/main" id="{FDC63977-C8BE-4713-964B-97706FCD0034}"/>
              </a:ext>
            </a:extLst>
          </p:cNvPr>
          <p:cNvSpPr txBox="1"/>
          <p:nvPr/>
        </p:nvSpPr>
        <p:spPr>
          <a:xfrm>
            <a:off x="6076500" y="5365084"/>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0</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4" name="文本框 35">
            <a:extLst>
              <a:ext uri="{FF2B5EF4-FFF2-40B4-BE49-F238E27FC236}">
                <a16:creationId xmlns:a16="http://schemas.microsoft.com/office/drawing/2014/main" id="{216CCD60-AF41-4EAC-B108-F40E415C19BF}"/>
              </a:ext>
            </a:extLst>
          </p:cNvPr>
          <p:cNvSpPr txBox="1"/>
          <p:nvPr/>
        </p:nvSpPr>
        <p:spPr>
          <a:xfrm>
            <a:off x="3811947" y="4800600"/>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3/2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5" name="文本框 35">
            <a:extLst>
              <a:ext uri="{FF2B5EF4-FFF2-40B4-BE49-F238E27FC236}">
                <a16:creationId xmlns:a16="http://schemas.microsoft.com/office/drawing/2014/main" id="{E0B760FC-A897-4CD7-9D41-927DD60ACA24}"/>
              </a:ext>
            </a:extLst>
          </p:cNvPr>
          <p:cNvSpPr txBox="1"/>
          <p:nvPr/>
        </p:nvSpPr>
        <p:spPr>
          <a:xfrm>
            <a:off x="1831033" y="3990201"/>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0</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6" name="文本框 35">
            <a:extLst>
              <a:ext uri="{FF2B5EF4-FFF2-40B4-BE49-F238E27FC236}">
                <a16:creationId xmlns:a16="http://schemas.microsoft.com/office/drawing/2014/main" id="{2CA822E7-95B9-47CA-9FB4-DF2D6A42B0C2}"/>
              </a:ext>
            </a:extLst>
          </p:cNvPr>
          <p:cNvSpPr txBox="1"/>
          <p:nvPr/>
        </p:nvSpPr>
        <p:spPr>
          <a:xfrm>
            <a:off x="1828800" y="3316942"/>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89" name="直接箭头连接符 19">
            <a:extLst>
              <a:ext uri="{FF2B5EF4-FFF2-40B4-BE49-F238E27FC236}">
                <a16:creationId xmlns:a16="http://schemas.microsoft.com/office/drawing/2014/main" id="{414B2423-A003-4787-A692-CDE6DD30CA93}"/>
              </a:ext>
            </a:extLst>
          </p:cNvPr>
          <p:cNvCxnSpPr>
            <a:cxnSpLocks/>
          </p:cNvCxnSpPr>
          <p:nvPr/>
        </p:nvCxnSpPr>
        <p:spPr>
          <a:xfrm>
            <a:off x="923926" y="2897981"/>
            <a:ext cx="0" cy="972226"/>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90" name="文本框 60">
            <a:extLst>
              <a:ext uri="{FF2B5EF4-FFF2-40B4-BE49-F238E27FC236}">
                <a16:creationId xmlns:a16="http://schemas.microsoft.com/office/drawing/2014/main" id="{439EFA39-658D-4FD0-8A67-9932E0B39398}"/>
              </a:ext>
            </a:extLst>
          </p:cNvPr>
          <p:cNvSpPr txBox="1"/>
          <p:nvPr/>
        </p:nvSpPr>
        <p:spPr>
          <a:xfrm>
            <a:off x="1017022" y="3170617"/>
            <a:ext cx="261290"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4</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91" name="文本框 35">
            <a:extLst>
              <a:ext uri="{FF2B5EF4-FFF2-40B4-BE49-F238E27FC236}">
                <a16:creationId xmlns:a16="http://schemas.microsoft.com/office/drawing/2014/main" id="{629CBC00-81CB-4781-AB84-CC40378DF28F}"/>
              </a:ext>
            </a:extLst>
          </p:cNvPr>
          <p:cNvSpPr txBox="1"/>
          <p:nvPr/>
        </p:nvSpPr>
        <p:spPr>
          <a:xfrm>
            <a:off x="614953" y="3931028"/>
            <a:ext cx="588302"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18</a:t>
            </a:r>
            <a:r>
              <a:rPr lang="en-US" altLang="zh-CN" sz="2400" dirty="0">
                <a:latin typeface="Cambria" panose="02040503050406030204" pitchFamily="18" charset="0"/>
                <a:ea typeface="Cambria" panose="02040503050406030204" pitchFamily="18" charset="0"/>
                <a:cs typeface="Times New Roman" panose="02020603050405020304" pitchFamily="18" charset="0"/>
              </a:rPr>
              <a:t>Ne</a:t>
            </a:r>
          </a:p>
        </p:txBody>
      </p:sp>
      <p:sp>
        <p:nvSpPr>
          <p:cNvPr id="92" name="文本框 35">
            <a:extLst>
              <a:ext uri="{FF2B5EF4-FFF2-40B4-BE49-F238E27FC236}">
                <a16:creationId xmlns:a16="http://schemas.microsoft.com/office/drawing/2014/main" id="{B4FB8EE6-DC33-4C76-B5F6-027CFC430F79}"/>
              </a:ext>
            </a:extLst>
          </p:cNvPr>
          <p:cNvSpPr txBox="1"/>
          <p:nvPr/>
        </p:nvSpPr>
        <p:spPr>
          <a:xfrm>
            <a:off x="389731" y="3581400"/>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0</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93" name="文本框 35">
            <a:extLst>
              <a:ext uri="{FF2B5EF4-FFF2-40B4-BE49-F238E27FC236}">
                <a16:creationId xmlns:a16="http://schemas.microsoft.com/office/drawing/2014/main" id="{5BAA45A3-A788-4BFB-AB03-29EAA9CB9B76}"/>
              </a:ext>
            </a:extLst>
          </p:cNvPr>
          <p:cNvSpPr txBox="1"/>
          <p:nvPr/>
        </p:nvSpPr>
        <p:spPr>
          <a:xfrm>
            <a:off x="409551" y="2590800"/>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94" name="文本框 60">
            <a:extLst>
              <a:ext uri="{FF2B5EF4-FFF2-40B4-BE49-F238E27FC236}">
                <a16:creationId xmlns:a16="http://schemas.microsoft.com/office/drawing/2014/main" id="{FD6FC1F4-45EE-4B3B-B447-CDB807C6F65E}"/>
              </a:ext>
            </a:extLst>
          </p:cNvPr>
          <p:cNvSpPr txBox="1"/>
          <p:nvPr/>
        </p:nvSpPr>
        <p:spPr>
          <a:xfrm>
            <a:off x="3518256" y="2241634"/>
            <a:ext cx="176330" cy="369332"/>
          </a:xfrm>
          <a:prstGeom prst="rect">
            <a:avLst/>
          </a:prstGeom>
          <a:noFill/>
        </p:spPr>
        <p:txBody>
          <a:bodyPr wrap="none" lIns="0" tIns="0" rIns="0" bIns="0" rtlCol="0">
            <a:spAutoFit/>
          </a:bodyPr>
          <a:lstStyle/>
          <a:p>
            <a:r>
              <a:rPr lang="en-US" altLang="zh-CN" sz="2400" i="1" dirty="0">
                <a:solidFill>
                  <a:srgbClr val="00CCFF"/>
                </a:solidFill>
                <a:latin typeface="Cambria" panose="02040503050406030204" pitchFamily="18" charset="0"/>
                <a:ea typeface="Cambria" panose="02040503050406030204" pitchFamily="18" charset="0"/>
                <a:cs typeface="Times New Roman" panose="02020603050405020304" pitchFamily="18" charset="0"/>
              </a:rPr>
              <a:t>α</a:t>
            </a:r>
            <a:endParaRPr lang="en-US" sz="2400" i="1" baseline="-25000" dirty="0">
              <a:solidFill>
                <a:srgbClr val="00CC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95" name="TextBox 94">
            <a:extLst>
              <a:ext uri="{FF2B5EF4-FFF2-40B4-BE49-F238E27FC236}">
                <a16:creationId xmlns:a16="http://schemas.microsoft.com/office/drawing/2014/main" id="{DC0E5854-5943-4EA9-985E-7B7588C41A2F}"/>
              </a:ext>
            </a:extLst>
          </p:cNvPr>
          <p:cNvSpPr txBox="1"/>
          <p:nvPr/>
        </p:nvSpPr>
        <p:spPr>
          <a:xfrm>
            <a:off x="2313933" y="3282371"/>
            <a:ext cx="583493"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1.1 </a:t>
            </a:r>
            <a:r>
              <a:rPr lang="en-US" altLang="zh-CN" dirty="0" err="1">
                <a:latin typeface="Cambria" panose="02040503050406030204" pitchFamily="18" charset="0"/>
                <a:ea typeface="Cambria" panose="02040503050406030204" pitchFamily="18" charset="0"/>
              </a:rPr>
              <a:t>ps</a:t>
            </a:r>
            <a:endParaRPr lang="zh-CN" altLang="en-US" dirty="0">
              <a:latin typeface="Cambria" panose="02040503050406030204" pitchFamily="18" charset="0"/>
            </a:endParaRPr>
          </a:p>
        </p:txBody>
      </p:sp>
      <p:sp>
        <p:nvSpPr>
          <p:cNvPr id="96" name="TextBox 95">
            <a:extLst>
              <a:ext uri="{FF2B5EF4-FFF2-40B4-BE49-F238E27FC236}">
                <a16:creationId xmlns:a16="http://schemas.microsoft.com/office/drawing/2014/main" id="{45EB5691-75F3-40DC-91A1-698044F45B27}"/>
              </a:ext>
            </a:extLst>
          </p:cNvPr>
          <p:cNvSpPr txBox="1"/>
          <p:nvPr/>
        </p:nvSpPr>
        <p:spPr>
          <a:xfrm>
            <a:off x="4786141" y="4047892"/>
            <a:ext cx="476028"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19 fs</a:t>
            </a:r>
            <a:endParaRPr lang="zh-CN" altLang="en-US" dirty="0">
              <a:latin typeface="Cambria" panose="02040503050406030204" pitchFamily="18" charset="0"/>
            </a:endParaRPr>
          </a:p>
        </p:txBody>
      </p:sp>
      <p:sp>
        <p:nvSpPr>
          <p:cNvPr id="97" name="TextBox 96">
            <a:extLst>
              <a:ext uri="{FF2B5EF4-FFF2-40B4-BE49-F238E27FC236}">
                <a16:creationId xmlns:a16="http://schemas.microsoft.com/office/drawing/2014/main" id="{66BF575C-DC64-401C-8A23-EB3AD6E48455}"/>
              </a:ext>
            </a:extLst>
          </p:cNvPr>
          <p:cNvSpPr txBox="1"/>
          <p:nvPr/>
        </p:nvSpPr>
        <p:spPr>
          <a:xfrm>
            <a:off x="883141" y="2575078"/>
            <a:ext cx="583493" cy="276999"/>
          </a:xfrm>
          <a:prstGeom prst="rect">
            <a:avLst/>
          </a:prstGeom>
          <a:noFill/>
        </p:spPr>
        <p:txBody>
          <a:bodyPr wrap="none" lIns="0" tIns="0" rIns="0" bIns="0" rtlCol="0">
            <a:spAutoFit/>
          </a:bodyPr>
          <a:lstStyle/>
          <a:p>
            <a:r>
              <a:rPr lang="en-US" altLang="zh-CN" dirty="0">
                <a:latin typeface="Cambria" panose="02040503050406030204" pitchFamily="18" charset="0"/>
              </a:rPr>
              <a:t>0.7 </a:t>
            </a:r>
            <a:r>
              <a:rPr lang="en-US" altLang="zh-CN" dirty="0" err="1">
                <a:latin typeface="Cambria" panose="02040503050406030204" pitchFamily="18" charset="0"/>
              </a:rPr>
              <a:t>ps</a:t>
            </a:r>
            <a:endParaRPr lang="zh-CN" altLang="en-US" dirty="0">
              <a:latin typeface="Cambria" panose="02040503050406030204" pitchFamily="18" charset="0"/>
            </a:endParaRPr>
          </a:p>
        </p:txBody>
      </p:sp>
      <p:pic>
        <p:nvPicPr>
          <p:cNvPr id="98" name="Picture 97">
            <a:extLst>
              <a:ext uri="{FF2B5EF4-FFF2-40B4-BE49-F238E27FC236}">
                <a16:creationId xmlns:a16="http://schemas.microsoft.com/office/drawing/2014/main" id="{4D642E7D-2B9E-4B00-9673-C13C6F82322F}"/>
              </a:ext>
            </a:extLst>
          </p:cNvPr>
          <p:cNvPicPr>
            <a:picLocks noChangeAspect="1"/>
          </p:cNvPicPr>
          <p:nvPr/>
        </p:nvPicPr>
        <p:blipFill>
          <a:blip r:embed="rId3"/>
          <a:stretch>
            <a:fillRect/>
          </a:stretch>
        </p:blipFill>
        <p:spPr>
          <a:xfrm>
            <a:off x="379628" y="4500265"/>
            <a:ext cx="1087005" cy="579344"/>
          </a:xfrm>
          <a:prstGeom prst="rect">
            <a:avLst/>
          </a:prstGeom>
        </p:spPr>
      </p:pic>
      <p:sp>
        <p:nvSpPr>
          <p:cNvPr id="99" name="文本框 35">
            <a:extLst>
              <a:ext uri="{FF2B5EF4-FFF2-40B4-BE49-F238E27FC236}">
                <a16:creationId xmlns:a16="http://schemas.microsoft.com/office/drawing/2014/main" id="{D09ED2E0-0744-460A-886C-9BE0C694AE38}"/>
              </a:ext>
            </a:extLst>
          </p:cNvPr>
          <p:cNvSpPr txBox="1"/>
          <p:nvPr/>
        </p:nvSpPr>
        <p:spPr>
          <a:xfrm>
            <a:off x="6437001" y="2344246"/>
            <a:ext cx="439543" cy="369332"/>
          </a:xfrm>
          <a:prstGeom prst="rect">
            <a:avLst/>
          </a:prstGeom>
          <a:noFill/>
        </p:spPr>
        <p:txBody>
          <a:bodyPr wrap="none" lIns="0" tIns="0" rIns="0" bIns="0"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IAS</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119" name="直接箭头连接符 48">
            <a:extLst>
              <a:ext uri="{FF2B5EF4-FFF2-40B4-BE49-F238E27FC236}">
                <a16:creationId xmlns:a16="http://schemas.microsoft.com/office/drawing/2014/main" id="{B2153D12-2783-4A29-9152-1119D96EFC17}"/>
              </a:ext>
            </a:extLst>
          </p:cNvPr>
          <p:cNvCxnSpPr>
            <a:cxnSpLocks/>
          </p:cNvCxnSpPr>
          <p:nvPr/>
        </p:nvCxnSpPr>
        <p:spPr>
          <a:xfrm flipH="1">
            <a:off x="2911262" y="2317074"/>
            <a:ext cx="3175738" cy="1264326"/>
          </a:xfrm>
          <a:prstGeom prst="straightConnector1">
            <a:avLst/>
          </a:prstGeom>
          <a:ln w="22225">
            <a:solidFill>
              <a:srgbClr val="00FF00"/>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130" name="Picture 129">
            <a:extLst>
              <a:ext uri="{FF2B5EF4-FFF2-40B4-BE49-F238E27FC236}">
                <a16:creationId xmlns:a16="http://schemas.microsoft.com/office/drawing/2014/main" id="{95A07454-5382-4D2B-853C-011AB48DAB11}"/>
              </a:ext>
            </a:extLst>
          </p:cNvPr>
          <p:cNvPicPr>
            <a:picLocks noChangeAspect="1"/>
          </p:cNvPicPr>
          <p:nvPr/>
        </p:nvPicPr>
        <p:blipFill>
          <a:blip r:embed="rId3"/>
          <a:stretch>
            <a:fillRect/>
          </a:stretch>
        </p:blipFill>
        <p:spPr>
          <a:xfrm>
            <a:off x="1855433" y="4748270"/>
            <a:ext cx="1043834" cy="731223"/>
          </a:xfrm>
          <a:prstGeom prst="rect">
            <a:avLst/>
          </a:prstGeom>
        </p:spPr>
      </p:pic>
      <p:cxnSp>
        <p:nvCxnSpPr>
          <p:cNvPr id="131" name="直接箭头连接符 19">
            <a:extLst>
              <a:ext uri="{FF2B5EF4-FFF2-40B4-BE49-F238E27FC236}">
                <a16:creationId xmlns:a16="http://schemas.microsoft.com/office/drawing/2014/main" id="{16D51BC0-493E-4227-A325-25B926C783C4}"/>
              </a:ext>
            </a:extLst>
          </p:cNvPr>
          <p:cNvCxnSpPr>
            <a:cxnSpLocks/>
          </p:cNvCxnSpPr>
          <p:nvPr/>
        </p:nvCxnSpPr>
        <p:spPr>
          <a:xfrm flipH="1">
            <a:off x="4707731" y="3974874"/>
            <a:ext cx="3032" cy="337570"/>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32" name="直接箭头连接符 19">
            <a:extLst>
              <a:ext uri="{FF2B5EF4-FFF2-40B4-BE49-F238E27FC236}">
                <a16:creationId xmlns:a16="http://schemas.microsoft.com/office/drawing/2014/main" id="{785B6160-BF73-469B-938E-8C55FB9A10C1}"/>
              </a:ext>
            </a:extLst>
          </p:cNvPr>
          <p:cNvCxnSpPr>
            <a:cxnSpLocks/>
          </p:cNvCxnSpPr>
          <p:nvPr/>
        </p:nvCxnSpPr>
        <p:spPr>
          <a:xfrm>
            <a:off x="4419600" y="3971925"/>
            <a:ext cx="0" cy="812006"/>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35" name="直接箭头连接符 19">
            <a:extLst>
              <a:ext uri="{FF2B5EF4-FFF2-40B4-BE49-F238E27FC236}">
                <a16:creationId xmlns:a16="http://schemas.microsoft.com/office/drawing/2014/main" id="{43A27281-5CBC-488A-85CD-DB793E1C3C54}"/>
              </a:ext>
            </a:extLst>
          </p:cNvPr>
          <p:cNvCxnSpPr>
            <a:cxnSpLocks/>
          </p:cNvCxnSpPr>
          <p:nvPr/>
        </p:nvCxnSpPr>
        <p:spPr>
          <a:xfrm>
            <a:off x="4707731" y="4345781"/>
            <a:ext cx="0" cy="440532"/>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38" name="文本框 35">
            <a:extLst>
              <a:ext uri="{FF2B5EF4-FFF2-40B4-BE49-F238E27FC236}">
                <a16:creationId xmlns:a16="http://schemas.microsoft.com/office/drawing/2014/main" id="{916A02BE-5370-44A8-BFA4-0B9AA1797B19}"/>
              </a:ext>
            </a:extLst>
          </p:cNvPr>
          <p:cNvSpPr txBox="1"/>
          <p:nvPr/>
        </p:nvSpPr>
        <p:spPr>
          <a:xfrm>
            <a:off x="3811947" y="4494505"/>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5/2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39" name="文本框 35">
            <a:extLst>
              <a:ext uri="{FF2B5EF4-FFF2-40B4-BE49-F238E27FC236}">
                <a16:creationId xmlns:a16="http://schemas.microsoft.com/office/drawing/2014/main" id="{1FD51EC7-4460-4D21-AEEC-E30F29F70658}"/>
              </a:ext>
            </a:extLst>
          </p:cNvPr>
          <p:cNvSpPr txBox="1"/>
          <p:nvPr/>
        </p:nvSpPr>
        <p:spPr>
          <a:xfrm>
            <a:off x="3811947" y="4038600"/>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7/2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40" name="文本框 35">
            <a:extLst>
              <a:ext uri="{FF2B5EF4-FFF2-40B4-BE49-F238E27FC236}">
                <a16:creationId xmlns:a16="http://schemas.microsoft.com/office/drawing/2014/main" id="{B77E1399-F203-478A-A687-D370B6736398}"/>
              </a:ext>
            </a:extLst>
          </p:cNvPr>
          <p:cNvSpPr txBox="1"/>
          <p:nvPr/>
        </p:nvSpPr>
        <p:spPr>
          <a:xfrm>
            <a:off x="3811947" y="3664858"/>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9/2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142" name="直接箭头连接符 48">
            <a:extLst>
              <a:ext uri="{FF2B5EF4-FFF2-40B4-BE49-F238E27FC236}">
                <a16:creationId xmlns:a16="http://schemas.microsoft.com/office/drawing/2014/main" id="{95A33750-ACC5-499E-B6DC-D54DF78B1312}"/>
              </a:ext>
            </a:extLst>
          </p:cNvPr>
          <p:cNvCxnSpPr>
            <a:cxnSpLocks/>
          </p:cNvCxnSpPr>
          <p:nvPr/>
        </p:nvCxnSpPr>
        <p:spPr>
          <a:xfrm flipH="1">
            <a:off x="5262169" y="2317072"/>
            <a:ext cx="814331" cy="2463338"/>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43" name="直接箭头连接符 48">
            <a:extLst>
              <a:ext uri="{FF2B5EF4-FFF2-40B4-BE49-F238E27FC236}">
                <a16:creationId xmlns:a16="http://schemas.microsoft.com/office/drawing/2014/main" id="{5094F1ED-A944-4DB9-8F79-10F1D06A9312}"/>
              </a:ext>
            </a:extLst>
          </p:cNvPr>
          <p:cNvCxnSpPr>
            <a:cxnSpLocks/>
          </p:cNvCxnSpPr>
          <p:nvPr/>
        </p:nvCxnSpPr>
        <p:spPr>
          <a:xfrm flipH="1">
            <a:off x="5262169" y="2317071"/>
            <a:ext cx="814331" cy="1998527"/>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52" name="直接连接符 65">
            <a:extLst>
              <a:ext uri="{FF2B5EF4-FFF2-40B4-BE49-F238E27FC236}">
                <a16:creationId xmlns:a16="http://schemas.microsoft.com/office/drawing/2014/main" id="{05FE5F83-C8AA-4872-8573-43245BF0F147}"/>
              </a:ext>
            </a:extLst>
          </p:cNvPr>
          <p:cNvCxnSpPr>
            <a:cxnSpLocks/>
          </p:cNvCxnSpPr>
          <p:nvPr/>
        </p:nvCxnSpPr>
        <p:spPr>
          <a:xfrm>
            <a:off x="6087600" y="4230650"/>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直接箭头连接符 48">
            <a:extLst>
              <a:ext uri="{FF2B5EF4-FFF2-40B4-BE49-F238E27FC236}">
                <a16:creationId xmlns:a16="http://schemas.microsoft.com/office/drawing/2014/main" id="{F345580D-83CA-4346-8C0D-3DB3C877C15F}"/>
              </a:ext>
            </a:extLst>
          </p:cNvPr>
          <p:cNvCxnSpPr>
            <a:cxnSpLocks/>
          </p:cNvCxnSpPr>
          <p:nvPr/>
        </p:nvCxnSpPr>
        <p:spPr>
          <a:xfrm flipH="1">
            <a:off x="5264543" y="2310209"/>
            <a:ext cx="831457" cy="2773760"/>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158" name="Picture 157">
            <a:extLst>
              <a:ext uri="{FF2B5EF4-FFF2-40B4-BE49-F238E27FC236}">
                <a16:creationId xmlns:a16="http://schemas.microsoft.com/office/drawing/2014/main" id="{72F760C1-4ED8-49B9-B6CC-BA4482615508}"/>
              </a:ext>
            </a:extLst>
          </p:cNvPr>
          <p:cNvPicPr>
            <a:picLocks noChangeAspect="1"/>
          </p:cNvPicPr>
          <p:nvPr/>
        </p:nvPicPr>
        <p:blipFill>
          <a:blip r:embed="rId3"/>
          <a:stretch>
            <a:fillRect/>
          </a:stretch>
        </p:blipFill>
        <p:spPr>
          <a:xfrm>
            <a:off x="4373432" y="5500431"/>
            <a:ext cx="681102" cy="671769"/>
          </a:xfrm>
          <a:prstGeom prst="rect">
            <a:avLst/>
          </a:prstGeom>
        </p:spPr>
      </p:pic>
      <p:cxnSp>
        <p:nvCxnSpPr>
          <p:cNvPr id="159" name="直接连接符 65">
            <a:extLst>
              <a:ext uri="{FF2B5EF4-FFF2-40B4-BE49-F238E27FC236}">
                <a16:creationId xmlns:a16="http://schemas.microsoft.com/office/drawing/2014/main" id="{5A8BE2F1-3FCA-4B3B-90DA-647A5289950C}"/>
              </a:ext>
            </a:extLst>
          </p:cNvPr>
          <p:cNvCxnSpPr>
            <a:cxnSpLocks/>
          </p:cNvCxnSpPr>
          <p:nvPr/>
        </p:nvCxnSpPr>
        <p:spPr>
          <a:xfrm>
            <a:off x="6087600" y="4573303"/>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0" name="文本框 35">
            <a:extLst>
              <a:ext uri="{FF2B5EF4-FFF2-40B4-BE49-F238E27FC236}">
                <a16:creationId xmlns:a16="http://schemas.microsoft.com/office/drawing/2014/main" id="{50667E25-5D58-4A66-B027-2A9FB1EA71B8}"/>
              </a:ext>
            </a:extLst>
          </p:cNvPr>
          <p:cNvSpPr txBox="1"/>
          <p:nvPr/>
        </p:nvSpPr>
        <p:spPr>
          <a:xfrm>
            <a:off x="5905514" y="1196109"/>
            <a:ext cx="1797415" cy="307777"/>
          </a:xfrm>
          <a:prstGeom prst="rect">
            <a:avLst/>
          </a:prstGeom>
          <a:noFill/>
        </p:spPr>
        <p:txBody>
          <a:bodyPr wrap="none" lIns="0" tIns="0" rIns="0" bIns="0" rtlCol="0">
            <a:spAutoFit/>
          </a:bodyPr>
          <a:lstStyle/>
          <a:p>
            <a:pPr algn="ctr"/>
            <a:r>
              <a:rPr lang="en-US" altLang="zh-CN" sz="2000" i="1" dirty="0">
                <a:latin typeface="Cambria" panose="02040503050406030204" pitchFamily="18" charset="0"/>
                <a:ea typeface="Cambria" panose="02040503050406030204" pitchFamily="18" charset="0"/>
                <a:cs typeface="Times New Roman" panose="02020603050405020304" pitchFamily="18" charset="0"/>
              </a:rPr>
              <a:t>Q</a:t>
            </a:r>
            <a:r>
              <a:rPr lang="en-US" altLang="zh-CN" sz="2000" baseline="-25000" dirty="0">
                <a:latin typeface="Cambria" panose="02040503050406030204" pitchFamily="18" charset="0"/>
                <a:ea typeface="Cambria" panose="02040503050406030204" pitchFamily="18" charset="0"/>
                <a:cs typeface="Times New Roman" panose="02020603050405020304" pitchFamily="18" charset="0"/>
              </a:rPr>
              <a:t>EC</a:t>
            </a:r>
            <a:r>
              <a:rPr lang="en-US" altLang="zh-CN" sz="2000" dirty="0">
                <a:latin typeface="Cambria" panose="02040503050406030204" pitchFamily="18" charset="0"/>
                <a:ea typeface="Cambria" panose="02040503050406030204" pitchFamily="18" charset="0"/>
                <a:cs typeface="Times New Roman" panose="02020603050405020304" pitchFamily="18" charset="0"/>
              </a:rPr>
              <a:t> = 18600 keV</a:t>
            </a:r>
            <a:endParaRPr lang="en-US" sz="2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61" name="文本框 35">
            <a:extLst>
              <a:ext uri="{FF2B5EF4-FFF2-40B4-BE49-F238E27FC236}">
                <a16:creationId xmlns:a16="http://schemas.microsoft.com/office/drawing/2014/main" id="{CDF33F9A-9596-4DD0-949C-67A20BFB8E59}"/>
              </a:ext>
            </a:extLst>
          </p:cNvPr>
          <p:cNvSpPr txBox="1"/>
          <p:nvPr/>
        </p:nvSpPr>
        <p:spPr>
          <a:xfrm>
            <a:off x="7241041" y="2143323"/>
            <a:ext cx="1180258" cy="307777"/>
          </a:xfrm>
          <a:prstGeom prst="rect">
            <a:avLst/>
          </a:prstGeom>
          <a:noFill/>
        </p:spPr>
        <p:txBody>
          <a:bodyPr wrap="none" lIns="0" tIns="0" rIns="0" bIns="0" rtlCol="0">
            <a:spAutoFit/>
          </a:bodyPr>
          <a:lstStyle/>
          <a:p>
            <a:pPr algn="ctr"/>
            <a:r>
              <a:rPr lang="en-US" altLang="zh-CN" sz="2000" dirty="0">
                <a:latin typeface="Cambria" panose="02040503050406030204" pitchFamily="18" charset="0"/>
                <a:ea typeface="Cambria" panose="02040503050406030204" pitchFamily="18" charset="0"/>
                <a:cs typeface="Times New Roman" panose="02020603050405020304" pitchFamily="18" charset="0"/>
              </a:rPr>
              <a:t>14046 keV</a:t>
            </a:r>
            <a:endParaRPr lang="en-US" sz="2000" dirty="0">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2053759291"/>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55" name="直接连接符 39">
            <a:extLst>
              <a:ext uri="{FF2B5EF4-FFF2-40B4-BE49-F238E27FC236}">
                <a16:creationId xmlns:a16="http://schemas.microsoft.com/office/drawing/2014/main" id="{517A993D-6630-41D6-93A2-761C32529F8C}"/>
              </a:ext>
            </a:extLst>
          </p:cNvPr>
          <p:cNvCxnSpPr>
            <a:cxnSpLocks/>
          </p:cNvCxnSpPr>
          <p:nvPr/>
        </p:nvCxnSpPr>
        <p:spPr>
          <a:xfrm flipV="1">
            <a:off x="6087000" y="2308346"/>
            <a:ext cx="108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65">
            <a:extLst>
              <a:ext uri="{FF2B5EF4-FFF2-40B4-BE49-F238E27FC236}">
                <a16:creationId xmlns:a16="http://schemas.microsoft.com/office/drawing/2014/main" id="{512D5ED3-1E70-49B3-A742-5C697AC2E0A8}"/>
              </a:ext>
            </a:extLst>
          </p:cNvPr>
          <p:cNvCxnSpPr>
            <a:cxnSpLocks/>
          </p:cNvCxnSpPr>
          <p:nvPr/>
        </p:nvCxnSpPr>
        <p:spPr>
          <a:xfrm>
            <a:off x="685800" y="3823396"/>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62">
            <a:extLst>
              <a:ext uri="{FF2B5EF4-FFF2-40B4-BE49-F238E27FC236}">
                <a16:creationId xmlns:a16="http://schemas.microsoft.com/office/drawing/2014/main" id="{93A96FA4-9AFD-4A1A-B4E3-D5A744B499F6}"/>
              </a:ext>
            </a:extLst>
          </p:cNvPr>
          <p:cNvCxnSpPr>
            <a:cxnSpLocks/>
          </p:cNvCxnSpPr>
          <p:nvPr/>
        </p:nvCxnSpPr>
        <p:spPr>
          <a:xfrm>
            <a:off x="686114" y="2975996"/>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65">
            <a:extLst>
              <a:ext uri="{FF2B5EF4-FFF2-40B4-BE49-F238E27FC236}">
                <a16:creationId xmlns:a16="http://schemas.microsoft.com/office/drawing/2014/main" id="{D66BBD4C-D4DB-4E01-B30C-7CDCDD2B95E6}"/>
              </a:ext>
            </a:extLst>
          </p:cNvPr>
          <p:cNvCxnSpPr>
            <a:cxnSpLocks/>
          </p:cNvCxnSpPr>
          <p:nvPr/>
        </p:nvCxnSpPr>
        <p:spPr>
          <a:xfrm>
            <a:off x="2971800" y="5070404"/>
            <a:ext cx="176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62">
            <a:extLst>
              <a:ext uri="{FF2B5EF4-FFF2-40B4-BE49-F238E27FC236}">
                <a16:creationId xmlns:a16="http://schemas.microsoft.com/office/drawing/2014/main" id="{BEED2D12-27E7-44F9-AB20-A5668ABDD2A4}"/>
              </a:ext>
            </a:extLst>
          </p:cNvPr>
          <p:cNvCxnSpPr>
            <a:cxnSpLocks/>
          </p:cNvCxnSpPr>
          <p:nvPr/>
        </p:nvCxnSpPr>
        <p:spPr>
          <a:xfrm>
            <a:off x="2971800" y="4800600"/>
            <a:ext cx="176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62">
            <a:extLst>
              <a:ext uri="{FF2B5EF4-FFF2-40B4-BE49-F238E27FC236}">
                <a16:creationId xmlns:a16="http://schemas.microsoft.com/office/drawing/2014/main" id="{CBB5B677-03F6-4709-A4E1-9B6C835AE8A4}"/>
              </a:ext>
            </a:extLst>
          </p:cNvPr>
          <p:cNvCxnSpPr>
            <a:cxnSpLocks/>
          </p:cNvCxnSpPr>
          <p:nvPr/>
        </p:nvCxnSpPr>
        <p:spPr>
          <a:xfrm>
            <a:off x="2971800" y="4038600"/>
            <a:ext cx="176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62">
            <a:extLst>
              <a:ext uri="{FF2B5EF4-FFF2-40B4-BE49-F238E27FC236}">
                <a16:creationId xmlns:a16="http://schemas.microsoft.com/office/drawing/2014/main" id="{D5418C42-2C06-49D0-ABFF-E969D0648931}"/>
              </a:ext>
            </a:extLst>
          </p:cNvPr>
          <p:cNvCxnSpPr>
            <a:cxnSpLocks/>
          </p:cNvCxnSpPr>
          <p:nvPr/>
        </p:nvCxnSpPr>
        <p:spPr>
          <a:xfrm>
            <a:off x="2971800" y="3924279"/>
            <a:ext cx="176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9">
            <a:extLst>
              <a:ext uri="{FF2B5EF4-FFF2-40B4-BE49-F238E27FC236}">
                <a16:creationId xmlns:a16="http://schemas.microsoft.com/office/drawing/2014/main" id="{0FBD344B-A5F1-43EF-87C0-0521E0AEF6B8}"/>
              </a:ext>
            </a:extLst>
          </p:cNvPr>
          <p:cNvCxnSpPr>
            <a:cxnSpLocks/>
          </p:cNvCxnSpPr>
          <p:nvPr/>
        </p:nvCxnSpPr>
        <p:spPr>
          <a:xfrm>
            <a:off x="6087000" y="5627641"/>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32">
            <a:extLst>
              <a:ext uri="{FF2B5EF4-FFF2-40B4-BE49-F238E27FC236}">
                <a16:creationId xmlns:a16="http://schemas.microsoft.com/office/drawing/2014/main" id="{2285875C-EB2E-4AF4-9A98-39B546C249B3}"/>
              </a:ext>
            </a:extLst>
          </p:cNvPr>
          <p:cNvCxnSpPr/>
          <p:nvPr/>
        </p:nvCxnSpPr>
        <p:spPr>
          <a:xfrm>
            <a:off x="7831170" y="1295400"/>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65">
            <a:extLst>
              <a:ext uri="{FF2B5EF4-FFF2-40B4-BE49-F238E27FC236}">
                <a16:creationId xmlns:a16="http://schemas.microsoft.com/office/drawing/2014/main" id="{7D164D88-55F2-42F2-A377-0A4A3111AC27}"/>
              </a:ext>
            </a:extLst>
          </p:cNvPr>
          <p:cNvCxnSpPr>
            <a:cxnSpLocks/>
          </p:cNvCxnSpPr>
          <p:nvPr/>
        </p:nvCxnSpPr>
        <p:spPr>
          <a:xfrm>
            <a:off x="6087000" y="5029200"/>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箭头连接符 79">
            <a:extLst>
              <a:ext uri="{FF2B5EF4-FFF2-40B4-BE49-F238E27FC236}">
                <a16:creationId xmlns:a16="http://schemas.microsoft.com/office/drawing/2014/main" id="{8B9753A7-6FAE-4978-9ED4-A14C4918BA90}"/>
              </a:ext>
            </a:extLst>
          </p:cNvPr>
          <p:cNvCxnSpPr>
            <a:cxnSpLocks/>
          </p:cNvCxnSpPr>
          <p:nvPr/>
        </p:nvCxnSpPr>
        <p:spPr>
          <a:xfrm flipH="1">
            <a:off x="7391400" y="1672775"/>
            <a:ext cx="439772" cy="274138"/>
          </a:xfrm>
          <a:prstGeom prst="straightConnector1">
            <a:avLst/>
          </a:prstGeom>
          <a:ln w="22225">
            <a:solidFill>
              <a:srgbClr val="FF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8" name="直接箭头连接符 79">
            <a:extLst>
              <a:ext uri="{FF2B5EF4-FFF2-40B4-BE49-F238E27FC236}">
                <a16:creationId xmlns:a16="http://schemas.microsoft.com/office/drawing/2014/main" id="{853B4967-D355-45F6-9362-E93BA4050705}"/>
              </a:ext>
            </a:extLst>
          </p:cNvPr>
          <p:cNvCxnSpPr>
            <a:cxnSpLocks/>
          </p:cNvCxnSpPr>
          <p:nvPr/>
        </p:nvCxnSpPr>
        <p:spPr>
          <a:xfrm>
            <a:off x="7831170" y="1295400"/>
            <a:ext cx="0" cy="379120"/>
          </a:xfrm>
          <a:prstGeom prst="straightConnector1">
            <a:avLst/>
          </a:prstGeom>
          <a:ln w="22225">
            <a:solidFill>
              <a:srgbClr val="FF00FF"/>
            </a:solidFill>
            <a:headEnd w="lg" len="lg"/>
            <a:tailEnd type="none" w="lg" len="lg"/>
          </a:ln>
        </p:spPr>
        <p:style>
          <a:lnRef idx="1">
            <a:schemeClr val="accent1"/>
          </a:lnRef>
          <a:fillRef idx="0">
            <a:schemeClr val="accent1"/>
          </a:fillRef>
          <a:effectRef idx="0">
            <a:schemeClr val="accent1"/>
          </a:effectRef>
          <a:fontRef idx="minor">
            <a:schemeClr val="tx1"/>
          </a:fontRef>
        </p:style>
      </p:cxnSp>
      <p:cxnSp>
        <p:nvCxnSpPr>
          <p:cNvPr id="61" name="直接箭头连接符 19">
            <a:extLst>
              <a:ext uri="{FF2B5EF4-FFF2-40B4-BE49-F238E27FC236}">
                <a16:creationId xmlns:a16="http://schemas.microsoft.com/office/drawing/2014/main" id="{DED24FFF-8829-448B-AD73-B86A4E0644CE}"/>
              </a:ext>
            </a:extLst>
          </p:cNvPr>
          <p:cNvCxnSpPr>
            <a:cxnSpLocks/>
          </p:cNvCxnSpPr>
          <p:nvPr/>
        </p:nvCxnSpPr>
        <p:spPr>
          <a:xfrm>
            <a:off x="6629400" y="5029200"/>
            <a:ext cx="0" cy="598441"/>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2" name="直接箭头连接符 19">
            <a:extLst>
              <a:ext uri="{FF2B5EF4-FFF2-40B4-BE49-F238E27FC236}">
                <a16:creationId xmlns:a16="http://schemas.microsoft.com/office/drawing/2014/main" id="{365C7085-9453-40BF-8957-E9B1270590D1}"/>
              </a:ext>
            </a:extLst>
          </p:cNvPr>
          <p:cNvCxnSpPr>
            <a:cxnSpLocks/>
          </p:cNvCxnSpPr>
          <p:nvPr/>
        </p:nvCxnSpPr>
        <p:spPr>
          <a:xfrm>
            <a:off x="1269262" y="2996847"/>
            <a:ext cx="0" cy="826549"/>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3" name="直接箭头连接符 48">
            <a:extLst>
              <a:ext uri="{FF2B5EF4-FFF2-40B4-BE49-F238E27FC236}">
                <a16:creationId xmlns:a16="http://schemas.microsoft.com/office/drawing/2014/main" id="{F76D9C94-B869-4C4B-89E0-524E77861BA0}"/>
              </a:ext>
            </a:extLst>
          </p:cNvPr>
          <p:cNvCxnSpPr>
            <a:cxnSpLocks/>
          </p:cNvCxnSpPr>
          <p:nvPr/>
        </p:nvCxnSpPr>
        <p:spPr>
          <a:xfrm flipH="1">
            <a:off x="4737948" y="2317073"/>
            <a:ext cx="1333310" cy="1595926"/>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4" name="直接箭头连接符 48">
            <a:extLst>
              <a:ext uri="{FF2B5EF4-FFF2-40B4-BE49-F238E27FC236}">
                <a16:creationId xmlns:a16="http://schemas.microsoft.com/office/drawing/2014/main" id="{16DC95BB-0A19-48BC-8E6A-FAE7B210E9BD}"/>
              </a:ext>
            </a:extLst>
          </p:cNvPr>
          <p:cNvCxnSpPr>
            <a:cxnSpLocks/>
          </p:cNvCxnSpPr>
          <p:nvPr/>
        </p:nvCxnSpPr>
        <p:spPr>
          <a:xfrm flipH="1">
            <a:off x="1765800" y="2317075"/>
            <a:ext cx="4321200" cy="1500121"/>
          </a:xfrm>
          <a:prstGeom prst="straightConnector1">
            <a:avLst/>
          </a:prstGeom>
          <a:ln w="22225">
            <a:solidFill>
              <a:srgbClr val="00FF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65" name="文本框 60">
            <a:extLst>
              <a:ext uri="{FF2B5EF4-FFF2-40B4-BE49-F238E27FC236}">
                <a16:creationId xmlns:a16="http://schemas.microsoft.com/office/drawing/2014/main" id="{90478A10-A4CC-4E4D-A526-722205B88183}"/>
              </a:ext>
            </a:extLst>
          </p:cNvPr>
          <p:cNvSpPr txBox="1"/>
          <p:nvPr/>
        </p:nvSpPr>
        <p:spPr>
          <a:xfrm>
            <a:off x="5498011" y="3586864"/>
            <a:ext cx="331822" cy="369332"/>
          </a:xfrm>
          <a:prstGeom prst="rect">
            <a:avLst/>
          </a:prstGeom>
          <a:noFill/>
        </p:spPr>
        <p:txBody>
          <a:bodyPr wrap="none" lIns="0" tIns="0" rIns="0" bIns="0" rtlCol="0">
            <a:spAutoFit/>
          </a:bodyPr>
          <a:lstStyle/>
          <a:p>
            <a:r>
              <a:rPr lang="en-US" sz="2400" dirty="0">
                <a:solidFill>
                  <a:srgbClr val="FF0000"/>
                </a:solidFill>
                <a:latin typeface="Cambria" panose="02040503050406030204" pitchFamily="18" charset="0"/>
                <a:ea typeface="Cambria" panose="02040503050406030204" pitchFamily="18" charset="0"/>
                <a:cs typeface="Times New Roman" panose="02020603050405020304" pitchFamily="18" charset="0"/>
              </a:rPr>
              <a:t>1</a:t>
            </a:r>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p</a:t>
            </a:r>
            <a:endPar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66" name="文本框 60">
            <a:extLst>
              <a:ext uri="{FF2B5EF4-FFF2-40B4-BE49-F238E27FC236}">
                <a16:creationId xmlns:a16="http://schemas.microsoft.com/office/drawing/2014/main" id="{DE0016C5-3858-477B-AD8D-0A8C2095A9F6}"/>
              </a:ext>
            </a:extLst>
          </p:cNvPr>
          <p:cNvSpPr txBox="1"/>
          <p:nvPr/>
        </p:nvSpPr>
        <p:spPr>
          <a:xfrm>
            <a:off x="2438400" y="2996847"/>
            <a:ext cx="331822" cy="369332"/>
          </a:xfrm>
          <a:prstGeom prst="rect">
            <a:avLst/>
          </a:prstGeom>
          <a:noFill/>
          <a:ln>
            <a:solidFill>
              <a:schemeClr val="bg1"/>
            </a:solidFill>
          </a:ln>
        </p:spPr>
        <p:txBody>
          <a:bodyPr wrap="none" lIns="0" tIns="0" rIns="0" bIns="0" rtlCol="0">
            <a:spAutoFit/>
          </a:bodyPr>
          <a:lstStyle/>
          <a:p>
            <a:r>
              <a:rPr lang="en-US" sz="2400" dirty="0">
                <a:solidFill>
                  <a:srgbClr val="00E600"/>
                </a:solidFill>
                <a:latin typeface="Cambria" panose="02040503050406030204" pitchFamily="18" charset="0"/>
                <a:ea typeface="Cambria" panose="02040503050406030204" pitchFamily="18" charset="0"/>
                <a:cs typeface="Times New Roman" panose="02020603050405020304" pitchFamily="18" charset="0"/>
              </a:rPr>
              <a:t>2</a:t>
            </a:r>
            <a:r>
              <a:rPr lang="en-US" sz="2400" i="1" dirty="0">
                <a:solidFill>
                  <a:srgbClr val="00E600"/>
                </a:solidFill>
                <a:latin typeface="Cambria" panose="02040503050406030204" pitchFamily="18" charset="0"/>
                <a:ea typeface="Cambria" panose="02040503050406030204" pitchFamily="18" charset="0"/>
                <a:cs typeface="Times New Roman" panose="02020603050405020304" pitchFamily="18" charset="0"/>
              </a:rPr>
              <a:t>p</a:t>
            </a:r>
            <a:endParaRPr lang="en-US" sz="2400" baseline="-25000" dirty="0">
              <a:solidFill>
                <a:srgbClr val="00E600"/>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67" name="文本框 60">
            <a:extLst>
              <a:ext uri="{FF2B5EF4-FFF2-40B4-BE49-F238E27FC236}">
                <a16:creationId xmlns:a16="http://schemas.microsoft.com/office/drawing/2014/main" id="{4366278A-02FD-494B-B8A3-FA3460DD96A5}"/>
              </a:ext>
            </a:extLst>
          </p:cNvPr>
          <p:cNvSpPr txBox="1"/>
          <p:nvPr/>
        </p:nvSpPr>
        <p:spPr>
          <a:xfrm>
            <a:off x="1376549" y="3210982"/>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3</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68" name="文本框 60">
            <a:extLst>
              <a:ext uri="{FF2B5EF4-FFF2-40B4-BE49-F238E27FC236}">
                <a16:creationId xmlns:a16="http://schemas.microsoft.com/office/drawing/2014/main" id="{4F2F40EB-75B4-4E30-BDF9-D72E3E0307D2}"/>
              </a:ext>
            </a:extLst>
          </p:cNvPr>
          <p:cNvSpPr txBox="1"/>
          <p:nvPr/>
        </p:nvSpPr>
        <p:spPr>
          <a:xfrm>
            <a:off x="6683370" y="5078571"/>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1</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69" name="文本框 60">
            <a:extLst>
              <a:ext uri="{FF2B5EF4-FFF2-40B4-BE49-F238E27FC236}">
                <a16:creationId xmlns:a16="http://schemas.microsoft.com/office/drawing/2014/main" id="{073BE9F1-528E-4B86-A6B0-AF9141506AB5}"/>
              </a:ext>
            </a:extLst>
          </p:cNvPr>
          <p:cNvSpPr txBox="1"/>
          <p:nvPr/>
        </p:nvSpPr>
        <p:spPr>
          <a:xfrm>
            <a:off x="7298972" y="1455416"/>
            <a:ext cx="275717" cy="369332"/>
          </a:xfrm>
          <a:prstGeom prst="rect">
            <a:avLst/>
          </a:prstGeom>
          <a:noFill/>
        </p:spPr>
        <p:txBody>
          <a:bodyPr wrap="none" lIns="0" tIns="0" rIns="0" bIns="0" rtlCol="0">
            <a:spAutoFit/>
          </a:bodyPr>
          <a:lstStyle/>
          <a:p>
            <a:r>
              <a:rPr lang="en-US" altLang="zh-CN" sz="2400" i="1" dirty="0">
                <a:solidFill>
                  <a:srgbClr val="FF00FF"/>
                </a:solidFill>
                <a:latin typeface="Cambria" panose="02040503050406030204" pitchFamily="18" charset="0"/>
                <a:ea typeface="Cambria" panose="02040503050406030204" pitchFamily="18" charset="0"/>
                <a:cs typeface="Times New Roman" panose="02020603050405020304" pitchFamily="18" charset="0"/>
              </a:rPr>
              <a:t>β</a:t>
            </a:r>
            <a:r>
              <a:rPr lang="en-US" altLang="zh-CN" sz="2400" baseline="30000" dirty="0">
                <a:solidFill>
                  <a:srgbClr val="FF00FF"/>
                </a:solidFill>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solidFill>
                <a:srgbClr val="FF00FF"/>
              </a:solidFill>
              <a:latin typeface="Cambria" panose="02040503050406030204" pitchFamily="18" charset="0"/>
              <a:ea typeface="Cambria" panose="02040503050406030204" pitchFamily="18" charset="0"/>
              <a:cs typeface="Times New Roman" panose="02020603050405020304" pitchFamily="18" charset="0"/>
            </a:endParaRPr>
          </a:p>
        </p:txBody>
      </p:sp>
      <p:pic>
        <p:nvPicPr>
          <p:cNvPr id="70" name="Picture 69">
            <a:extLst>
              <a:ext uri="{FF2B5EF4-FFF2-40B4-BE49-F238E27FC236}">
                <a16:creationId xmlns:a16="http://schemas.microsoft.com/office/drawing/2014/main" id="{09D452AD-E72A-4DA9-83DF-04E06CF0D5E2}"/>
              </a:ext>
            </a:extLst>
          </p:cNvPr>
          <p:cNvPicPr>
            <a:picLocks noChangeAspect="1"/>
          </p:cNvPicPr>
          <p:nvPr/>
        </p:nvPicPr>
        <p:blipFill>
          <a:blip r:embed="rId2"/>
          <a:stretch>
            <a:fillRect/>
          </a:stretch>
        </p:blipFill>
        <p:spPr>
          <a:xfrm>
            <a:off x="7311666" y="4573303"/>
            <a:ext cx="902055" cy="1100620"/>
          </a:xfrm>
          <a:prstGeom prst="rect">
            <a:avLst/>
          </a:prstGeom>
        </p:spPr>
      </p:pic>
      <p:sp>
        <p:nvSpPr>
          <p:cNvPr id="71" name="文本框 35">
            <a:extLst>
              <a:ext uri="{FF2B5EF4-FFF2-40B4-BE49-F238E27FC236}">
                <a16:creationId xmlns:a16="http://schemas.microsoft.com/office/drawing/2014/main" id="{79211C42-DEBF-4499-9BDA-FAFAEEAEC4E9}"/>
              </a:ext>
            </a:extLst>
          </p:cNvPr>
          <p:cNvSpPr txBox="1"/>
          <p:nvPr/>
        </p:nvSpPr>
        <p:spPr>
          <a:xfrm>
            <a:off x="8165044" y="1341090"/>
            <a:ext cx="402354"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26</a:t>
            </a:r>
            <a:r>
              <a:rPr lang="en-US" altLang="zh-CN" sz="2400" dirty="0">
                <a:latin typeface="Cambria" panose="02040503050406030204" pitchFamily="18" charset="0"/>
                <a:ea typeface="Cambria" panose="02040503050406030204" pitchFamily="18" charset="0"/>
                <a:cs typeface="Times New Roman" panose="02020603050405020304" pitchFamily="18" charset="0"/>
              </a:rPr>
              <a:t>P</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72" name="文本框 35">
            <a:extLst>
              <a:ext uri="{FF2B5EF4-FFF2-40B4-BE49-F238E27FC236}">
                <a16:creationId xmlns:a16="http://schemas.microsoft.com/office/drawing/2014/main" id="{DFE39E81-E1A6-4E89-AEB1-1B429CEA7D74}"/>
              </a:ext>
            </a:extLst>
          </p:cNvPr>
          <p:cNvSpPr txBox="1"/>
          <p:nvPr/>
        </p:nvSpPr>
        <p:spPr>
          <a:xfrm>
            <a:off x="6407955" y="5661285"/>
            <a:ext cx="464872"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26</a:t>
            </a:r>
            <a:r>
              <a:rPr lang="en-US" altLang="zh-CN" sz="2400" dirty="0">
                <a:latin typeface="Cambria" panose="02040503050406030204" pitchFamily="18" charset="0"/>
                <a:ea typeface="Cambria" panose="02040503050406030204" pitchFamily="18" charset="0"/>
                <a:cs typeface="Times New Roman" panose="02020603050405020304" pitchFamily="18" charset="0"/>
              </a:rPr>
              <a:t>Si</a:t>
            </a:r>
          </a:p>
        </p:txBody>
      </p:sp>
      <p:sp>
        <p:nvSpPr>
          <p:cNvPr id="73" name="文本框 35">
            <a:extLst>
              <a:ext uri="{FF2B5EF4-FFF2-40B4-BE49-F238E27FC236}">
                <a16:creationId xmlns:a16="http://schemas.microsoft.com/office/drawing/2014/main" id="{409EB8FB-6B0C-40FD-BE85-2724E9D86297}"/>
              </a:ext>
            </a:extLst>
          </p:cNvPr>
          <p:cNvSpPr txBox="1"/>
          <p:nvPr/>
        </p:nvSpPr>
        <p:spPr>
          <a:xfrm>
            <a:off x="942743" y="3884894"/>
            <a:ext cx="631583"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24</a:t>
            </a:r>
            <a:r>
              <a:rPr lang="en-US" altLang="zh-CN" sz="2400" dirty="0">
                <a:latin typeface="Cambria" panose="02040503050406030204" pitchFamily="18" charset="0"/>
                <a:ea typeface="Cambria" panose="02040503050406030204" pitchFamily="18" charset="0"/>
                <a:cs typeface="Times New Roman" panose="02020603050405020304" pitchFamily="18" charset="0"/>
              </a:rPr>
              <a:t>Mg</a:t>
            </a:r>
          </a:p>
        </p:txBody>
      </p:sp>
      <p:cxnSp>
        <p:nvCxnSpPr>
          <p:cNvPr id="77" name="直接箭头连接符 19">
            <a:extLst>
              <a:ext uri="{FF2B5EF4-FFF2-40B4-BE49-F238E27FC236}">
                <a16:creationId xmlns:a16="http://schemas.microsoft.com/office/drawing/2014/main" id="{53D9B53A-EFB8-4DEE-A0BF-2CC2B714AB43}"/>
              </a:ext>
            </a:extLst>
          </p:cNvPr>
          <p:cNvCxnSpPr>
            <a:cxnSpLocks/>
          </p:cNvCxnSpPr>
          <p:nvPr/>
        </p:nvCxnSpPr>
        <p:spPr>
          <a:xfrm>
            <a:off x="4572000" y="4817269"/>
            <a:ext cx="0" cy="240506"/>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78" name="文本框 60">
            <a:extLst>
              <a:ext uri="{FF2B5EF4-FFF2-40B4-BE49-F238E27FC236}">
                <a16:creationId xmlns:a16="http://schemas.microsoft.com/office/drawing/2014/main" id="{29C3DED0-FA40-49DC-AD2F-E9E30356384D}"/>
              </a:ext>
            </a:extLst>
          </p:cNvPr>
          <p:cNvSpPr txBox="1"/>
          <p:nvPr/>
        </p:nvSpPr>
        <p:spPr>
          <a:xfrm>
            <a:off x="3746908" y="3433402"/>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2</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79" name="文本框 35">
            <a:extLst>
              <a:ext uri="{FF2B5EF4-FFF2-40B4-BE49-F238E27FC236}">
                <a16:creationId xmlns:a16="http://schemas.microsoft.com/office/drawing/2014/main" id="{33BEFE22-3107-448C-BD5B-636117BCDCAE}"/>
              </a:ext>
            </a:extLst>
          </p:cNvPr>
          <p:cNvSpPr txBox="1"/>
          <p:nvPr/>
        </p:nvSpPr>
        <p:spPr>
          <a:xfrm>
            <a:off x="3609686" y="5102032"/>
            <a:ext cx="503344"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25</a:t>
            </a:r>
            <a:r>
              <a:rPr lang="en-US" altLang="zh-CN" sz="2400" dirty="0">
                <a:latin typeface="Cambria" panose="02040503050406030204" pitchFamily="18" charset="0"/>
                <a:ea typeface="Cambria" panose="02040503050406030204" pitchFamily="18" charset="0"/>
                <a:cs typeface="Times New Roman" panose="02020603050405020304" pitchFamily="18" charset="0"/>
              </a:rPr>
              <a:t>Al</a:t>
            </a:r>
          </a:p>
        </p:txBody>
      </p:sp>
      <p:sp>
        <p:nvSpPr>
          <p:cNvPr id="81" name="文本框 35">
            <a:extLst>
              <a:ext uri="{FF2B5EF4-FFF2-40B4-BE49-F238E27FC236}">
                <a16:creationId xmlns:a16="http://schemas.microsoft.com/office/drawing/2014/main" id="{B71AA1CE-369F-4C21-8CF2-D66B051FD73B}"/>
              </a:ext>
            </a:extLst>
          </p:cNvPr>
          <p:cNvSpPr txBox="1"/>
          <p:nvPr/>
        </p:nvSpPr>
        <p:spPr>
          <a:xfrm>
            <a:off x="7889328" y="990600"/>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3</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2" name="文本框 35">
            <a:extLst>
              <a:ext uri="{FF2B5EF4-FFF2-40B4-BE49-F238E27FC236}">
                <a16:creationId xmlns:a16="http://schemas.microsoft.com/office/drawing/2014/main" id="{502C9DA9-3E4E-465F-87F0-44D7E5A5CD52}"/>
              </a:ext>
            </a:extLst>
          </p:cNvPr>
          <p:cNvSpPr txBox="1"/>
          <p:nvPr/>
        </p:nvSpPr>
        <p:spPr>
          <a:xfrm>
            <a:off x="6108260" y="2014525"/>
            <a:ext cx="213200" cy="276999"/>
          </a:xfrm>
          <a:prstGeom prst="rect">
            <a:avLst/>
          </a:prstGeom>
          <a:noFill/>
        </p:spPr>
        <p:txBody>
          <a:bodyPr wrap="squar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3</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3" name="文本框 35">
            <a:extLst>
              <a:ext uri="{FF2B5EF4-FFF2-40B4-BE49-F238E27FC236}">
                <a16:creationId xmlns:a16="http://schemas.microsoft.com/office/drawing/2014/main" id="{FDC63977-C8BE-4713-964B-97706FCD0034}"/>
              </a:ext>
            </a:extLst>
          </p:cNvPr>
          <p:cNvSpPr txBox="1"/>
          <p:nvPr/>
        </p:nvSpPr>
        <p:spPr>
          <a:xfrm>
            <a:off x="6076500" y="5365084"/>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0</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4" name="文本框 35">
            <a:extLst>
              <a:ext uri="{FF2B5EF4-FFF2-40B4-BE49-F238E27FC236}">
                <a16:creationId xmlns:a16="http://schemas.microsoft.com/office/drawing/2014/main" id="{216CCD60-AF41-4EAC-B108-F40E415C19BF}"/>
              </a:ext>
            </a:extLst>
          </p:cNvPr>
          <p:cNvSpPr txBox="1"/>
          <p:nvPr/>
        </p:nvSpPr>
        <p:spPr>
          <a:xfrm>
            <a:off x="2935647" y="4793405"/>
            <a:ext cx="455254"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5/2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5" name="文本框 35">
            <a:extLst>
              <a:ext uri="{FF2B5EF4-FFF2-40B4-BE49-F238E27FC236}">
                <a16:creationId xmlns:a16="http://schemas.microsoft.com/office/drawing/2014/main" id="{E0B760FC-A897-4CD7-9D41-927DD60ACA24}"/>
              </a:ext>
            </a:extLst>
          </p:cNvPr>
          <p:cNvSpPr txBox="1"/>
          <p:nvPr/>
        </p:nvSpPr>
        <p:spPr>
          <a:xfrm>
            <a:off x="688033" y="3556413"/>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0</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6" name="文本框 35">
            <a:extLst>
              <a:ext uri="{FF2B5EF4-FFF2-40B4-BE49-F238E27FC236}">
                <a16:creationId xmlns:a16="http://schemas.microsoft.com/office/drawing/2014/main" id="{2CA822E7-95B9-47CA-9FB4-DF2D6A42B0C2}"/>
              </a:ext>
            </a:extLst>
          </p:cNvPr>
          <p:cNvSpPr txBox="1"/>
          <p:nvPr/>
        </p:nvSpPr>
        <p:spPr>
          <a:xfrm>
            <a:off x="685800" y="2701571"/>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95" name="TextBox 94">
            <a:extLst>
              <a:ext uri="{FF2B5EF4-FFF2-40B4-BE49-F238E27FC236}">
                <a16:creationId xmlns:a16="http://schemas.microsoft.com/office/drawing/2014/main" id="{DC0E5854-5943-4EA9-985E-7B7588C41A2F}"/>
              </a:ext>
            </a:extLst>
          </p:cNvPr>
          <p:cNvSpPr txBox="1"/>
          <p:nvPr/>
        </p:nvSpPr>
        <p:spPr>
          <a:xfrm>
            <a:off x="1219200" y="2667000"/>
            <a:ext cx="583493"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1.9 </a:t>
            </a:r>
            <a:r>
              <a:rPr lang="en-US" altLang="zh-CN" dirty="0" err="1">
                <a:latin typeface="Cambria" panose="02040503050406030204" pitchFamily="18" charset="0"/>
                <a:ea typeface="Cambria" panose="02040503050406030204" pitchFamily="18" charset="0"/>
              </a:rPr>
              <a:t>ps</a:t>
            </a:r>
            <a:endParaRPr lang="zh-CN" altLang="en-US" dirty="0">
              <a:latin typeface="Cambria" panose="02040503050406030204" pitchFamily="18" charset="0"/>
            </a:endParaRPr>
          </a:p>
        </p:txBody>
      </p:sp>
      <p:sp>
        <p:nvSpPr>
          <p:cNvPr id="96" name="TextBox 95">
            <a:extLst>
              <a:ext uri="{FF2B5EF4-FFF2-40B4-BE49-F238E27FC236}">
                <a16:creationId xmlns:a16="http://schemas.microsoft.com/office/drawing/2014/main" id="{45EB5691-75F3-40DC-91A1-698044F45B27}"/>
              </a:ext>
            </a:extLst>
          </p:cNvPr>
          <p:cNvSpPr txBox="1"/>
          <p:nvPr/>
        </p:nvSpPr>
        <p:spPr>
          <a:xfrm>
            <a:off x="4246606" y="4015217"/>
            <a:ext cx="476028"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17 fs</a:t>
            </a:r>
            <a:endParaRPr lang="zh-CN" altLang="en-US" dirty="0">
              <a:latin typeface="Cambria" panose="02040503050406030204" pitchFamily="18" charset="0"/>
            </a:endParaRPr>
          </a:p>
        </p:txBody>
      </p:sp>
      <p:sp>
        <p:nvSpPr>
          <p:cNvPr id="99" name="文本框 35">
            <a:extLst>
              <a:ext uri="{FF2B5EF4-FFF2-40B4-BE49-F238E27FC236}">
                <a16:creationId xmlns:a16="http://schemas.microsoft.com/office/drawing/2014/main" id="{D09ED2E0-0744-460A-886C-9BE0C694AE38}"/>
              </a:ext>
            </a:extLst>
          </p:cNvPr>
          <p:cNvSpPr txBox="1"/>
          <p:nvPr/>
        </p:nvSpPr>
        <p:spPr>
          <a:xfrm>
            <a:off x="6437001" y="2344246"/>
            <a:ext cx="439543" cy="369332"/>
          </a:xfrm>
          <a:prstGeom prst="rect">
            <a:avLst/>
          </a:prstGeom>
          <a:noFill/>
        </p:spPr>
        <p:txBody>
          <a:bodyPr wrap="none" lIns="0" tIns="0" rIns="0" bIns="0"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IAS</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119" name="直接箭头连接符 48">
            <a:extLst>
              <a:ext uri="{FF2B5EF4-FFF2-40B4-BE49-F238E27FC236}">
                <a16:creationId xmlns:a16="http://schemas.microsoft.com/office/drawing/2014/main" id="{B2153D12-2783-4A29-9152-1119D96EFC17}"/>
              </a:ext>
            </a:extLst>
          </p:cNvPr>
          <p:cNvCxnSpPr>
            <a:cxnSpLocks/>
          </p:cNvCxnSpPr>
          <p:nvPr/>
        </p:nvCxnSpPr>
        <p:spPr>
          <a:xfrm flipH="1">
            <a:off x="1773203" y="2317074"/>
            <a:ext cx="4313797" cy="648146"/>
          </a:xfrm>
          <a:prstGeom prst="straightConnector1">
            <a:avLst/>
          </a:prstGeom>
          <a:ln w="22225">
            <a:solidFill>
              <a:srgbClr val="00FF00"/>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130" name="Picture 129">
            <a:extLst>
              <a:ext uri="{FF2B5EF4-FFF2-40B4-BE49-F238E27FC236}">
                <a16:creationId xmlns:a16="http://schemas.microsoft.com/office/drawing/2014/main" id="{95A07454-5382-4D2B-853C-011AB48DAB11}"/>
              </a:ext>
            </a:extLst>
          </p:cNvPr>
          <p:cNvPicPr>
            <a:picLocks noChangeAspect="1"/>
          </p:cNvPicPr>
          <p:nvPr/>
        </p:nvPicPr>
        <p:blipFill>
          <a:blip r:embed="rId3"/>
          <a:stretch>
            <a:fillRect/>
          </a:stretch>
        </p:blipFill>
        <p:spPr>
          <a:xfrm>
            <a:off x="688262" y="4315723"/>
            <a:ext cx="1080000" cy="731223"/>
          </a:xfrm>
          <a:prstGeom prst="rect">
            <a:avLst/>
          </a:prstGeom>
        </p:spPr>
      </p:pic>
      <p:cxnSp>
        <p:nvCxnSpPr>
          <p:cNvPr id="131" name="直接箭头连接符 19">
            <a:extLst>
              <a:ext uri="{FF2B5EF4-FFF2-40B4-BE49-F238E27FC236}">
                <a16:creationId xmlns:a16="http://schemas.microsoft.com/office/drawing/2014/main" id="{16D51BC0-493E-4227-A325-25B926C783C4}"/>
              </a:ext>
            </a:extLst>
          </p:cNvPr>
          <p:cNvCxnSpPr>
            <a:cxnSpLocks/>
          </p:cNvCxnSpPr>
          <p:nvPr/>
        </p:nvCxnSpPr>
        <p:spPr>
          <a:xfrm>
            <a:off x="4343400" y="4591050"/>
            <a:ext cx="0" cy="46672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32" name="直接箭头连接符 19">
            <a:extLst>
              <a:ext uri="{FF2B5EF4-FFF2-40B4-BE49-F238E27FC236}">
                <a16:creationId xmlns:a16="http://schemas.microsoft.com/office/drawing/2014/main" id="{785B6160-BF73-469B-938E-8C55FB9A10C1}"/>
              </a:ext>
            </a:extLst>
          </p:cNvPr>
          <p:cNvCxnSpPr>
            <a:cxnSpLocks/>
          </p:cNvCxnSpPr>
          <p:nvPr/>
        </p:nvCxnSpPr>
        <p:spPr>
          <a:xfrm>
            <a:off x="3448050" y="3451225"/>
            <a:ext cx="0" cy="1105011"/>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35" name="直接箭头连接符 19">
            <a:extLst>
              <a:ext uri="{FF2B5EF4-FFF2-40B4-BE49-F238E27FC236}">
                <a16:creationId xmlns:a16="http://schemas.microsoft.com/office/drawing/2014/main" id="{43A27281-5CBC-488A-85CD-DB793E1C3C54}"/>
              </a:ext>
            </a:extLst>
          </p:cNvPr>
          <p:cNvCxnSpPr>
            <a:cxnSpLocks/>
          </p:cNvCxnSpPr>
          <p:nvPr/>
        </p:nvCxnSpPr>
        <p:spPr>
          <a:xfrm>
            <a:off x="4572000" y="4591050"/>
            <a:ext cx="0" cy="20235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38" name="文本框 35">
            <a:extLst>
              <a:ext uri="{FF2B5EF4-FFF2-40B4-BE49-F238E27FC236}">
                <a16:creationId xmlns:a16="http://schemas.microsoft.com/office/drawing/2014/main" id="{916A02BE-5370-44A8-BFA4-0B9AA1797B19}"/>
              </a:ext>
            </a:extLst>
          </p:cNvPr>
          <p:cNvSpPr txBox="1"/>
          <p:nvPr/>
        </p:nvSpPr>
        <p:spPr>
          <a:xfrm>
            <a:off x="2935647" y="4527950"/>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1/2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39" name="文本框 35">
            <a:extLst>
              <a:ext uri="{FF2B5EF4-FFF2-40B4-BE49-F238E27FC236}">
                <a16:creationId xmlns:a16="http://schemas.microsoft.com/office/drawing/2014/main" id="{1FD51EC7-4460-4D21-AEEC-E30F29F70658}"/>
              </a:ext>
            </a:extLst>
          </p:cNvPr>
          <p:cNvSpPr txBox="1"/>
          <p:nvPr/>
        </p:nvSpPr>
        <p:spPr>
          <a:xfrm>
            <a:off x="2935647" y="4285067"/>
            <a:ext cx="455254"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3/2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40" name="文本框 35">
            <a:extLst>
              <a:ext uri="{FF2B5EF4-FFF2-40B4-BE49-F238E27FC236}">
                <a16:creationId xmlns:a16="http://schemas.microsoft.com/office/drawing/2014/main" id="{B77E1399-F203-478A-A687-D370B6736398}"/>
              </a:ext>
            </a:extLst>
          </p:cNvPr>
          <p:cNvSpPr txBox="1"/>
          <p:nvPr/>
        </p:nvSpPr>
        <p:spPr>
          <a:xfrm>
            <a:off x="2935647" y="3636000"/>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5/2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142" name="直接箭头连接符 48">
            <a:extLst>
              <a:ext uri="{FF2B5EF4-FFF2-40B4-BE49-F238E27FC236}">
                <a16:creationId xmlns:a16="http://schemas.microsoft.com/office/drawing/2014/main" id="{95A33750-ACC5-499E-B6DC-D54DF78B1312}"/>
              </a:ext>
            </a:extLst>
          </p:cNvPr>
          <p:cNvCxnSpPr>
            <a:cxnSpLocks/>
          </p:cNvCxnSpPr>
          <p:nvPr/>
        </p:nvCxnSpPr>
        <p:spPr>
          <a:xfrm flipH="1">
            <a:off x="4735800" y="2317072"/>
            <a:ext cx="1340700" cy="2244994"/>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43" name="直接箭头连接符 48">
            <a:extLst>
              <a:ext uri="{FF2B5EF4-FFF2-40B4-BE49-F238E27FC236}">
                <a16:creationId xmlns:a16="http://schemas.microsoft.com/office/drawing/2014/main" id="{5094F1ED-A944-4DB9-8F79-10F1D06A9312}"/>
              </a:ext>
            </a:extLst>
          </p:cNvPr>
          <p:cNvCxnSpPr>
            <a:cxnSpLocks/>
          </p:cNvCxnSpPr>
          <p:nvPr/>
        </p:nvCxnSpPr>
        <p:spPr>
          <a:xfrm flipH="1">
            <a:off x="4735800" y="2317071"/>
            <a:ext cx="1340700" cy="1721529"/>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52" name="直接连接符 65">
            <a:extLst>
              <a:ext uri="{FF2B5EF4-FFF2-40B4-BE49-F238E27FC236}">
                <a16:creationId xmlns:a16="http://schemas.microsoft.com/office/drawing/2014/main" id="{05FE5F83-C8AA-4872-8573-43245BF0F147}"/>
              </a:ext>
            </a:extLst>
          </p:cNvPr>
          <p:cNvCxnSpPr>
            <a:cxnSpLocks/>
          </p:cNvCxnSpPr>
          <p:nvPr/>
        </p:nvCxnSpPr>
        <p:spPr>
          <a:xfrm>
            <a:off x="6087600" y="4230650"/>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直接箭头连接符 48">
            <a:extLst>
              <a:ext uri="{FF2B5EF4-FFF2-40B4-BE49-F238E27FC236}">
                <a16:creationId xmlns:a16="http://schemas.microsoft.com/office/drawing/2014/main" id="{F345580D-83CA-4346-8C0D-3DB3C877C15F}"/>
              </a:ext>
            </a:extLst>
          </p:cNvPr>
          <p:cNvCxnSpPr>
            <a:cxnSpLocks/>
          </p:cNvCxnSpPr>
          <p:nvPr/>
        </p:nvCxnSpPr>
        <p:spPr>
          <a:xfrm flipH="1">
            <a:off x="4737948" y="2310209"/>
            <a:ext cx="1358052" cy="2470201"/>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158" name="Picture 157">
            <a:extLst>
              <a:ext uri="{FF2B5EF4-FFF2-40B4-BE49-F238E27FC236}">
                <a16:creationId xmlns:a16="http://schemas.microsoft.com/office/drawing/2014/main" id="{72F760C1-4ED8-49B9-B6CC-BA4482615508}"/>
              </a:ext>
            </a:extLst>
          </p:cNvPr>
          <p:cNvPicPr>
            <a:picLocks noChangeAspect="1"/>
          </p:cNvPicPr>
          <p:nvPr/>
        </p:nvPicPr>
        <p:blipFill>
          <a:blip r:embed="rId3"/>
          <a:stretch>
            <a:fillRect/>
          </a:stretch>
        </p:blipFill>
        <p:spPr>
          <a:xfrm>
            <a:off x="3521039" y="5469900"/>
            <a:ext cx="728646" cy="671769"/>
          </a:xfrm>
          <a:prstGeom prst="rect">
            <a:avLst/>
          </a:prstGeom>
        </p:spPr>
      </p:pic>
      <p:cxnSp>
        <p:nvCxnSpPr>
          <p:cNvPr id="159" name="直接连接符 65">
            <a:extLst>
              <a:ext uri="{FF2B5EF4-FFF2-40B4-BE49-F238E27FC236}">
                <a16:creationId xmlns:a16="http://schemas.microsoft.com/office/drawing/2014/main" id="{5A8BE2F1-3FCA-4B3B-90DA-647A5289950C}"/>
              </a:ext>
            </a:extLst>
          </p:cNvPr>
          <p:cNvCxnSpPr>
            <a:cxnSpLocks/>
          </p:cNvCxnSpPr>
          <p:nvPr/>
        </p:nvCxnSpPr>
        <p:spPr>
          <a:xfrm>
            <a:off x="6087600" y="4573303"/>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0" name="文本框 35">
            <a:extLst>
              <a:ext uri="{FF2B5EF4-FFF2-40B4-BE49-F238E27FC236}">
                <a16:creationId xmlns:a16="http://schemas.microsoft.com/office/drawing/2014/main" id="{50667E25-5D58-4A66-B027-2A9FB1EA71B8}"/>
              </a:ext>
            </a:extLst>
          </p:cNvPr>
          <p:cNvSpPr txBox="1"/>
          <p:nvPr/>
        </p:nvSpPr>
        <p:spPr>
          <a:xfrm>
            <a:off x="5910323" y="1196109"/>
            <a:ext cx="1787798" cy="307777"/>
          </a:xfrm>
          <a:prstGeom prst="rect">
            <a:avLst/>
          </a:prstGeom>
          <a:noFill/>
        </p:spPr>
        <p:txBody>
          <a:bodyPr wrap="none" lIns="0" tIns="0" rIns="0" bIns="0" rtlCol="0">
            <a:spAutoFit/>
          </a:bodyPr>
          <a:lstStyle/>
          <a:p>
            <a:pPr algn="ctr"/>
            <a:r>
              <a:rPr lang="en-US" altLang="zh-CN" sz="2000" i="1" dirty="0">
                <a:latin typeface="Cambria" panose="02040503050406030204" pitchFamily="18" charset="0"/>
                <a:ea typeface="Cambria" panose="02040503050406030204" pitchFamily="18" charset="0"/>
                <a:cs typeface="Times New Roman" panose="02020603050405020304" pitchFamily="18" charset="0"/>
              </a:rPr>
              <a:t>Q</a:t>
            </a:r>
            <a:r>
              <a:rPr lang="en-US" altLang="zh-CN" sz="2000" baseline="-25000" dirty="0">
                <a:latin typeface="Cambria" panose="02040503050406030204" pitchFamily="18" charset="0"/>
                <a:ea typeface="Cambria" panose="02040503050406030204" pitchFamily="18" charset="0"/>
                <a:cs typeface="Times New Roman" panose="02020603050405020304" pitchFamily="18" charset="0"/>
              </a:rPr>
              <a:t>EC</a:t>
            </a:r>
            <a:r>
              <a:rPr lang="en-US" altLang="zh-CN" sz="2000" dirty="0">
                <a:latin typeface="Cambria" panose="02040503050406030204" pitchFamily="18" charset="0"/>
                <a:ea typeface="Cambria" panose="02040503050406030204" pitchFamily="18" charset="0"/>
                <a:cs typeface="Times New Roman" panose="02020603050405020304" pitchFamily="18" charset="0"/>
              </a:rPr>
              <a:t> = 18258 keV</a:t>
            </a:r>
            <a:endParaRPr lang="en-US" sz="2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61" name="文本框 35">
            <a:extLst>
              <a:ext uri="{FF2B5EF4-FFF2-40B4-BE49-F238E27FC236}">
                <a16:creationId xmlns:a16="http://schemas.microsoft.com/office/drawing/2014/main" id="{CDF33F9A-9596-4DD0-949C-67A20BFB8E59}"/>
              </a:ext>
            </a:extLst>
          </p:cNvPr>
          <p:cNvSpPr txBox="1"/>
          <p:nvPr/>
        </p:nvSpPr>
        <p:spPr>
          <a:xfrm>
            <a:off x="7241040" y="2143323"/>
            <a:ext cx="1180260" cy="307777"/>
          </a:xfrm>
          <a:prstGeom prst="rect">
            <a:avLst/>
          </a:prstGeom>
          <a:noFill/>
        </p:spPr>
        <p:txBody>
          <a:bodyPr wrap="none" lIns="0" tIns="0" rIns="0" bIns="0" rtlCol="0">
            <a:spAutoFit/>
          </a:bodyPr>
          <a:lstStyle/>
          <a:p>
            <a:pPr algn="ctr"/>
            <a:r>
              <a:rPr lang="en-US" altLang="zh-CN" sz="2000" dirty="0">
                <a:latin typeface="Cambria" panose="02040503050406030204" pitchFamily="18" charset="0"/>
                <a:ea typeface="Cambria" panose="02040503050406030204" pitchFamily="18" charset="0"/>
                <a:cs typeface="Times New Roman" panose="02020603050405020304" pitchFamily="18" charset="0"/>
              </a:rPr>
              <a:t>13053 keV</a:t>
            </a:r>
            <a:endParaRPr lang="en-US" sz="20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100" name="直接连接符 62">
            <a:extLst>
              <a:ext uri="{FF2B5EF4-FFF2-40B4-BE49-F238E27FC236}">
                <a16:creationId xmlns:a16="http://schemas.microsoft.com/office/drawing/2014/main" id="{9938562D-A10F-4445-9104-8F8E63E2062E}"/>
              </a:ext>
            </a:extLst>
          </p:cNvPr>
          <p:cNvCxnSpPr>
            <a:cxnSpLocks/>
          </p:cNvCxnSpPr>
          <p:nvPr/>
        </p:nvCxnSpPr>
        <p:spPr>
          <a:xfrm>
            <a:off x="2971800" y="4572000"/>
            <a:ext cx="176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文本框 35">
            <a:extLst>
              <a:ext uri="{FF2B5EF4-FFF2-40B4-BE49-F238E27FC236}">
                <a16:creationId xmlns:a16="http://schemas.microsoft.com/office/drawing/2014/main" id="{8F33C3E9-5ACD-4442-8CF2-5589A32C09DB}"/>
              </a:ext>
            </a:extLst>
          </p:cNvPr>
          <p:cNvSpPr txBox="1"/>
          <p:nvPr/>
        </p:nvSpPr>
        <p:spPr>
          <a:xfrm>
            <a:off x="2935647" y="3996000"/>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7/2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104" name="直接箭头连接符 19">
            <a:extLst>
              <a:ext uri="{FF2B5EF4-FFF2-40B4-BE49-F238E27FC236}">
                <a16:creationId xmlns:a16="http://schemas.microsoft.com/office/drawing/2014/main" id="{1A5A73D9-19CB-427D-B1A9-7E421E02E2D6}"/>
              </a:ext>
            </a:extLst>
          </p:cNvPr>
          <p:cNvCxnSpPr>
            <a:cxnSpLocks/>
          </p:cNvCxnSpPr>
          <p:nvPr/>
        </p:nvCxnSpPr>
        <p:spPr>
          <a:xfrm>
            <a:off x="3781425" y="3943350"/>
            <a:ext cx="0" cy="837060"/>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5" name="直接箭头连接符 19">
            <a:extLst>
              <a:ext uri="{FF2B5EF4-FFF2-40B4-BE49-F238E27FC236}">
                <a16:creationId xmlns:a16="http://schemas.microsoft.com/office/drawing/2014/main" id="{461D0392-E660-45CA-BF31-3FC4957D56F4}"/>
              </a:ext>
            </a:extLst>
          </p:cNvPr>
          <p:cNvCxnSpPr>
            <a:cxnSpLocks/>
          </p:cNvCxnSpPr>
          <p:nvPr/>
        </p:nvCxnSpPr>
        <p:spPr>
          <a:xfrm>
            <a:off x="3948112" y="3943350"/>
            <a:ext cx="0" cy="614363"/>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6" name="直接箭头连接符 19">
            <a:extLst>
              <a:ext uri="{FF2B5EF4-FFF2-40B4-BE49-F238E27FC236}">
                <a16:creationId xmlns:a16="http://schemas.microsoft.com/office/drawing/2014/main" id="{DF339156-051C-4ACC-A156-8B5FCFA22A62}"/>
              </a:ext>
            </a:extLst>
          </p:cNvPr>
          <p:cNvCxnSpPr>
            <a:cxnSpLocks/>
          </p:cNvCxnSpPr>
          <p:nvPr/>
        </p:nvCxnSpPr>
        <p:spPr>
          <a:xfrm>
            <a:off x="4114800" y="4054698"/>
            <a:ext cx="0" cy="1003077"/>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07" name="TextBox 106">
            <a:extLst>
              <a:ext uri="{FF2B5EF4-FFF2-40B4-BE49-F238E27FC236}">
                <a16:creationId xmlns:a16="http://schemas.microsoft.com/office/drawing/2014/main" id="{0D813DAE-9963-41F5-9EB2-895F23B68963}"/>
              </a:ext>
            </a:extLst>
          </p:cNvPr>
          <p:cNvSpPr txBox="1"/>
          <p:nvPr/>
        </p:nvSpPr>
        <p:spPr>
          <a:xfrm>
            <a:off x="4147366" y="4282320"/>
            <a:ext cx="583493"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6.2 </a:t>
            </a:r>
            <a:r>
              <a:rPr lang="en-US" altLang="zh-CN" dirty="0" err="1">
                <a:latin typeface="Cambria" panose="02040503050406030204" pitchFamily="18" charset="0"/>
                <a:ea typeface="Cambria" panose="02040503050406030204" pitchFamily="18" charset="0"/>
              </a:rPr>
              <a:t>ps</a:t>
            </a:r>
            <a:endParaRPr lang="zh-CN" altLang="en-US" dirty="0">
              <a:latin typeface="Cambria" panose="02040503050406030204" pitchFamily="18" charset="0"/>
            </a:endParaRPr>
          </a:p>
        </p:txBody>
      </p:sp>
      <p:sp>
        <p:nvSpPr>
          <p:cNvPr id="108" name="TextBox 107">
            <a:extLst>
              <a:ext uri="{FF2B5EF4-FFF2-40B4-BE49-F238E27FC236}">
                <a16:creationId xmlns:a16="http://schemas.microsoft.com/office/drawing/2014/main" id="{3B896155-DC60-4815-B583-F94B4D6FF899}"/>
              </a:ext>
            </a:extLst>
          </p:cNvPr>
          <p:cNvSpPr txBox="1"/>
          <p:nvPr/>
        </p:nvSpPr>
        <p:spPr>
          <a:xfrm>
            <a:off x="4147366" y="3659201"/>
            <a:ext cx="604268"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567 fs</a:t>
            </a:r>
            <a:endParaRPr lang="zh-CN" altLang="en-US" dirty="0">
              <a:latin typeface="Cambria" panose="02040503050406030204" pitchFamily="18" charset="0"/>
            </a:endParaRPr>
          </a:p>
        </p:txBody>
      </p:sp>
      <p:cxnSp>
        <p:nvCxnSpPr>
          <p:cNvPr id="110" name="直接箭头连接符 48">
            <a:extLst>
              <a:ext uri="{FF2B5EF4-FFF2-40B4-BE49-F238E27FC236}">
                <a16:creationId xmlns:a16="http://schemas.microsoft.com/office/drawing/2014/main" id="{B645AAE3-F1B7-4C78-89DC-143D381C6712}"/>
              </a:ext>
            </a:extLst>
          </p:cNvPr>
          <p:cNvCxnSpPr>
            <a:cxnSpLocks/>
          </p:cNvCxnSpPr>
          <p:nvPr/>
        </p:nvCxnSpPr>
        <p:spPr>
          <a:xfrm flipH="1">
            <a:off x="4742889" y="2312072"/>
            <a:ext cx="1349052" cy="2740163"/>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4" name="直接连接符 62">
            <a:extLst>
              <a:ext uri="{FF2B5EF4-FFF2-40B4-BE49-F238E27FC236}">
                <a16:creationId xmlns:a16="http://schemas.microsoft.com/office/drawing/2014/main" id="{289C48D4-7F24-4C9D-ADD6-3A9BD3F72684}"/>
              </a:ext>
            </a:extLst>
          </p:cNvPr>
          <p:cNvCxnSpPr>
            <a:cxnSpLocks/>
          </p:cNvCxnSpPr>
          <p:nvPr/>
        </p:nvCxnSpPr>
        <p:spPr>
          <a:xfrm>
            <a:off x="2958634" y="3435329"/>
            <a:ext cx="176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文本框 35">
            <a:extLst>
              <a:ext uri="{FF2B5EF4-FFF2-40B4-BE49-F238E27FC236}">
                <a16:creationId xmlns:a16="http://schemas.microsoft.com/office/drawing/2014/main" id="{BB5ED292-5B55-4F6F-B819-844A87618264}"/>
              </a:ext>
            </a:extLst>
          </p:cNvPr>
          <p:cNvSpPr txBox="1"/>
          <p:nvPr/>
        </p:nvSpPr>
        <p:spPr>
          <a:xfrm>
            <a:off x="2935647" y="3404798"/>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7/2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7" name="TextBox 86">
            <a:extLst>
              <a:ext uri="{FF2B5EF4-FFF2-40B4-BE49-F238E27FC236}">
                <a16:creationId xmlns:a16="http://schemas.microsoft.com/office/drawing/2014/main" id="{7EE4EC3E-668F-4AC0-B5CC-F1B27816D98C}"/>
              </a:ext>
            </a:extLst>
          </p:cNvPr>
          <p:cNvSpPr txBox="1"/>
          <p:nvPr/>
        </p:nvSpPr>
        <p:spPr>
          <a:xfrm>
            <a:off x="4147953" y="3408746"/>
            <a:ext cx="604268"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290 fs</a:t>
            </a:r>
            <a:endParaRPr lang="zh-CN" altLang="en-US" dirty="0">
              <a:latin typeface="Cambria" panose="02040503050406030204" pitchFamily="18" charset="0"/>
            </a:endParaRPr>
          </a:p>
        </p:txBody>
      </p:sp>
      <p:cxnSp>
        <p:nvCxnSpPr>
          <p:cNvPr id="88" name="直接箭头连接符 19">
            <a:extLst>
              <a:ext uri="{FF2B5EF4-FFF2-40B4-BE49-F238E27FC236}">
                <a16:creationId xmlns:a16="http://schemas.microsoft.com/office/drawing/2014/main" id="{DD95912D-E940-435C-A3FB-57A59BD1CD7F}"/>
              </a:ext>
            </a:extLst>
          </p:cNvPr>
          <p:cNvCxnSpPr>
            <a:cxnSpLocks/>
          </p:cNvCxnSpPr>
          <p:nvPr/>
        </p:nvCxnSpPr>
        <p:spPr>
          <a:xfrm>
            <a:off x="3614738" y="3943350"/>
            <a:ext cx="0" cy="110888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9" name="直接箭头连接符 19">
            <a:extLst>
              <a:ext uri="{FF2B5EF4-FFF2-40B4-BE49-F238E27FC236}">
                <a16:creationId xmlns:a16="http://schemas.microsoft.com/office/drawing/2014/main" id="{A72445B9-AC88-4170-A3C3-DCDA11B6FE1A}"/>
              </a:ext>
            </a:extLst>
          </p:cNvPr>
          <p:cNvCxnSpPr>
            <a:cxnSpLocks/>
          </p:cNvCxnSpPr>
          <p:nvPr/>
        </p:nvCxnSpPr>
        <p:spPr>
          <a:xfrm>
            <a:off x="3614738" y="3448050"/>
            <a:ext cx="0" cy="466334"/>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3870518"/>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 name="文本框 60">
            <a:extLst>
              <a:ext uri="{FF2B5EF4-FFF2-40B4-BE49-F238E27FC236}">
                <a16:creationId xmlns:a16="http://schemas.microsoft.com/office/drawing/2014/main" id="{DE0016C5-3858-477B-AD8D-0A8C2095A9F6}"/>
              </a:ext>
            </a:extLst>
          </p:cNvPr>
          <p:cNvSpPr txBox="1"/>
          <p:nvPr/>
        </p:nvSpPr>
        <p:spPr>
          <a:xfrm>
            <a:off x="3610906" y="2720946"/>
            <a:ext cx="331822" cy="369332"/>
          </a:xfrm>
          <a:prstGeom prst="rect">
            <a:avLst/>
          </a:prstGeom>
          <a:noFill/>
          <a:ln>
            <a:solidFill>
              <a:schemeClr val="bg1"/>
            </a:solidFill>
          </a:ln>
        </p:spPr>
        <p:txBody>
          <a:bodyPr wrap="none" lIns="0" tIns="0" rIns="0" bIns="0" rtlCol="0">
            <a:spAutoFit/>
          </a:bodyPr>
          <a:lstStyle/>
          <a:p>
            <a:r>
              <a:rPr lang="en-US" sz="2400" dirty="0">
                <a:solidFill>
                  <a:srgbClr val="00E600"/>
                </a:solidFill>
                <a:latin typeface="Cambria" panose="02040503050406030204" pitchFamily="18" charset="0"/>
                <a:ea typeface="Cambria" panose="02040503050406030204" pitchFamily="18" charset="0"/>
                <a:cs typeface="Times New Roman" panose="02020603050405020304" pitchFamily="18" charset="0"/>
              </a:rPr>
              <a:t>2</a:t>
            </a:r>
            <a:r>
              <a:rPr lang="en-US" sz="2400" i="1" dirty="0">
                <a:solidFill>
                  <a:srgbClr val="00E600"/>
                </a:solidFill>
                <a:latin typeface="Cambria" panose="02040503050406030204" pitchFamily="18" charset="0"/>
                <a:ea typeface="Cambria" panose="02040503050406030204" pitchFamily="18" charset="0"/>
                <a:cs typeface="Times New Roman" panose="02020603050405020304" pitchFamily="18" charset="0"/>
              </a:rPr>
              <a:t>p</a:t>
            </a:r>
            <a:endParaRPr lang="en-US" sz="2400" baseline="-25000" dirty="0">
              <a:solidFill>
                <a:srgbClr val="00E600"/>
              </a:solidFill>
              <a:latin typeface="Cambria" panose="02040503050406030204" pitchFamily="18" charset="0"/>
              <a:ea typeface="Cambria" panose="02040503050406030204" pitchFamily="18" charset="0"/>
              <a:cs typeface="Times New Roman" panose="02020603050405020304" pitchFamily="18" charset="0"/>
            </a:endParaRPr>
          </a:p>
        </p:txBody>
      </p:sp>
      <p:cxnSp>
        <p:nvCxnSpPr>
          <p:cNvPr id="55" name="直接连接符 39">
            <a:extLst>
              <a:ext uri="{FF2B5EF4-FFF2-40B4-BE49-F238E27FC236}">
                <a16:creationId xmlns:a16="http://schemas.microsoft.com/office/drawing/2014/main" id="{517A993D-6630-41D6-93A2-761C32529F8C}"/>
              </a:ext>
            </a:extLst>
          </p:cNvPr>
          <p:cNvCxnSpPr>
            <a:cxnSpLocks/>
          </p:cNvCxnSpPr>
          <p:nvPr/>
        </p:nvCxnSpPr>
        <p:spPr>
          <a:xfrm flipV="1">
            <a:off x="6087000" y="2308346"/>
            <a:ext cx="108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65">
            <a:extLst>
              <a:ext uri="{FF2B5EF4-FFF2-40B4-BE49-F238E27FC236}">
                <a16:creationId xmlns:a16="http://schemas.microsoft.com/office/drawing/2014/main" id="{512D5ED3-1E70-49B3-A742-5C697AC2E0A8}"/>
              </a:ext>
            </a:extLst>
          </p:cNvPr>
          <p:cNvCxnSpPr>
            <a:cxnSpLocks/>
          </p:cNvCxnSpPr>
          <p:nvPr/>
        </p:nvCxnSpPr>
        <p:spPr>
          <a:xfrm>
            <a:off x="1822200" y="4267200"/>
            <a:ext cx="1368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62">
            <a:extLst>
              <a:ext uri="{FF2B5EF4-FFF2-40B4-BE49-F238E27FC236}">
                <a16:creationId xmlns:a16="http://schemas.microsoft.com/office/drawing/2014/main" id="{93A96FA4-9AFD-4A1A-B4E3-D5A744B499F6}"/>
              </a:ext>
            </a:extLst>
          </p:cNvPr>
          <p:cNvCxnSpPr>
            <a:cxnSpLocks/>
          </p:cNvCxnSpPr>
          <p:nvPr/>
        </p:nvCxnSpPr>
        <p:spPr>
          <a:xfrm>
            <a:off x="1822200" y="3870207"/>
            <a:ext cx="1368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65">
            <a:extLst>
              <a:ext uri="{FF2B5EF4-FFF2-40B4-BE49-F238E27FC236}">
                <a16:creationId xmlns:a16="http://schemas.microsoft.com/office/drawing/2014/main" id="{D66BBD4C-D4DB-4E01-B30C-7CDCDD2B95E6}"/>
              </a:ext>
            </a:extLst>
          </p:cNvPr>
          <p:cNvCxnSpPr>
            <a:cxnSpLocks/>
          </p:cNvCxnSpPr>
          <p:nvPr/>
        </p:nvCxnSpPr>
        <p:spPr>
          <a:xfrm>
            <a:off x="3810000" y="5405735"/>
            <a:ext cx="158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62">
            <a:extLst>
              <a:ext uri="{FF2B5EF4-FFF2-40B4-BE49-F238E27FC236}">
                <a16:creationId xmlns:a16="http://schemas.microsoft.com/office/drawing/2014/main" id="{BEED2D12-27E7-44F9-AB20-A5668ABDD2A4}"/>
              </a:ext>
            </a:extLst>
          </p:cNvPr>
          <p:cNvCxnSpPr>
            <a:cxnSpLocks/>
          </p:cNvCxnSpPr>
          <p:nvPr/>
        </p:nvCxnSpPr>
        <p:spPr>
          <a:xfrm>
            <a:off x="3810000" y="5029200"/>
            <a:ext cx="158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62">
            <a:extLst>
              <a:ext uri="{FF2B5EF4-FFF2-40B4-BE49-F238E27FC236}">
                <a16:creationId xmlns:a16="http://schemas.microsoft.com/office/drawing/2014/main" id="{9D3320CE-3C24-40D9-8822-3E94D1F9D12E}"/>
              </a:ext>
            </a:extLst>
          </p:cNvPr>
          <p:cNvCxnSpPr>
            <a:cxnSpLocks/>
          </p:cNvCxnSpPr>
          <p:nvPr/>
        </p:nvCxnSpPr>
        <p:spPr>
          <a:xfrm>
            <a:off x="379629" y="3124200"/>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62">
            <a:extLst>
              <a:ext uri="{FF2B5EF4-FFF2-40B4-BE49-F238E27FC236}">
                <a16:creationId xmlns:a16="http://schemas.microsoft.com/office/drawing/2014/main" id="{CBB5B677-03F6-4709-A4E1-9B6C835AE8A4}"/>
              </a:ext>
            </a:extLst>
          </p:cNvPr>
          <p:cNvCxnSpPr>
            <a:cxnSpLocks/>
          </p:cNvCxnSpPr>
          <p:nvPr/>
        </p:nvCxnSpPr>
        <p:spPr>
          <a:xfrm>
            <a:off x="3810000" y="4724400"/>
            <a:ext cx="158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62">
            <a:extLst>
              <a:ext uri="{FF2B5EF4-FFF2-40B4-BE49-F238E27FC236}">
                <a16:creationId xmlns:a16="http://schemas.microsoft.com/office/drawing/2014/main" id="{D5418C42-2C06-49D0-ABFF-E969D0648931}"/>
              </a:ext>
            </a:extLst>
          </p:cNvPr>
          <p:cNvCxnSpPr>
            <a:cxnSpLocks/>
          </p:cNvCxnSpPr>
          <p:nvPr/>
        </p:nvCxnSpPr>
        <p:spPr>
          <a:xfrm>
            <a:off x="3810000" y="4292944"/>
            <a:ext cx="158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9">
            <a:extLst>
              <a:ext uri="{FF2B5EF4-FFF2-40B4-BE49-F238E27FC236}">
                <a16:creationId xmlns:a16="http://schemas.microsoft.com/office/drawing/2014/main" id="{0FBD344B-A5F1-43EF-87C0-0521E0AEF6B8}"/>
              </a:ext>
            </a:extLst>
          </p:cNvPr>
          <p:cNvCxnSpPr>
            <a:cxnSpLocks/>
          </p:cNvCxnSpPr>
          <p:nvPr/>
        </p:nvCxnSpPr>
        <p:spPr>
          <a:xfrm>
            <a:off x="6087000" y="5627641"/>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32">
            <a:extLst>
              <a:ext uri="{FF2B5EF4-FFF2-40B4-BE49-F238E27FC236}">
                <a16:creationId xmlns:a16="http://schemas.microsoft.com/office/drawing/2014/main" id="{2285875C-EB2E-4AF4-9A98-39B546C249B3}"/>
              </a:ext>
            </a:extLst>
          </p:cNvPr>
          <p:cNvCxnSpPr/>
          <p:nvPr/>
        </p:nvCxnSpPr>
        <p:spPr>
          <a:xfrm>
            <a:off x="7831170" y="1295400"/>
            <a:ext cx="10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箭头连接符 79">
            <a:extLst>
              <a:ext uri="{FF2B5EF4-FFF2-40B4-BE49-F238E27FC236}">
                <a16:creationId xmlns:a16="http://schemas.microsoft.com/office/drawing/2014/main" id="{8B9753A7-6FAE-4978-9ED4-A14C4918BA90}"/>
              </a:ext>
            </a:extLst>
          </p:cNvPr>
          <p:cNvCxnSpPr>
            <a:cxnSpLocks/>
          </p:cNvCxnSpPr>
          <p:nvPr/>
        </p:nvCxnSpPr>
        <p:spPr>
          <a:xfrm flipH="1">
            <a:off x="7391400" y="1672775"/>
            <a:ext cx="439772" cy="274138"/>
          </a:xfrm>
          <a:prstGeom prst="straightConnector1">
            <a:avLst/>
          </a:prstGeom>
          <a:ln w="22225">
            <a:solidFill>
              <a:srgbClr val="FF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8" name="直接箭头连接符 79">
            <a:extLst>
              <a:ext uri="{FF2B5EF4-FFF2-40B4-BE49-F238E27FC236}">
                <a16:creationId xmlns:a16="http://schemas.microsoft.com/office/drawing/2014/main" id="{853B4967-D355-45F6-9362-E93BA4050705}"/>
              </a:ext>
            </a:extLst>
          </p:cNvPr>
          <p:cNvCxnSpPr>
            <a:cxnSpLocks/>
          </p:cNvCxnSpPr>
          <p:nvPr/>
        </p:nvCxnSpPr>
        <p:spPr>
          <a:xfrm>
            <a:off x="7831170" y="1295400"/>
            <a:ext cx="0" cy="379120"/>
          </a:xfrm>
          <a:prstGeom prst="straightConnector1">
            <a:avLst/>
          </a:prstGeom>
          <a:ln w="22225">
            <a:solidFill>
              <a:srgbClr val="FF00FF"/>
            </a:solidFill>
            <a:headEnd w="lg" len="lg"/>
            <a:tailEnd type="none" w="lg" len="lg"/>
          </a:ln>
        </p:spPr>
        <p:style>
          <a:lnRef idx="1">
            <a:schemeClr val="accent1"/>
          </a:lnRef>
          <a:fillRef idx="0">
            <a:schemeClr val="accent1"/>
          </a:fillRef>
          <a:effectRef idx="0">
            <a:schemeClr val="accent1"/>
          </a:effectRef>
          <a:fontRef idx="minor">
            <a:schemeClr val="tx1"/>
          </a:fontRef>
        </p:style>
      </p:cxnSp>
      <p:cxnSp>
        <p:nvCxnSpPr>
          <p:cNvPr id="62" name="直接箭头连接符 19">
            <a:extLst>
              <a:ext uri="{FF2B5EF4-FFF2-40B4-BE49-F238E27FC236}">
                <a16:creationId xmlns:a16="http://schemas.microsoft.com/office/drawing/2014/main" id="{365C7085-9453-40BF-8957-E9B1270590D1}"/>
              </a:ext>
            </a:extLst>
          </p:cNvPr>
          <p:cNvCxnSpPr>
            <a:cxnSpLocks/>
          </p:cNvCxnSpPr>
          <p:nvPr/>
        </p:nvCxnSpPr>
        <p:spPr>
          <a:xfrm>
            <a:off x="2514600" y="3629025"/>
            <a:ext cx="0" cy="623888"/>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4" name="直接箭头连接符 48">
            <a:extLst>
              <a:ext uri="{FF2B5EF4-FFF2-40B4-BE49-F238E27FC236}">
                <a16:creationId xmlns:a16="http://schemas.microsoft.com/office/drawing/2014/main" id="{16DC95BB-0A19-48BC-8E6A-FAE7B210E9BD}"/>
              </a:ext>
            </a:extLst>
          </p:cNvPr>
          <p:cNvCxnSpPr>
            <a:cxnSpLocks/>
          </p:cNvCxnSpPr>
          <p:nvPr/>
        </p:nvCxnSpPr>
        <p:spPr>
          <a:xfrm flipH="1">
            <a:off x="3190200" y="2317075"/>
            <a:ext cx="2896800" cy="1935193"/>
          </a:xfrm>
          <a:prstGeom prst="straightConnector1">
            <a:avLst/>
          </a:prstGeom>
          <a:ln w="22225">
            <a:solidFill>
              <a:srgbClr val="00FF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67" name="文本框 60">
            <a:extLst>
              <a:ext uri="{FF2B5EF4-FFF2-40B4-BE49-F238E27FC236}">
                <a16:creationId xmlns:a16="http://schemas.microsoft.com/office/drawing/2014/main" id="{4366278A-02FD-494B-B8A3-FA3460DD96A5}"/>
              </a:ext>
            </a:extLst>
          </p:cNvPr>
          <p:cNvSpPr txBox="1"/>
          <p:nvPr/>
        </p:nvSpPr>
        <p:spPr>
          <a:xfrm>
            <a:off x="2846858" y="3834560"/>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3</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69" name="文本框 60">
            <a:extLst>
              <a:ext uri="{FF2B5EF4-FFF2-40B4-BE49-F238E27FC236}">
                <a16:creationId xmlns:a16="http://schemas.microsoft.com/office/drawing/2014/main" id="{073BE9F1-528E-4B86-A6B0-AF9141506AB5}"/>
              </a:ext>
            </a:extLst>
          </p:cNvPr>
          <p:cNvSpPr txBox="1"/>
          <p:nvPr/>
        </p:nvSpPr>
        <p:spPr>
          <a:xfrm>
            <a:off x="7298972" y="1455416"/>
            <a:ext cx="275717" cy="369332"/>
          </a:xfrm>
          <a:prstGeom prst="rect">
            <a:avLst/>
          </a:prstGeom>
          <a:noFill/>
        </p:spPr>
        <p:txBody>
          <a:bodyPr wrap="none" lIns="0" tIns="0" rIns="0" bIns="0" rtlCol="0">
            <a:spAutoFit/>
          </a:bodyPr>
          <a:lstStyle/>
          <a:p>
            <a:r>
              <a:rPr lang="en-US" altLang="zh-CN" sz="2400" i="1" dirty="0">
                <a:solidFill>
                  <a:srgbClr val="FF00FF"/>
                </a:solidFill>
                <a:latin typeface="Cambria" panose="02040503050406030204" pitchFamily="18" charset="0"/>
                <a:ea typeface="Cambria" panose="02040503050406030204" pitchFamily="18" charset="0"/>
                <a:cs typeface="Times New Roman" panose="02020603050405020304" pitchFamily="18" charset="0"/>
              </a:rPr>
              <a:t>β</a:t>
            </a:r>
            <a:r>
              <a:rPr lang="en-US" altLang="zh-CN" sz="2400" baseline="30000" dirty="0">
                <a:solidFill>
                  <a:srgbClr val="FF00FF"/>
                </a:solidFill>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solidFill>
                <a:srgbClr val="FF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71" name="文本框 35">
            <a:extLst>
              <a:ext uri="{FF2B5EF4-FFF2-40B4-BE49-F238E27FC236}">
                <a16:creationId xmlns:a16="http://schemas.microsoft.com/office/drawing/2014/main" id="{79211C42-DEBF-4499-9BDA-FAFAEEAEC4E9}"/>
              </a:ext>
            </a:extLst>
          </p:cNvPr>
          <p:cNvSpPr txBox="1"/>
          <p:nvPr/>
        </p:nvSpPr>
        <p:spPr>
          <a:xfrm>
            <a:off x="8092910" y="1341090"/>
            <a:ext cx="546625"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31</a:t>
            </a:r>
            <a:r>
              <a:rPr lang="en-US" altLang="zh-CN" sz="2400" dirty="0">
                <a:latin typeface="Cambria" panose="02040503050406030204" pitchFamily="18" charset="0"/>
                <a:ea typeface="Cambria" panose="02040503050406030204" pitchFamily="18" charset="0"/>
                <a:cs typeface="Times New Roman" panose="02020603050405020304" pitchFamily="18" charset="0"/>
              </a:rPr>
              <a:t>Ar</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72" name="文本框 35">
            <a:extLst>
              <a:ext uri="{FF2B5EF4-FFF2-40B4-BE49-F238E27FC236}">
                <a16:creationId xmlns:a16="http://schemas.microsoft.com/office/drawing/2014/main" id="{DFE39E81-E1A6-4E89-AEB1-1B429CEA7D74}"/>
              </a:ext>
            </a:extLst>
          </p:cNvPr>
          <p:cNvSpPr txBox="1"/>
          <p:nvPr/>
        </p:nvSpPr>
        <p:spPr>
          <a:xfrm>
            <a:off x="6398338" y="5661285"/>
            <a:ext cx="484107"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31</a:t>
            </a:r>
            <a:r>
              <a:rPr lang="en-US" altLang="zh-CN" sz="2400" dirty="0">
                <a:latin typeface="Cambria" panose="02040503050406030204" pitchFamily="18" charset="0"/>
                <a:ea typeface="Cambria" panose="02040503050406030204" pitchFamily="18" charset="0"/>
                <a:cs typeface="Times New Roman" panose="02020603050405020304" pitchFamily="18" charset="0"/>
              </a:rPr>
              <a:t>Cl</a:t>
            </a:r>
          </a:p>
        </p:txBody>
      </p:sp>
      <p:sp>
        <p:nvSpPr>
          <p:cNvPr id="73" name="文本框 35">
            <a:extLst>
              <a:ext uri="{FF2B5EF4-FFF2-40B4-BE49-F238E27FC236}">
                <a16:creationId xmlns:a16="http://schemas.microsoft.com/office/drawing/2014/main" id="{409EB8FB-6B0C-40FD-BE85-2724E9D86297}"/>
              </a:ext>
            </a:extLst>
          </p:cNvPr>
          <p:cNvSpPr txBox="1"/>
          <p:nvPr/>
        </p:nvSpPr>
        <p:spPr>
          <a:xfrm>
            <a:off x="2282017" y="4323041"/>
            <a:ext cx="402353"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29</a:t>
            </a:r>
            <a:r>
              <a:rPr lang="en-US" altLang="zh-CN" sz="2400" dirty="0">
                <a:latin typeface="Cambria" panose="02040503050406030204" pitchFamily="18" charset="0"/>
                <a:ea typeface="Cambria" panose="02040503050406030204" pitchFamily="18" charset="0"/>
                <a:cs typeface="Times New Roman" panose="02020603050405020304" pitchFamily="18" charset="0"/>
              </a:rPr>
              <a:t>P</a:t>
            </a:r>
          </a:p>
        </p:txBody>
      </p:sp>
      <p:cxnSp>
        <p:nvCxnSpPr>
          <p:cNvPr id="77" name="直接箭头连接符 19">
            <a:extLst>
              <a:ext uri="{FF2B5EF4-FFF2-40B4-BE49-F238E27FC236}">
                <a16:creationId xmlns:a16="http://schemas.microsoft.com/office/drawing/2014/main" id="{53D9B53A-EFB8-4DEE-A0BF-2CC2B714AB43}"/>
              </a:ext>
            </a:extLst>
          </p:cNvPr>
          <p:cNvCxnSpPr>
            <a:cxnSpLocks/>
          </p:cNvCxnSpPr>
          <p:nvPr/>
        </p:nvCxnSpPr>
        <p:spPr>
          <a:xfrm>
            <a:off x="4876800" y="5044282"/>
            <a:ext cx="0" cy="346868"/>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78" name="文本框 60">
            <a:extLst>
              <a:ext uri="{FF2B5EF4-FFF2-40B4-BE49-F238E27FC236}">
                <a16:creationId xmlns:a16="http://schemas.microsoft.com/office/drawing/2014/main" id="{29C3DED0-FA40-49DC-AD2F-E9E30356384D}"/>
              </a:ext>
            </a:extLst>
          </p:cNvPr>
          <p:cNvSpPr txBox="1"/>
          <p:nvPr/>
        </p:nvSpPr>
        <p:spPr>
          <a:xfrm>
            <a:off x="4236047" y="4953736"/>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2</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79" name="文本框 35">
            <a:extLst>
              <a:ext uri="{FF2B5EF4-FFF2-40B4-BE49-F238E27FC236}">
                <a16:creationId xmlns:a16="http://schemas.microsoft.com/office/drawing/2014/main" id="{33BEFE22-3107-448C-BD5B-636117BCDCAE}"/>
              </a:ext>
            </a:extLst>
          </p:cNvPr>
          <p:cNvSpPr txBox="1"/>
          <p:nvPr/>
        </p:nvSpPr>
        <p:spPr>
          <a:xfrm>
            <a:off x="4520405" y="5437363"/>
            <a:ext cx="379912"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30</a:t>
            </a:r>
            <a:r>
              <a:rPr lang="en-US" altLang="zh-CN" sz="2400" dirty="0">
                <a:latin typeface="Cambria" panose="02040503050406030204" pitchFamily="18" charset="0"/>
                <a:ea typeface="Cambria" panose="02040503050406030204" pitchFamily="18" charset="0"/>
                <a:cs typeface="Times New Roman" panose="02020603050405020304" pitchFamily="18" charset="0"/>
              </a:rPr>
              <a:t>S</a:t>
            </a:r>
          </a:p>
        </p:txBody>
      </p:sp>
      <p:cxnSp>
        <p:nvCxnSpPr>
          <p:cNvPr id="80" name="直接箭头连接符 48">
            <a:extLst>
              <a:ext uri="{FF2B5EF4-FFF2-40B4-BE49-F238E27FC236}">
                <a16:creationId xmlns:a16="http://schemas.microsoft.com/office/drawing/2014/main" id="{59DDFCB9-C08B-45FE-A0CC-B99DC727CE42}"/>
              </a:ext>
            </a:extLst>
          </p:cNvPr>
          <p:cNvCxnSpPr>
            <a:cxnSpLocks/>
          </p:cNvCxnSpPr>
          <p:nvPr/>
        </p:nvCxnSpPr>
        <p:spPr>
          <a:xfrm flipH="1">
            <a:off x="1466634" y="2317075"/>
            <a:ext cx="4620366" cy="796668"/>
          </a:xfrm>
          <a:prstGeom prst="straightConnector1">
            <a:avLst/>
          </a:prstGeom>
          <a:ln w="22225">
            <a:solidFill>
              <a:srgbClr val="EEE8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81" name="文本框 35">
            <a:extLst>
              <a:ext uri="{FF2B5EF4-FFF2-40B4-BE49-F238E27FC236}">
                <a16:creationId xmlns:a16="http://schemas.microsoft.com/office/drawing/2014/main" id="{B71AA1CE-369F-4C21-8CF2-D66B051FD73B}"/>
              </a:ext>
            </a:extLst>
          </p:cNvPr>
          <p:cNvSpPr txBox="1"/>
          <p:nvPr/>
        </p:nvSpPr>
        <p:spPr>
          <a:xfrm>
            <a:off x="7768302" y="990600"/>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5/2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2" name="文本框 35">
            <a:extLst>
              <a:ext uri="{FF2B5EF4-FFF2-40B4-BE49-F238E27FC236}">
                <a16:creationId xmlns:a16="http://schemas.microsoft.com/office/drawing/2014/main" id="{502C9DA9-3E4E-465F-87F0-44D7E5A5CD52}"/>
              </a:ext>
            </a:extLst>
          </p:cNvPr>
          <p:cNvSpPr txBox="1"/>
          <p:nvPr/>
        </p:nvSpPr>
        <p:spPr>
          <a:xfrm>
            <a:off x="6062073" y="2014525"/>
            <a:ext cx="455254"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5/2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3" name="文本框 35">
            <a:extLst>
              <a:ext uri="{FF2B5EF4-FFF2-40B4-BE49-F238E27FC236}">
                <a16:creationId xmlns:a16="http://schemas.microsoft.com/office/drawing/2014/main" id="{FDC63977-C8BE-4713-964B-97706FCD0034}"/>
              </a:ext>
            </a:extLst>
          </p:cNvPr>
          <p:cNvSpPr txBox="1"/>
          <p:nvPr/>
        </p:nvSpPr>
        <p:spPr>
          <a:xfrm>
            <a:off x="6076500" y="5365084"/>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0</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4" name="文本框 35">
            <a:extLst>
              <a:ext uri="{FF2B5EF4-FFF2-40B4-BE49-F238E27FC236}">
                <a16:creationId xmlns:a16="http://schemas.microsoft.com/office/drawing/2014/main" id="{216CCD60-AF41-4EAC-B108-F40E415C19BF}"/>
              </a:ext>
            </a:extLst>
          </p:cNvPr>
          <p:cNvSpPr txBox="1"/>
          <p:nvPr/>
        </p:nvSpPr>
        <p:spPr>
          <a:xfrm>
            <a:off x="3812493" y="5138402"/>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0</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5" name="文本框 35">
            <a:extLst>
              <a:ext uri="{FF2B5EF4-FFF2-40B4-BE49-F238E27FC236}">
                <a16:creationId xmlns:a16="http://schemas.microsoft.com/office/drawing/2014/main" id="{E0B760FC-A897-4CD7-9D41-927DD60ACA24}"/>
              </a:ext>
            </a:extLst>
          </p:cNvPr>
          <p:cNvSpPr txBox="1"/>
          <p:nvPr/>
        </p:nvSpPr>
        <p:spPr>
          <a:xfrm>
            <a:off x="1707117" y="3990201"/>
            <a:ext cx="455254"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1/2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86" name="文本框 35">
            <a:extLst>
              <a:ext uri="{FF2B5EF4-FFF2-40B4-BE49-F238E27FC236}">
                <a16:creationId xmlns:a16="http://schemas.microsoft.com/office/drawing/2014/main" id="{2CA822E7-95B9-47CA-9FB4-DF2D6A42B0C2}"/>
              </a:ext>
            </a:extLst>
          </p:cNvPr>
          <p:cNvSpPr txBox="1"/>
          <p:nvPr/>
        </p:nvSpPr>
        <p:spPr>
          <a:xfrm>
            <a:off x="1707118" y="3600076"/>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3/2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91" name="文本框 35">
            <a:extLst>
              <a:ext uri="{FF2B5EF4-FFF2-40B4-BE49-F238E27FC236}">
                <a16:creationId xmlns:a16="http://schemas.microsoft.com/office/drawing/2014/main" id="{629CBC00-81CB-4781-AB84-CC40378DF28F}"/>
              </a:ext>
            </a:extLst>
          </p:cNvPr>
          <p:cNvSpPr txBox="1"/>
          <p:nvPr/>
        </p:nvSpPr>
        <p:spPr>
          <a:xfrm>
            <a:off x="676667" y="3155142"/>
            <a:ext cx="464872" cy="369332"/>
          </a:xfrm>
          <a:prstGeom prst="rect">
            <a:avLst/>
          </a:prstGeom>
          <a:noFill/>
        </p:spPr>
        <p:txBody>
          <a:bodyPr wrap="none" lIns="0" tIns="0" rIns="0" bIns="0" rtlCol="0">
            <a:spAutoFit/>
          </a:bodyPr>
          <a:lstStyle/>
          <a:p>
            <a:pPr algn="ctr"/>
            <a:r>
              <a:rPr lang="en-US" altLang="zh-CN" sz="2400" baseline="30000" dirty="0">
                <a:latin typeface="Cambria" panose="02040503050406030204" pitchFamily="18" charset="0"/>
                <a:ea typeface="Cambria" panose="02040503050406030204" pitchFamily="18" charset="0"/>
                <a:cs typeface="Times New Roman" panose="02020603050405020304" pitchFamily="18" charset="0"/>
              </a:rPr>
              <a:t>28</a:t>
            </a:r>
            <a:r>
              <a:rPr lang="en-US" altLang="zh-CN" sz="2400" dirty="0">
                <a:latin typeface="Cambria" panose="02040503050406030204" pitchFamily="18" charset="0"/>
                <a:ea typeface="Cambria" panose="02040503050406030204" pitchFamily="18" charset="0"/>
                <a:cs typeface="Times New Roman" panose="02020603050405020304" pitchFamily="18" charset="0"/>
              </a:rPr>
              <a:t>Si</a:t>
            </a:r>
          </a:p>
        </p:txBody>
      </p:sp>
      <p:sp>
        <p:nvSpPr>
          <p:cNvPr id="93" name="文本框 35">
            <a:extLst>
              <a:ext uri="{FF2B5EF4-FFF2-40B4-BE49-F238E27FC236}">
                <a16:creationId xmlns:a16="http://schemas.microsoft.com/office/drawing/2014/main" id="{5BAA45A3-A788-4BFB-AB03-29EAA9CB9B76}"/>
              </a:ext>
            </a:extLst>
          </p:cNvPr>
          <p:cNvSpPr txBox="1"/>
          <p:nvPr/>
        </p:nvSpPr>
        <p:spPr>
          <a:xfrm>
            <a:off x="409551" y="2836744"/>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0</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94" name="文本框 60">
            <a:extLst>
              <a:ext uri="{FF2B5EF4-FFF2-40B4-BE49-F238E27FC236}">
                <a16:creationId xmlns:a16="http://schemas.microsoft.com/office/drawing/2014/main" id="{FD6FC1F4-45EE-4B3B-B447-CDB807C6F65E}"/>
              </a:ext>
            </a:extLst>
          </p:cNvPr>
          <p:cNvSpPr txBox="1"/>
          <p:nvPr/>
        </p:nvSpPr>
        <p:spPr>
          <a:xfrm>
            <a:off x="2861979" y="2434664"/>
            <a:ext cx="331822" cy="369332"/>
          </a:xfrm>
          <a:prstGeom prst="rect">
            <a:avLst/>
          </a:prstGeom>
          <a:noFill/>
        </p:spPr>
        <p:txBody>
          <a:bodyPr wrap="none" lIns="0" tIns="0" rIns="0" bIns="0" rtlCol="0">
            <a:spAutoFit/>
          </a:bodyPr>
          <a:lstStyle/>
          <a:p>
            <a:r>
              <a:rPr lang="en-US" altLang="zh-CN" sz="2400" dirty="0">
                <a:solidFill>
                  <a:srgbClr val="E3DE00"/>
                </a:solidFill>
                <a:latin typeface="Cambria" panose="02040503050406030204" pitchFamily="18" charset="0"/>
                <a:ea typeface="Cambria" panose="02040503050406030204" pitchFamily="18" charset="0"/>
                <a:cs typeface="Times New Roman" panose="02020603050405020304" pitchFamily="18" charset="0"/>
              </a:rPr>
              <a:t>3</a:t>
            </a:r>
            <a:r>
              <a:rPr lang="en-US" altLang="zh-CN" sz="2400" i="1" dirty="0">
                <a:solidFill>
                  <a:srgbClr val="E3DE00"/>
                </a:solidFill>
                <a:latin typeface="Cambria" panose="02040503050406030204" pitchFamily="18" charset="0"/>
                <a:ea typeface="Cambria" panose="02040503050406030204" pitchFamily="18" charset="0"/>
                <a:cs typeface="Times New Roman" panose="02020603050405020304" pitchFamily="18" charset="0"/>
              </a:rPr>
              <a:t>p</a:t>
            </a:r>
            <a:endParaRPr lang="en-US" sz="2400" i="1" baseline="-25000" dirty="0">
              <a:solidFill>
                <a:srgbClr val="E3DE00"/>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95" name="TextBox 94">
            <a:extLst>
              <a:ext uri="{FF2B5EF4-FFF2-40B4-BE49-F238E27FC236}">
                <a16:creationId xmlns:a16="http://schemas.microsoft.com/office/drawing/2014/main" id="{DC0E5854-5943-4EA9-985E-7B7588C41A2F}"/>
              </a:ext>
            </a:extLst>
          </p:cNvPr>
          <p:cNvSpPr txBox="1"/>
          <p:nvPr/>
        </p:nvSpPr>
        <p:spPr>
          <a:xfrm>
            <a:off x="2584485" y="3622197"/>
            <a:ext cx="604268"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218 fs</a:t>
            </a:r>
            <a:endParaRPr lang="zh-CN" altLang="en-US" dirty="0">
              <a:latin typeface="Cambria" panose="02040503050406030204" pitchFamily="18" charset="0"/>
            </a:endParaRPr>
          </a:p>
        </p:txBody>
      </p:sp>
      <p:sp>
        <p:nvSpPr>
          <p:cNvPr id="96" name="TextBox 95">
            <a:extLst>
              <a:ext uri="{FF2B5EF4-FFF2-40B4-BE49-F238E27FC236}">
                <a16:creationId xmlns:a16="http://schemas.microsoft.com/office/drawing/2014/main" id="{45EB5691-75F3-40DC-91A1-698044F45B27}"/>
              </a:ext>
            </a:extLst>
          </p:cNvPr>
          <p:cNvSpPr txBox="1"/>
          <p:nvPr/>
        </p:nvSpPr>
        <p:spPr>
          <a:xfrm>
            <a:off x="4783695" y="4767521"/>
            <a:ext cx="604268"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225 fs</a:t>
            </a:r>
            <a:endParaRPr lang="zh-CN" altLang="en-US" dirty="0">
              <a:latin typeface="Cambria" panose="02040503050406030204" pitchFamily="18" charset="0"/>
            </a:endParaRPr>
          </a:p>
        </p:txBody>
      </p:sp>
      <p:sp>
        <p:nvSpPr>
          <p:cNvPr id="99" name="文本框 35">
            <a:extLst>
              <a:ext uri="{FF2B5EF4-FFF2-40B4-BE49-F238E27FC236}">
                <a16:creationId xmlns:a16="http://schemas.microsoft.com/office/drawing/2014/main" id="{D09ED2E0-0744-460A-886C-9BE0C694AE38}"/>
              </a:ext>
            </a:extLst>
          </p:cNvPr>
          <p:cNvSpPr txBox="1"/>
          <p:nvPr/>
        </p:nvSpPr>
        <p:spPr>
          <a:xfrm>
            <a:off x="6437001" y="2344246"/>
            <a:ext cx="439543" cy="369332"/>
          </a:xfrm>
          <a:prstGeom prst="rect">
            <a:avLst/>
          </a:prstGeom>
          <a:noFill/>
        </p:spPr>
        <p:txBody>
          <a:bodyPr wrap="none" lIns="0" tIns="0" rIns="0" bIns="0" rtlCol="0">
            <a:spAutoFit/>
          </a:bodyPr>
          <a:lstStyle/>
          <a:p>
            <a:pPr algn="ctr"/>
            <a:r>
              <a:rPr lang="en-US" altLang="zh-CN" sz="2400" dirty="0">
                <a:latin typeface="Cambria" panose="02040503050406030204" pitchFamily="18" charset="0"/>
                <a:ea typeface="Cambria" panose="02040503050406030204" pitchFamily="18" charset="0"/>
                <a:cs typeface="Times New Roman" panose="02020603050405020304" pitchFamily="18" charset="0"/>
              </a:rPr>
              <a:t>IAS</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119" name="直接箭头连接符 48">
            <a:extLst>
              <a:ext uri="{FF2B5EF4-FFF2-40B4-BE49-F238E27FC236}">
                <a16:creationId xmlns:a16="http://schemas.microsoft.com/office/drawing/2014/main" id="{B2153D12-2783-4A29-9152-1119D96EFC17}"/>
              </a:ext>
            </a:extLst>
          </p:cNvPr>
          <p:cNvCxnSpPr>
            <a:cxnSpLocks/>
          </p:cNvCxnSpPr>
          <p:nvPr/>
        </p:nvCxnSpPr>
        <p:spPr>
          <a:xfrm flipH="1">
            <a:off x="3193801" y="2317074"/>
            <a:ext cx="2893199" cy="1546061"/>
          </a:xfrm>
          <a:prstGeom prst="straightConnector1">
            <a:avLst/>
          </a:prstGeom>
          <a:ln w="22225">
            <a:solidFill>
              <a:srgbClr val="00FF00"/>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130" name="Picture 129">
            <a:extLst>
              <a:ext uri="{FF2B5EF4-FFF2-40B4-BE49-F238E27FC236}">
                <a16:creationId xmlns:a16="http://schemas.microsoft.com/office/drawing/2014/main" id="{95A07454-5382-4D2B-853C-011AB48DAB11}"/>
              </a:ext>
            </a:extLst>
          </p:cNvPr>
          <p:cNvPicPr>
            <a:picLocks noChangeAspect="1"/>
          </p:cNvPicPr>
          <p:nvPr/>
        </p:nvPicPr>
        <p:blipFill>
          <a:blip r:embed="rId2"/>
          <a:stretch>
            <a:fillRect/>
          </a:stretch>
        </p:blipFill>
        <p:spPr>
          <a:xfrm>
            <a:off x="1974621" y="4725194"/>
            <a:ext cx="1043834" cy="731223"/>
          </a:xfrm>
          <a:prstGeom prst="rect">
            <a:avLst/>
          </a:prstGeom>
        </p:spPr>
      </p:pic>
      <p:cxnSp>
        <p:nvCxnSpPr>
          <p:cNvPr id="131" name="直接箭头连接符 19">
            <a:extLst>
              <a:ext uri="{FF2B5EF4-FFF2-40B4-BE49-F238E27FC236}">
                <a16:creationId xmlns:a16="http://schemas.microsoft.com/office/drawing/2014/main" id="{16D51BC0-493E-4227-A325-25B926C783C4}"/>
              </a:ext>
            </a:extLst>
          </p:cNvPr>
          <p:cNvCxnSpPr>
            <a:cxnSpLocks/>
          </p:cNvCxnSpPr>
          <p:nvPr/>
        </p:nvCxnSpPr>
        <p:spPr>
          <a:xfrm>
            <a:off x="4294286" y="4308475"/>
            <a:ext cx="0" cy="704850"/>
          </a:xfrm>
          <a:prstGeom prst="straightConnector1">
            <a:avLst/>
          </a:prstGeom>
          <a:ln w="25400">
            <a:solidFill>
              <a:srgbClr val="99CC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32" name="直接箭头连接符 19">
            <a:extLst>
              <a:ext uri="{FF2B5EF4-FFF2-40B4-BE49-F238E27FC236}">
                <a16:creationId xmlns:a16="http://schemas.microsoft.com/office/drawing/2014/main" id="{785B6160-BF73-469B-938E-8C55FB9A10C1}"/>
              </a:ext>
            </a:extLst>
          </p:cNvPr>
          <p:cNvCxnSpPr>
            <a:cxnSpLocks/>
          </p:cNvCxnSpPr>
          <p:nvPr/>
        </p:nvCxnSpPr>
        <p:spPr>
          <a:xfrm>
            <a:off x="4439914" y="4000500"/>
            <a:ext cx="0" cy="1016000"/>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35" name="直接箭头连接符 19">
            <a:extLst>
              <a:ext uri="{FF2B5EF4-FFF2-40B4-BE49-F238E27FC236}">
                <a16:creationId xmlns:a16="http://schemas.microsoft.com/office/drawing/2014/main" id="{43A27281-5CBC-488A-85CD-DB793E1C3C54}"/>
              </a:ext>
            </a:extLst>
          </p:cNvPr>
          <p:cNvCxnSpPr>
            <a:cxnSpLocks/>
          </p:cNvCxnSpPr>
          <p:nvPr/>
        </p:nvCxnSpPr>
        <p:spPr>
          <a:xfrm>
            <a:off x="4731170" y="4733925"/>
            <a:ext cx="0" cy="284781"/>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38" name="文本框 35">
            <a:extLst>
              <a:ext uri="{FF2B5EF4-FFF2-40B4-BE49-F238E27FC236}">
                <a16:creationId xmlns:a16="http://schemas.microsoft.com/office/drawing/2014/main" id="{916A02BE-5370-44A8-BFA4-0B9AA1797B19}"/>
              </a:ext>
            </a:extLst>
          </p:cNvPr>
          <p:cNvSpPr txBox="1"/>
          <p:nvPr/>
        </p:nvSpPr>
        <p:spPr>
          <a:xfrm>
            <a:off x="3812493" y="4767106"/>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39" name="文本框 35">
            <a:extLst>
              <a:ext uri="{FF2B5EF4-FFF2-40B4-BE49-F238E27FC236}">
                <a16:creationId xmlns:a16="http://schemas.microsoft.com/office/drawing/2014/main" id="{1FD51EC7-4460-4D21-AEEC-E30F29F70658}"/>
              </a:ext>
            </a:extLst>
          </p:cNvPr>
          <p:cNvSpPr txBox="1"/>
          <p:nvPr/>
        </p:nvSpPr>
        <p:spPr>
          <a:xfrm>
            <a:off x="3812493" y="4462918"/>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pic>
        <p:nvPicPr>
          <p:cNvPr id="158" name="Picture 157">
            <a:extLst>
              <a:ext uri="{FF2B5EF4-FFF2-40B4-BE49-F238E27FC236}">
                <a16:creationId xmlns:a16="http://schemas.microsoft.com/office/drawing/2014/main" id="{72F760C1-4ED8-49B9-B6CC-BA4482615508}"/>
              </a:ext>
            </a:extLst>
          </p:cNvPr>
          <p:cNvPicPr>
            <a:picLocks noChangeAspect="1"/>
          </p:cNvPicPr>
          <p:nvPr/>
        </p:nvPicPr>
        <p:blipFill>
          <a:blip r:embed="rId2"/>
          <a:stretch>
            <a:fillRect/>
          </a:stretch>
        </p:blipFill>
        <p:spPr>
          <a:xfrm>
            <a:off x="3803756" y="5485447"/>
            <a:ext cx="681102" cy="671769"/>
          </a:xfrm>
          <a:prstGeom prst="rect">
            <a:avLst/>
          </a:prstGeom>
        </p:spPr>
      </p:pic>
      <p:sp>
        <p:nvSpPr>
          <p:cNvPr id="160" name="文本框 35">
            <a:extLst>
              <a:ext uri="{FF2B5EF4-FFF2-40B4-BE49-F238E27FC236}">
                <a16:creationId xmlns:a16="http://schemas.microsoft.com/office/drawing/2014/main" id="{50667E25-5D58-4A66-B027-2A9FB1EA71B8}"/>
              </a:ext>
            </a:extLst>
          </p:cNvPr>
          <p:cNvSpPr txBox="1"/>
          <p:nvPr/>
        </p:nvSpPr>
        <p:spPr>
          <a:xfrm>
            <a:off x="5910323" y="1196109"/>
            <a:ext cx="1787798" cy="307777"/>
          </a:xfrm>
          <a:prstGeom prst="rect">
            <a:avLst/>
          </a:prstGeom>
          <a:noFill/>
        </p:spPr>
        <p:txBody>
          <a:bodyPr wrap="none" lIns="0" tIns="0" rIns="0" bIns="0" rtlCol="0">
            <a:spAutoFit/>
          </a:bodyPr>
          <a:lstStyle/>
          <a:p>
            <a:pPr algn="ctr"/>
            <a:r>
              <a:rPr lang="en-US" altLang="zh-CN" sz="2000" i="1" dirty="0">
                <a:latin typeface="Cambria" panose="02040503050406030204" pitchFamily="18" charset="0"/>
                <a:ea typeface="Cambria" panose="02040503050406030204" pitchFamily="18" charset="0"/>
                <a:cs typeface="Times New Roman" panose="02020603050405020304" pitchFamily="18" charset="0"/>
              </a:rPr>
              <a:t>Q</a:t>
            </a:r>
            <a:r>
              <a:rPr lang="en-US" altLang="zh-CN" sz="2000" baseline="-25000" dirty="0">
                <a:latin typeface="Cambria" panose="02040503050406030204" pitchFamily="18" charset="0"/>
                <a:ea typeface="Cambria" panose="02040503050406030204" pitchFamily="18" charset="0"/>
                <a:cs typeface="Times New Roman" panose="02020603050405020304" pitchFamily="18" charset="0"/>
              </a:rPr>
              <a:t>EC</a:t>
            </a:r>
            <a:r>
              <a:rPr lang="en-US" altLang="zh-CN" sz="2000" dirty="0">
                <a:latin typeface="Cambria" panose="02040503050406030204" pitchFamily="18" charset="0"/>
                <a:ea typeface="Cambria" panose="02040503050406030204" pitchFamily="18" charset="0"/>
                <a:cs typeface="Times New Roman" panose="02020603050405020304" pitchFamily="18" charset="0"/>
              </a:rPr>
              <a:t> = 18360 keV</a:t>
            </a:r>
            <a:endParaRPr lang="en-US" sz="2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61" name="文本框 35">
            <a:extLst>
              <a:ext uri="{FF2B5EF4-FFF2-40B4-BE49-F238E27FC236}">
                <a16:creationId xmlns:a16="http://schemas.microsoft.com/office/drawing/2014/main" id="{CDF33F9A-9596-4DD0-949C-67A20BFB8E59}"/>
              </a:ext>
            </a:extLst>
          </p:cNvPr>
          <p:cNvSpPr txBox="1"/>
          <p:nvPr/>
        </p:nvSpPr>
        <p:spPr>
          <a:xfrm>
            <a:off x="7241040" y="2143323"/>
            <a:ext cx="1180260" cy="307777"/>
          </a:xfrm>
          <a:prstGeom prst="rect">
            <a:avLst/>
          </a:prstGeom>
          <a:noFill/>
        </p:spPr>
        <p:txBody>
          <a:bodyPr wrap="none" lIns="0" tIns="0" rIns="0" bIns="0" rtlCol="0">
            <a:spAutoFit/>
          </a:bodyPr>
          <a:lstStyle/>
          <a:p>
            <a:pPr algn="ctr"/>
            <a:r>
              <a:rPr lang="en-US" altLang="zh-CN" sz="2000" dirty="0">
                <a:latin typeface="Cambria" panose="02040503050406030204" pitchFamily="18" charset="0"/>
                <a:ea typeface="Cambria" panose="02040503050406030204" pitchFamily="18" charset="0"/>
                <a:cs typeface="Times New Roman" panose="02020603050405020304" pitchFamily="18" charset="0"/>
              </a:rPr>
              <a:t>12313 keV</a:t>
            </a:r>
            <a:endParaRPr lang="en-US" sz="20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74" name="直接连接符 62">
            <a:extLst>
              <a:ext uri="{FF2B5EF4-FFF2-40B4-BE49-F238E27FC236}">
                <a16:creationId xmlns:a16="http://schemas.microsoft.com/office/drawing/2014/main" id="{7E7C7B85-48B1-4F51-B078-74AA2CF9387B}"/>
              </a:ext>
            </a:extLst>
          </p:cNvPr>
          <p:cNvCxnSpPr>
            <a:cxnSpLocks/>
          </p:cNvCxnSpPr>
          <p:nvPr/>
        </p:nvCxnSpPr>
        <p:spPr>
          <a:xfrm>
            <a:off x="1822200" y="3614738"/>
            <a:ext cx="1368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62">
            <a:extLst>
              <a:ext uri="{FF2B5EF4-FFF2-40B4-BE49-F238E27FC236}">
                <a16:creationId xmlns:a16="http://schemas.microsoft.com/office/drawing/2014/main" id="{E19F093E-3C8E-44B7-BDCE-4E032B411A10}"/>
              </a:ext>
            </a:extLst>
          </p:cNvPr>
          <p:cNvCxnSpPr>
            <a:cxnSpLocks/>
          </p:cNvCxnSpPr>
          <p:nvPr/>
        </p:nvCxnSpPr>
        <p:spPr>
          <a:xfrm>
            <a:off x="1822200" y="3374704"/>
            <a:ext cx="1368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文本框 35">
            <a:extLst>
              <a:ext uri="{FF2B5EF4-FFF2-40B4-BE49-F238E27FC236}">
                <a16:creationId xmlns:a16="http://schemas.microsoft.com/office/drawing/2014/main" id="{398A065A-C57B-426C-86CE-9147F7A11265}"/>
              </a:ext>
            </a:extLst>
          </p:cNvPr>
          <p:cNvSpPr txBox="1"/>
          <p:nvPr/>
        </p:nvSpPr>
        <p:spPr>
          <a:xfrm>
            <a:off x="1707118" y="3334979"/>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5/2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04" name="文本框 35">
            <a:extLst>
              <a:ext uri="{FF2B5EF4-FFF2-40B4-BE49-F238E27FC236}">
                <a16:creationId xmlns:a16="http://schemas.microsoft.com/office/drawing/2014/main" id="{99C4ACB8-AAB8-4E6A-BFC9-BB55C416492A}"/>
              </a:ext>
            </a:extLst>
          </p:cNvPr>
          <p:cNvSpPr txBox="1"/>
          <p:nvPr/>
        </p:nvSpPr>
        <p:spPr>
          <a:xfrm>
            <a:off x="1707118" y="3070442"/>
            <a:ext cx="455253"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3/2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05" name="TextBox 104">
            <a:extLst>
              <a:ext uri="{FF2B5EF4-FFF2-40B4-BE49-F238E27FC236}">
                <a16:creationId xmlns:a16="http://schemas.microsoft.com/office/drawing/2014/main" id="{E5314897-FB50-4859-B218-9B267471B8D8}"/>
              </a:ext>
            </a:extLst>
          </p:cNvPr>
          <p:cNvSpPr txBox="1"/>
          <p:nvPr/>
        </p:nvSpPr>
        <p:spPr>
          <a:xfrm>
            <a:off x="2580939" y="3364397"/>
            <a:ext cx="604268"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387 fs</a:t>
            </a:r>
            <a:endParaRPr lang="zh-CN" altLang="en-US" dirty="0">
              <a:latin typeface="Cambria" panose="02040503050406030204" pitchFamily="18" charset="0"/>
            </a:endParaRPr>
          </a:p>
        </p:txBody>
      </p:sp>
      <p:sp>
        <p:nvSpPr>
          <p:cNvPr id="106" name="TextBox 105">
            <a:extLst>
              <a:ext uri="{FF2B5EF4-FFF2-40B4-BE49-F238E27FC236}">
                <a16:creationId xmlns:a16="http://schemas.microsoft.com/office/drawing/2014/main" id="{4EC42B53-F9C9-46AF-B83E-E72D49B4201F}"/>
              </a:ext>
            </a:extLst>
          </p:cNvPr>
          <p:cNvSpPr txBox="1"/>
          <p:nvPr/>
        </p:nvSpPr>
        <p:spPr>
          <a:xfrm>
            <a:off x="2709999" y="3122521"/>
            <a:ext cx="476028"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27 fs</a:t>
            </a:r>
            <a:endParaRPr lang="zh-CN" altLang="en-US" dirty="0">
              <a:latin typeface="Cambria" panose="02040503050406030204" pitchFamily="18" charset="0"/>
            </a:endParaRPr>
          </a:p>
        </p:txBody>
      </p:sp>
      <p:cxnSp>
        <p:nvCxnSpPr>
          <p:cNvPr id="107" name="直接箭头连接符 19">
            <a:extLst>
              <a:ext uri="{FF2B5EF4-FFF2-40B4-BE49-F238E27FC236}">
                <a16:creationId xmlns:a16="http://schemas.microsoft.com/office/drawing/2014/main" id="{314BD785-5EDD-44A3-A51A-DEB65C5FFBB7}"/>
              </a:ext>
            </a:extLst>
          </p:cNvPr>
          <p:cNvCxnSpPr>
            <a:cxnSpLocks/>
          </p:cNvCxnSpPr>
          <p:nvPr/>
        </p:nvCxnSpPr>
        <p:spPr>
          <a:xfrm>
            <a:off x="2743200" y="3877075"/>
            <a:ext cx="0" cy="375838"/>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8" name="直接箭头连接符 19">
            <a:extLst>
              <a:ext uri="{FF2B5EF4-FFF2-40B4-BE49-F238E27FC236}">
                <a16:creationId xmlns:a16="http://schemas.microsoft.com/office/drawing/2014/main" id="{01CEFFA3-AB67-4D66-9A33-B392244C91BB}"/>
              </a:ext>
            </a:extLst>
          </p:cNvPr>
          <p:cNvCxnSpPr>
            <a:cxnSpLocks/>
          </p:cNvCxnSpPr>
          <p:nvPr/>
        </p:nvCxnSpPr>
        <p:spPr>
          <a:xfrm>
            <a:off x="2286000" y="3389486"/>
            <a:ext cx="0" cy="863427"/>
          </a:xfrm>
          <a:prstGeom prst="straightConnector1">
            <a:avLst/>
          </a:prstGeom>
          <a:ln w="25400">
            <a:solidFill>
              <a:srgbClr val="99CC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9" name="直接箭头连接符 48">
            <a:extLst>
              <a:ext uri="{FF2B5EF4-FFF2-40B4-BE49-F238E27FC236}">
                <a16:creationId xmlns:a16="http://schemas.microsoft.com/office/drawing/2014/main" id="{F044FCC4-494A-41FC-B208-397C6B8F0BD1}"/>
              </a:ext>
            </a:extLst>
          </p:cNvPr>
          <p:cNvCxnSpPr>
            <a:cxnSpLocks/>
          </p:cNvCxnSpPr>
          <p:nvPr/>
        </p:nvCxnSpPr>
        <p:spPr>
          <a:xfrm flipH="1">
            <a:off x="3190875" y="2310209"/>
            <a:ext cx="2896125" cy="1285479"/>
          </a:xfrm>
          <a:prstGeom prst="straightConnector1">
            <a:avLst/>
          </a:prstGeom>
          <a:ln w="22225">
            <a:solidFill>
              <a:srgbClr val="00FF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10" name="直接箭头连接符 48">
            <a:extLst>
              <a:ext uri="{FF2B5EF4-FFF2-40B4-BE49-F238E27FC236}">
                <a16:creationId xmlns:a16="http://schemas.microsoft.com/office/drawing/2014/main" id="{328CA7E2-B702-44DF-895D-49B76A7F46B0}"/>
              </a:ext>
            </a:extLst>
          </p:cNvPr>
          <p:cNvCxnSpPr>
            <a:cxnSpLocks/>
          </p:cNvCxnSpPr>
          <p:nvPr/>
        </p:nvCxnSpPr>
        <p:spPr>
          <a:xfrm flipH="1">
            <a:off x="3190875" y="2312072"/>
            <a:ext cx="2897764" cy="1047872"/>
          </a:xfrm>
          <a:prstGeom prst="straightConnector1">
            <a:avLst/>
          </a:prstGeom>
          <a:ln w="22225">
            <a:solidFill>
              <a:srgbClr val="00FF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11" name="直接连接符 62">
            <a:extLst>
              <a:ext uri="{FF2B5EF4-FFF2-40B4-BE49-F238E27FC236}">
                <a16:creationId xmlns:a16="http://schemas.microsoft.com/office/drawing/2014/main" id="{B79768F9-4214-4869-8702-F05FED5FF8B6}"/>
              </a:ext>
            </a:extLst>
          </p:cNvPr>
          <p:cNvCxnSpPr>
            <a:cxnSpLocks/>
          </p:cNvCxnSpPr>
          <p:nvPr/>
        </p:nvCxnSpPr>
        <p:spPr>
          <a:xfrm>
            <a:off x="3810000" y="4242743"/>
            <a:ext cx="158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直接连接符 62">
            <a:extLst>
              <a:ext uri="{FF2B5EF4-FFF2-40B4-BE49-F238E27FC236}">
                <a16:creationId xmlns:a16="http://schemas.microsoft.com/office/drawing/2014/main" id="{407CA633-0029-44A4-9A23-D10CAEB2F03E}"/>
              </a:ext>
            </a:extLst>
          </p:cNvPr>
          <p:cNvCxnSpPr>
            <a:cxnSpLocks/>
          </p:cNvCxnSpPr>
          <p:nvPr/>
        </p:nvCxnSpPr>
        <p:spPr>
          <a:xfrm>
            <a:off x="3810000" y="3990201"/>
            <a:ext cx="158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62">
            <a:extLst>
              <a:ext uri="{FF2B5EF4-FFF2-40B4-BE49-F238E27FC236}">
                <a16:creationId xmlns:a16="http://schemas.microsoft.com/office/drawing/2014/main" id="{59F584BC-8634-4E5C-B7E8-AE3AF7190F8E}"/>
              </a:ext>
            </a:extLst>
          </p:cNvPr>
          <p:cNvCxnSpPr>
            <a:cxnSpLocks/>
          </p:cNvCxnSpPr>
          <p:nvPr/>
        </p:nvCxnSpPr>
        <p:spPr>
          <a:xfrm>
            <a:off x="3810000" y="3931785"/>
            <a:ext cx="1584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7FF33826-78C9-48E2-ADFF-3C62B1F1042A}"/>
              </a:ext>
            </a:extLst>
          </p:cNvPr>
          <p:cNvSpPr txBox="1"/>
          <p:nvPr/>
        </p:nvSpPr>
        <p:spPr>
          <a:xfrm>
            <a:off x="4772922" y="4474174"/>
            <a:ext cx="604268"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157 fs</a:t>
            </a:r>
            <a:endParaRPr lang="zh-CN" altLang="en-US" dirty="0">
              <a:latin typeface="Cambria" panose="02040503050406030204" pitchFamily="18" charset="0"/>
            </a:endParaRPr>
          </a:p>
        </p:txBody>
      </p:sp>
      <p:sp>
        <p:nvSpPr>
          <p:cNvPr id="115" name="文本框 35">
            <a:extLst>
              <a:ext uri="{FF2B5EF4-FFF2-40B4-BE49-F238E27FC236}">
                <a16:creationId xmlns:a16="http://schemas.microsoft.com/office/drawing/2014/main" id="{A993DD1D-5020-438E-B016-EB3C0B61B784}"/>
              </a:ext>
            </a:extLst>
          </p:cNvPr>
          <p:cNvSpPr txBox="1"/>
          <p:nvPr/>
        </p:nvSpPr>
        <p:spPr>
          <a:xfrm>
            <a:off x="3812493" y="4256392"/>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0</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16" name="文本框 35">
            <a:extLst>
              <a:ext uri="{FF2B5EF4-FFF2-40B4-BE49-F238E27FC236}">
                <a16:creationId xmlns:a16="http://schemas.microsoft.com/office/drawing/2014/main" id="{2357F2B4-07D4-45E9-96B6-8D14BE34300A}"/>
              </a:ext>
            </a:extLst>
          </p:cNvPr>
          <p:cNvSpPr txBox="1"/>
          <p:nvPr/>
        </p:nvSpPr>
        <p:spPr>
          <a:xfrm>
            <a:off x="3810000" y="3986846"/>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1</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17" name="文本框 35">
            <a:extLst>
              <a:ext uri="{FF2B5EF4-FFF2-40B4-BE49-F238E27FC236}">
                <a16:creationId xmlns:a16="http://schemas.microsoft.com/office/drawing/2014/main" id="{F68DE69B-369C-444A-AD0D-386E1869B090}"/>
              </a:ext>
            </a:extLst>
          </p:cNvPr>
          <p:cNvSpPr txBox="1"/>
          <p:nvPr/>
        </p:nvSpPr>
        <p:spPr>
          <a:xfrm>
            <a:off x="4061315" y="3948612"/>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3</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sp>
        <p:nvSpPr>
          <p:cNvPr id="118" name="文本框 35">
            <a:extLst>
              <a:ext uri="{FF2B5EF4-FFF2-40B4-BE49-F238E27FC236}">
                <a16:creationId xmlns:a16="http://schemas.microsoft.com/office/drawing/2014/main" id="{B1540D33-606A-4A30-9719-E39AA9D05FC5}"/>
              </a:ext>
            </a:extLst>
          </p:cNvPr>
          <p:cNvSpPr txBox="1"/>
          <p:nvPr/>
        </p:nvSpPr>
        <p:spPr>
          <a:xfrm>
            <a:off x="4057960" y="3678572"/>
            <a:ext cx="213200" cy="276999"/>
          </a:xfrm>
          <a:prstGeom prst="rect">
            <a:avLst/>
          </a:prstGeom>
          <a:noFill/>
        </p:spPr>
        <p:txBody>
          <a:bodyPr wrap="none" lIns="0" tIns="0" rIns="0" bIns="0" rtlCol="0">
            <a:spAutoFit/>
          </a:bodyPr>
          <a:lstStyle/>
          <a:p>
            <a:pPr algn="ctr"/>
            <a:r>
              <a:rPr lang="en-US" altLang="zh-CN" dirty="0">
                <a:latin typeface="Cambria" panose="02040503050406030204" pitchFamily="18" charset="0"/>
                <a:ea typeface="Cambria" panose="02040503050406030204" pitchFamily="18" charset="0"/>
                <a:cs typeface="Times New Roman" panose="02020603050405020304" pitchFamily="18" charset="0"/>
              </a:rPr>
              <a:t>2</a:t>
            </a:r>
            <a:r>
              <a:rPr lang="en-US" altLang="zh-CN" baseline="30000" dirty="0">
                <a:latin typeface="Cambria" panose="02040503050406030204" pitchFamily="18" charset="0"/>
                <a:ea typeface="Cambria" panose="02040503050406030204" pitchFamily="18" charset="0"/>
                <a:cs typeface="Times New Roman" panose="02020603050405020304" pitchFamily="18" charset="0"/>
              </a:rPr>
              <a:t>+</a:t>
            </a:r>
            <a:endParaRPr lang="en-US" baseline="300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120" name="直接箭头连接符 19">
            <a:extLst>
              <a:ext uri="{FF2B5EF4-FFF2-40B4-BE49-F238E27FC236}">
                <a16:creationId xmlns:a16="http://schemas.microsoft.com/office/drawing/2014/main" id="{AC21BBA8-1628-48B6-82CE-9AABEC0C1163}"/>
              </a:ext>
            </a:extLst>
          </p:cNvPr>
          <p:cNvCxnSpPr>
            <a:cxnSpLocks/>
          </p:cNvCxnSpPr>
          <p:nvPr/>
        </p:nvCxnSpPr>
        <p:spPr>
          <a:xfrm>
            <a:off x="4148658" y="4257675"/>
            <a:ext cx="0" cy="1133475"/>
          </a:xfrm>
          <a:prstGeom prst="straightConnector1">
            <a:avLst/>
          </a:prstGeom>
          <a:ln w="25400">
            <a:solidFill>
              <a:srgbClr val="99CC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1" name="TextBox 120">
            <a:extLst>
              <a:ext uri="{FF2B5EF4-FFF2-40B4-BE49-F238E27FC236}">
                <a16:creationId xmlns:a16="http://schemas.microsoft.com/office/drawing/2014/main" id="{40254D21-1E55-4B00-80EC-B56D3C2E6FA1}"/>
              </a:ext>
            </a:extLst>
          </p:cNvPr>
          <p:cNvSpPr txBox="1"/>
          <p:nvPr/>
        </p:nvSpPr>
        <p:spPr>
          <a:xfrm>
            <a:off x="4710361" y="4249726"/>
            <a:ext cx="711733"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&gt;1.4 </a:t>
            </a:r>
            <a:r>
              <a:rPr lang="en-US" altLang="zh-CN" dirty="0" err="1">
                <a:latin typeface="Cambria" panose="02040503050406030204" pitchFamily="18" charset="0"/>
                <a:ea typeface="Cambria" panose="02040503050406030204" pitchFamily="18" charset="0"/>
              </a:rPr>
              <a:t>ps</a:t>
            </a:r>
            <a:endParaRPr lang="zh-CN" altLang="en-US" dirty="0">
              <a:latin typeface="Cambria" panose="02040503050406030204" pitchFamily="18" charset="0"/>
            </a:endParaRPr>
          </a:p>
        </p:txBody>
      </p:sp>
      <p:sp>
        <p:nvSpPr>
          <p:cNvPr id="122" name="TextBox 121">
            <a:extLst>
              <a:ext uri="{FF2B5EF4-FFF2-40B4-BE49-F238E27FC236}">
                <a16:creationId xmlns:a16="http://schemas.microsoft.com/office/drawing/2014/main" id="{2D7E59DC-AFB4-4781-A6FD-F6D33AEC7F65}"/>
              </a:ext>
            </a:extLst>
          </p:cNvPr>
          <p:cNvSpPr txBox="1"/>
          <p:nvPr/>
        </p:nvSpPr>
        <p:spPr>
          <a:xfrm>
            <a:off x="4783695" y="3988136"/>
            <a:ext cx="604268" cy="276999"/>
          </a:xfrm>
          <a:prstGeom prst="rect">
            <a:avLst/>
          </a:prstGeom>
          <a:noFill/>
        </p:spPr>
        <p:txBody>
          <a:bodyPr wrap="none" lIns="0" tIns="0" rIns="0" bIns="0" rtlCol="0">
            <a:spAutoFit/>
          </a:bodyPr>
          <a:lstStyle/>
          <a:p>
            <a:r>
              <a:rPr lang="en-US" altLang="zh-CN" dirty="0">
                <a:latin typeface="Cambria" panose="02040503050406030204" pitchFamily="18" charset="0"/>
                <a:ea typeface="Cambria" panose="02040503050406030204" pitchFamily="18" charset="0"/>
              </a:rPr>
              <a:t>140 fs</a:t>
            </a:r>
            <a:endParaRPr lang="zh-CN" altLang="en-US" dirty="0">
              <a:latin typeface="Cambria" panose="02040503050406030204" pitchFamily="18" charset="0"/>
            </a:endParaRPr>
          </a:p>
        </p:txBody>
      </p:sp>
      <p:cxnSp>
        <p:nvCxnSpPr>
          <p:cNvPr id="63" name="直接箭头连接符 48">
            <a:extLst>
              <a:ext uri="{FF2B5EF4-FFF2-40B4-BE49-F238E27FC236}">
                <a16:creationId xmlns:a16="http://schemas.microsoft.com/office/drawing/2014/main" id="{F76D9C94-B869-4C4B-89E0-524E77861BA0}"/>
              </a:ext>
            </a:extLst>
          </p:cNvPr>
          <p:cNvCxnSpPr>
            <a:cxnSpLocks/>
          </p:cNvCxnSpPr>
          <p:nvPr/>
        </p:nvCxnSpPr>
        <p:spPr>
          <a:xfrm flipH="1">
            <a:off x="5417531" y="2317073"/>
            <a:ext cx="653727" cy="1953525"/>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65" name="文本框 60">
            <a:extLst>
              <a:ext uri="{FF2B5EF4-FFF2-40B4-BE49-F238E27FC236}">
                <a16:creationId xmlns:a16="http://schemas.microsoft.com/office/drawing/2014/main" id="{90478A10-A4CC-4E4D-A526-722205B88183}"/>
              </a:ext>
            </a:extLst>
          </p:cNvPr>
          <p:cNvSpPr txBox="1"/>
          <p:nvPr/>
        </p:nvSpPr>
        <p:spPr>
          <a:xfrm>
            <a:off x="5256183" y="3278848"/>
            <a:ext cx="331822" cy="369332"/>
          </a:xfrm>
          <a:prstGeom prst="rect">
            <a:avLst/>
          </a:prstGeom>
          <a:noFill/>
        </p:spPr>
        <p:txBody>
          <a:bodyPr wrap="none" lIns="0" tIns="0" rIns="0" bIns="0" rtlCol="0">
            <a:spAutoFit/>
          </a:bodyPr>
          <a:lstStyle/>
          <a:p>
            <a:r>
              <a:rPr lang="en-US" sz="2400" dirty="0">
                <a:solidFill>
                  <a:srgbClr val="FF0000"/>
                </a:solidFill>
                <a:latin typeface="Cambria" panose="02040503050406030204" pitchFamily="18" charset="0"/>
                <a:ea typeface="Cambria" panose="02040503050406030204" pitchFamily="18" charset="0"/>
                <a:cs typeface="Times New Roman" panose="02020603050405020304" pitchFamily="18" charset="0"/>
              </a:rPr>
              <a:t>1</a:t>
            </a:r>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p</a:t>
            </a:r>
            <a:endPar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endParaRPr>
          </a:p>
        </p:txBody>
      </p:sp>
      <p:cxnSp>
        <p:nvCxnSpPr>
          <p:cNvPr id="142" name="直接箭头连接符 48">
            <a:extLst>
              <a:ext uri="{FF2B5EF4-FFF2-40B4-BE49-F238E27FC236}">
                <a16:creationId xmlns:a16="http://schemas.microsoft.com/office/drawing/2014/main" id="{95A33750-ACC5-499E-B6DC-D54DF78B1312}"/>
              </a:ext>
            </a:extLst>
          </p:cNvPr>
          <p:cNvCxnSpPr>
            <a:cxnSpLocks/>
          </p:cNvCxnSpPr>
          <p:nvPr/>
        </p:nvCxnSpPr>
        <p:spPr>
          <a:xfrm flipH="1">
            <a:off x="5407463" y="2317072"/>
            <a:ext cx="669037" cy="2699428"/>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43" name="直接箭头连接符 48">
            <a:extLst>
              <a:ext uri="{FF2B5EF4-FFF2-40B4-BE49-F238E27FC236}">
                <a16:creationId xmlns:a16="http://schemas.microsoft.com/office/drawing/2014/main" id="{5094F1ED-A944-4DB9-8F79-10F1D06A9312}"/>
              </a:ext>
            </a:extLst>
          </p:cNvPr>
          <p:cNvCxnSpPr>
            <a:cxnSpLocks/>
          </p:cNvCxnSpPr>
          <p:nvPr/>
        </p:nvCxnSpPr>
        <p:spPr>
          <a:xfrm flipH="1">
            <a:off x="5410200" y="2317071"/>
            <a:ext cx="666300" cy="2390686"/>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53" name="直接箭头连接符 48">
            <a:extLst>
              <a:ext uri="{FF2B5EF4-FFF2-40B4-BE49-F238E27FC236}">
                <a16:creationId xmlns:a16="http://schemas.microsoft.com/office/drawing/2014/main" id="{F345580D-83CA-4346-8C0D-3DB3C877C15F}"/>
              </a:ext>
            </a:extLst>
          </p:cNvPr>
          <p:cNvCxnSpPr>
            <a:cxnSpLocks/>
          </p:cNvCxnSpPr>
          <p:nvPr/>
        </p:nvCxnSpPr>
        <p:spPr>
          <a:xfrm flipH="1">
            <a:off x="5416057" y="2310209"/>
            <a:ext cx="679943" cy="3080941"/>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23" name="直接箭头连接符 19">
            <a:extLst>
              <a:ext uri="{FF2B5EF4-FFF2-40B4-BE49-F238E27FC236}">
                <a16:creationId xmlns:a16="http://schemas.microsoft.com/office/drawing/2014/main" id="{58FD06E0-7F03-43B9-B785-DE04200667E1}"/>
              </a:ext>
            </a:extLst>
          </p:cNvPr>
          <p:cNvCxnSpPr>
            <a:cxnSpLocks/>
          </p:cNvCxnSpPr>
          <p:nvPr/>
        </p:nvCxnSpPr>
        <p:spPr>
          <a:xfrm>
            <a:off x="4585542" y="4739917"/>
            <a:ext cx="0" cy="651233"/>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8892122"/>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2E9779-530E-4167-B324-2CEE8635A214}"/>
              </a:ext>
            </a:extLst>
          </p:cNvPr>
          <p:cNvSpPr>
            <a:spLocks noGrp="1"/>
          </p:cNvSpPr>
          <p:nvPr>
            <p:ph type="title"/>
          </p:nvPr>
        </p:nvSpPr>
        <p:spPr/>
        <p:txBody>
          <a:bodyPr/>
          <a:lstStyle/>
          <a:p>
            <a:r>
              <a:rPr lang="en-US" altLang="zh-CN" dirty="0"/>
              <a:t>Doppler Broadening of </a:t>
            </a:r>
            <a:r>
              <a:rPr lang="el-GR" altLang="zh-CN" i="1" dirty="0"/>
              <a:t>β</a:t>
            </a:r>
            <a:r>
              <a:rPr lang="en-US" altLang="zh-CN" i="1" dirty="0"/>
              <a:t>n</a:t>
            </a:r>
            <a:r>
              <a:rPr lang="el-GR" altLang="zh-CN" i="1" dirty="0"/>
              <a:t>γ</a:t>
            </a:r>
            <a:endParaRPr lang="zh-CN" altLang="en-US" dirty="0"/>
          </a:p>
        </p:txBody>
      </p:sp>
      <p:sp>
        <p:nvSpPr>
          <p:cNvPr id="4" name="Footer Placeholder 3">
            <a:extLst>
              <a:ext uri="{FF2B5EF4-FFF2-40B4-BE49-F238E27FC236}">
                <a16:creationId xmlns:a16="http://schemas.microsoft.com/office/drawing/2014/main" id="{AD22AA9E-5226-46F1-AB8B-E1C2CA22E6CD}"/>
              </a:ext>
            </a:extLst>
          </p:cNvPr>
          <p:cNvSpPr>
            <a:spLocks noGrp="1"/>
          </p:cNvSpPr>
          <p:nvPr>
            <p:ph type="ftr" sz="quarter" idx="10"/>
          </p:nvPr>
        </p:nvSpPr>
        <p:spPr/>
        <p:txBody>
          <a:bodyPr/>
          <a:lstStyle/>
          <a:p>
            <a:pPr>
              <a:defRPr/>
            </a:pPr>
            <a:r>
              <a:rPr lang="en-US" altLang="zh-CN"/>
              <a:t>Lijie Sun, FDSi Proposal Workshop</a:t>
            </a:r>
            <a:endParaRPr lang="en-US" altLang="zh-CN" sz="1300" dirty="0"/>
          </a:p>
        </p:txBody>
      </p:sp>
      <p:sp>
        <p:nvSpPr>
          <p:cNvPr id="5" name="Slide Number Placeholder 4">
            <a:extLst>
              <a:ext uri="{FF2B5EF4-FFF2-40B4-BE49-F238E27FC236}">
                <a16:creationId xmlns:a16="http://schemas.microsoft.com/office/drawing/2014/main" id="{7F56870E-69F1-4A24-8445-188797FDB6F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176</a:t>
            </a:fld>
            <a:endParaRPr lang="en-US" sz="1300" dirty="0"/>
          </a:p>
        </p:txBody>
      </p:sp>
      <p:cxnSp>
        <p:nvCxnSpPr>
          <p:cNvPr id="6" name="直接连接符 32">
            <a:extLst>
              <a:ext uri="{FF2B5EF4-FFF2-40B4-BE49-F238E27FC236}">
                <a16:creationId xmlns:a16="http://schemas.microsoft.com/office/drawing/2014/main" id="{C8E54E73-8111-4B7E-8639-23C5668E117A}"/>
              </a:ext>
            </a:extLst>
          </p:cNvPr>
          <p:cNvCxnSpPr/>
          <p:nvPr/>
        </p:nvCxnSpPr>
        <p:spPr>
          <a:xfrm>
            <a:off x="381000" y="1295400"/>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9">
            <a:extLst>
              <a:ext uri="{FF2B5EF4-FFF2-40B4-BE49-F238E27FC236}">
                <a16:creationId xmlns:a16="http://schemas.microsoft.com/office/drawing/2014/main" id="{7CE1DB00-6CF8-44F2-A4FE-858FE8D46A45}"/>
              </a:ext>
            </a:extLst>
          </p:cNvPr>
          <p:cNvCxnSpPr>
            <a:cxnSpLocks/>
          </p:cNvCxnSpPr>
          <p:nvPr/>
        </p:nvCxnSpPr>
        <p:spPr>
          <a:xfrm>
            <a:off x="2819400" y="5603149"/>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39">
            <a:extLst>
              <a:ext uri="{FF2B5EF4-FFF2-40B4-BE49-F238E27FC236}">
                <a16:creationId xmlns:a16="http://schemas.microsoft.com/office/drawing/2014/main" id="{1C12AA73-65DC-44BF-B716-02E1B54840F8}"/>
              </a:ext>
            </a:extLst>
          </p:cNvPr>
          <p:cNvCxnSpPr>
            <a:cxnSpLocks/>
          </p:cNvCxnSpPr>
          <p:nvPr/>
        </p:nvCxnSpPr>
        <p:spPr>
          <a:xfrm flipV="1">
            <a:off x="2819400" y="2577601"/>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65">
            <a:extLst>
              <a:ext uri="{FF2B5EF4-FFF2-40B4-BE49-F238E27FC236}">
                <a16:creationId xmlns:a16="http://schemas.microsoft.com/office/drawing/2014/main" id="{27ECD8F3-F450-42D4-B011-0332C32EC755}"/>
              </a:ext>
            </a:extLst>
          </p:cNvPr>
          <p:cNvCxnSpPr>
            <a:cxnSpLocks/>
          </p:cNvCxnSpPr>
          <p:nvPr/>
        </p:nvCxnSpPr>
        <p:spPr>
          <a:xfrm>
            <a:off x="2819400" y="4560664"/>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箭头连接符 19">
            <a:extLst>
              <a:ext uri="{FF2B5EF4-FFF2-40B4-BE49-F238E27FC236}">
                <a16:creationId xmlns:a16="http://schemas.microsoft.com/office/drawing/2014/main" id="{0FA1861D-2D4A-4BD0-A683-D9658BA25C58}"/>
              </a:ext>
            </a:extLst>
          </p:cNvPr>
          <p:cNvCxnSpPr>
            <a:cxnSpLocks/>
          </p:cNvCxnSpPr>
          <p:nvPr/>
        </p:nvCxnSpPr>
        <p:spPr>
          <a:xfrm>
            <a:off x="3539400" y="4560664"/>
            <a:ext cx="0" cy="104248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1" name="文本框 60">
            <a:extLst>
              <a:ext uri="{FF2B5EF4-FFF2-40B4-BE49-F238E27FC236}">
                <a16:creationId xmlns:a16="http://schemas.microsoft.com/office/drawing/2014/main" id="{7C831903-5201-496C-9968-66A0444D2064}"/>
              </a:ext>
            </a:extLst>
          </p:cNvPr>
          <p:cNvSpPr txBox="1"/>
          <p:nvPr/>
        </p:nvSpPr>
        <p:spPr>
          <a:xfrm>
            <a:off x="3631698" y="4863507"/>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1</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cxnSp>
        <p:nvCxnSpPr>
          <p:cNvPr id="12" name="直接连接符 65">
            <a:extLst>
              <a:ext uri="{FF2B5EF4-FFF2-40B4-BE49-F238E27FC236}">
                <a16:creationId xmlns:a16="http://schemas.microsoft.com/office/drawing/2014/main" id="{C1FE7F95-054E-47C1-85B2-4610D34BADC1}"/>
              </a:ext>
            </a:extLst>
          </p:cNvPr>
          <p:cNvCxnSpPr>
            <a:cxnSpLocks/>
          </p:cNvCxnSpPr>
          <p:nvPr/>
        </p:nvCxnSpPr>
        <p:spPr>
          <a:xfrm>
            <a:off x="5655366" y="423968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62">
            <a:extLst>
              <a:ext uri="{FF2B5EF4-FFF2-40B4-BE49-F238E27FC236}">
                <a16:creationId xmlns:a16="http://schemas.microsoft.com/office/drawing/2014/main" id="{EE3209C7-6791-4EEA-A833-ED840546CF0A}"/>
              </a:ext>
            </a:extLst>
          </p:cNvPr>
          <p:cNvCxnSpPr>
            <a:cxnSpLocks/>
          </p:cNvCxnSpPr>
          <p:nvPr/>
        </p:nvCxnSpPr>
        <p:spPr>
          <a:xfrm>
            <a:off x="5655366" y="3228615"/>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9">
            <a:extLst>
              <a:ext uri="{FF2B5EF4-FFF2-40B4-BE49-F238E27FC236}">
                <a16:creationId xmlns:a16="http://schemas.microsoft.com/office/drawing/2014/main" id="{39DB6353-475B-40C7-96E1-8D27B7704A81}"/>
              </a:ext>
            </a:extLst>
          </p:cNvPr>
          <p:cNvCxnSpPr>
            <a:cxnSpLocks/>
          </p:cNvCxnSpPr>
          <p:nvPr/>
        </p:nvCxnSpPr>
        <p:spPr>
          <a:xfrm>
            <a:off x="6375366" y="3228615"/>
            <a:ext cx="0" cy="1011071"/>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6" name="直接箭头连接符 48">
            <a:extLst>
              <a:ext uri="{FF2B5EF4-FFF2-40B4-BE49-F238E27FC236}">
                <a16:creationId xmlns:a16="http://schemas.microsoft.com/office/drawing/2014/main" id="{5D522E4B-AE69-4BE3-8DC5-6153917193B6}"/>
              </a:ext>
            </a:extLst>
          </p:cNvPr>
          <p:cNvCxnSpPr>
            <a:cxnSpLocks/>
          </p:cNvCxnSpPr>
          <p:nvPr/>
        </p:nvCxnSpPr>
        <p:spPr>
          <a:xfrm>
            <a:off x="4259400" y="2573164"/>
            <a:ext cx="1395966" cy="655451"/>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9" name="文本框 60">
            <a:extLst>
              <a:ext uri="{FF2B5EF4-FFF2-40B4-BE49-F238E27FC236}">
                <a16:creationId xmlns:a16="http://schemas.microsoft.com/office/drawing/2014/main" id="{48CD48CE-10B0-4372-89B6-AD1EFFF25281}"/>
              </a:ext>
            </a:extLst>
          </p:cNvPr>
          <p:cNvSpPr txBox="1"/>
          <p:nvPr/>
        </p:nvSpPr>
        <p:spPr>
          <a:xfrm>
            <a:off x="5947364" y="3501149"/>
            <a:ext cx="267702" cy="369332"/>
          </a:xfrm>
          <a:prstGeom prst="rect">
            <a:avLst/>
          </a:prstGeom>
          <a:noFill/>
        </p:spPr>
        <p:txBody>
          <a:bodyPr wrap="none" lIns="0" tIns="0" rIns="0" bIns="0" rtlCol="0">
            <a:spAutoFit/>
          </a:bodyPr>
          <a:lstStyle/>
          <a:p>
            <a:r>
              <a:rPr lang="en-US" altLang="zh-CN" sz="2400" i="1" dirty="0">
                <a:solidFill>
                  <a:srgbClr val="0000FF"/>
                </a:solidFill>
                <a:latin typeface="Cambria" panose="02040503050406030204" pitchFamily="18" charset="0"/>
                <a:ea typeface="Cambria" panose="02040503050406030204" pitchFamily="18" charset="0"/>
                <a:cs typeface="Times New Roman" panose="02020603050405020304" pitchFamily="18" charset="0"/>
              </a:rPr>
              <a:t>γ</a:t>
            </a:r>
            <a:r>
              <a:rPr lang="en-US" altLang="zh-CN"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rPr>
              <a:t>2</a:t>
            </a:r>
            <a:endParaRPr lang="en-US" sz="2400" baseline="-25000" dirty="0">
              <a:solidFill>
                <a:srgbClr val="0000FF"/>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21" name="文本框 35">
            <a:extLst>
              <a:ext uri="{FF2B5EF4-FFF2-40B4-BE49-F238E27FC236}">
                <a16:creationId xmlns:a16="http://schemas.microsoft.com/office/drawing/2014/main" id="{80B9F595-1370-4B3F-9A68-762E708FD340}"/>
              </a:ext>
            </a:extLst>
          </p:cNvPr>
          <p:cNvSpPr txBox="1"/>
          <p:nvPr/>
        </p:nvSpPr>
        <p:spPr>
          <a:xfrm>
            <a:off x="516904" y="1349104"/>
            <a:ext cx="912429" cy="461665"/>
          </a:xfrm>
          <a:prstGeom prst="rect">
            <a:avLst/>
          </a:prstGeom>
          <a:noFill/>
        </p:spPr>
        <p:txBody>
          <a:bodyPr wrap="none" rtlCol="0">
            <a:spAutoFit/>
          </a:bodyPr>
          <a:lstStyle/>
          <a:p>
            <a:r>
              <a:rPr lang="en-US" altLang="zh-CN" sz="2400" dirty="0">
                <a:latin typeface="Cambria" panose="02040503050406030204" pitchFamily="18" charset="0"/>
                <a:ea typeface="Cambria" panose="02040503050406030204" pitchFamily="18" charset="0"/>
                <a:cs typeface="Times New Roman" panose="02020603050405020304" pitchFamily="18" charset="0"/>
              </a:rPr>
              <a:t>(</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Z</a:t>
            </a:r>
            <a:r>
              <a:rPr lang="en-US" altLang="zh-CN" sz="2400" dirty="0">
                <a:latin typeface="Cambria" panose="02040503050406030204" pitchFamily="18" charset="0"/>
                <a:ea typeface="Cambria" panose="02040503050406030204" pitchFamily="18" charset="0"/>
                <a:cs typeface="Times New Roman" panose="02020603050405020304" pitchFamily="18" charset="0"/>
              </a:rPr>
              <a:t>, </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N</a:t>
            </a:r>
            <a:r>
              <a:rPr lang="en-US" altLang="zh-CN" sz="2400" dirty="0">
                <a:latin typeface="Cambria" panose="02040503050406030204" pitchFamily="18" charset="0"/>
                <a:ea typeface="Cambria" panose="02040503050406030204" pitchFamily="18" charset="0"/>
                <a:cs typeface="Times New Roman" panose="02020603050405020304" pitchFamily="18" charset="0"/>
              </a:rPr>
              <a:t>)</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cxnSp>
        <p:nvCxnSpPr>
          <p:cNvPr id="22" name="直接箭头连接符 79">
            <a:extLst>
              <a:ext uri="{FF2B5EF4-FFF2-40B4-BE49-F238E27FC236}">
                <a16:creationId xmlns:a16="http://schemas.microsoft.com/office/drawing/2014/main" id="{E39C76CA-B1FC-4270-91CA-B3919DADC097}"/>
              </a:ext>
            </a:extLst>
          </p:cNvPr>
          <p:cNvCxnSpPr>
            <a:cxnSpLocks/>
          </p:cNvCxnSpPr>
          <p:nvPr/>
        </p:nvCxnSpPr>
        <p:spPr>
          <a:xfrm>
            <a:off x="1622946" y="1295400"/>
            <a:ext cx="815454" cy="557415"/>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5" name="文本框 60">
            <a:extLst>
              <a:ext uri="{FF2B5EF4-FFF2-40B4-BE49-F238E27FC236}">
                <a16:creationId xmlns:a16="http://schemas.microsoft.com/office/drawing/2014/main" id="{D15FDA4E-A140-45D2-AD5F-DB44A626CD5D}"/>
              </a:ext>
            </a:extLst>
          </p:cNvPr>
          <p:cNvSpPr txBox="1"/>
          <p:nvPr/>
        </p:nvSpPr>
        <p:spPr>
          <a:xfrm>
            <a:off x="1786989" y="1668150"/>
            <a:ext cx="264496" cy="369332"/>
          </a:xfrm>
          <a:prstGeom prst="rect">
            <a:avLst/>
          </a:prstGeom>
          <a:noFill/>
        </p:spPr>
        <p:txBody>
          <a:bodyPr wrap="none" lIns="0" tIns="0" rIns="0" bIns="0" rtlCol="0">
            <a:spAutoFit/>
          </a:bodyPr>
          <a:lstStyle/>
          <a:p>
            <a:r>
              <a:rPr lang="en-US" altLang="zh-CN" sz="2400" i="1" dirty="0">
                <a:solidFill>
                  <a:srgbClr val="00B050"/>
                </a:solidFill>
                <a:latin typeface="Cambria" panose="02040503050406030204" pitchFamily="18" charset="0"/>
                <a:ea typeface="Cambria" panose="02040503050406030204" pitchFamily="18" charset="0"/>
                <a:cs typeface="Times New Roman" panose="02020603050405020304" pitchFamily="18" charset="0"/>
              </a:rPr>
              <a:t>β</a:t>
            </a:r>
            <a:r>
              <a:rPr lang="en-US" altLang="zh-CN" sz="2400" baseline="30000" dirty="0">
                <a:solidFill>
                  <a:srgbClr val="00B050"/>
                </a:solidFill>
                <a:latin typeface="Cambria" panose="02040503050406030204" pitchFamily="18" charset="0"/>
                <a:ea typeface="Cambria" panose="02040503050406030204" pitchFamily="18" charset="0"/>
                <a:cs typeface="Times New Roman" panose="02020603050405020304" pitchFamily="18" charset="0"/>
              </a:rPr>
              <a:t>–</a:t>
            </a:r>
            <a:endParaRPr lang="en-US" sz="2400" baseline="30000" dirty="0">
              <a:solidFill>
                <a:srgbClr val="00B050"/>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28" name="文本框 60">
            <a:extLst>
              <a:ext uri="{FF2B5EF4-FFF2-40B4-BE49-F238E27FC236}">
                <a16:creationId xmlns:a16="http://schemas.microsoft.com/office/drawing/2014/main" id="{305F8909-B2B9-4C97-8D0F-A8A578F76217}"/>
              </a:ext>
            </a:extLst>
          </p:cNvPr>
          <p:cNvSpPr txBox="1"/>
          <p:nvPr/>
        </p:nvSpPr>
        <p:spPr>
          <a:xfrm>
            <a:off x="4884602" y="2396661"/>
            <a:ext cx="285335" cy="369332"/>
          </a:xfrm>
          <a:prstGeom prst="rect">
            <a:avLst/>
          </a:prstGeom>
          <a:noFill/>
        </p:spPr>
        <p:txBody>
          <a:bodyPr wrap="none" lIns="0" tIns="0" rIns="0" bIns="0" rtlCol="0">
            <a:spAutoFit/>
          </a:bodyPr>
          <a:lstStyle/>
          <a:p>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n</a:t>
            </a:r>
            <a:r>
              <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rPr>
              <a:t>2</a:t>
            </a:r>
          </a:p>
        </p:txBody>
      </p:sp>
      <p:cxnSp>
        <p:nvCxnSpPr>
          <p:cNvPr id="29" name="直接箭头连接符 48">
            <a:extLst>
              <a:ext uri="{FF2B5EF4-FFF2-40B4-BE49-F238E27FC236}">
                <a16:creationId xmlns:a16="http://schemas.microsoft.com/office/drawing/2014/main" id="{9B0B6944-9704-4C3D-93B1-4C0CA285AE93}"/>
              </a:ext>
            </a:extLst>
          </p:cNvPr>
          <p:cNvCxnSpPr>
            <a:cxnSpLocks/>
          </p:cNvCxnSpPr>
          <p:nvPr/>
        </p:nvCxnSpPr>
        <p:spPr>
          <a:xfrm>
            <a:off x="4259400" y="2581327"/>
            <a:ext cx="1395966" cy="1658359"/>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32" name="文本框 60">
            <a:extLst>
              <a:ext uri="{FF2B5EF4-FFF2-40B4-BE49-F238E27FC236}">
                <a16:creationId xmlns:a16="http://schemas.microsoft.com/office/drawing/2014/main" id="{39D8FBBF-1766-48C0-9688-F3AF5972B58D}"/>
              </a:ext>
            </a:extLst>
          </p:cNvPr>
          <p:cNvSpPr txBox="1"/>
          <p:nvPr/>
        </p:nvSpPr>
        <p:spPr>
          <a:xfrm>
            <a:off x="4678827" y="3411167"/>
            <a:ext cx="285335" cy="369332"/>
          </a:xfrm>
          <a:prstGeom prst="rect">
            <a:avLst/>
          </a:prstGeom>
          <a:noFill/>
        </p:spPr>
        <p:txBody>
          <a:bodyPr wrap="none" lIns="0" tIns="0" rIns="0" bIns="0" rtlCol="0">
            <a:spAutoFit/>
          </a:bodyPr>
          <a:lstStyle/>
          <a:p>
            <a:r>
              <a:rPr lang="en-US" sz="24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n</a:t>
            </a:r>
            <a:r>
              <a:rPr lang="en-US" sz="2400" baseline="-25000" dirty="0">
                <a:solidFill>
                  <a:srgbClr val="FF0000"/>
                </a:solidFill>
                <a:latin typeface="Cambria" panose="02040503050406030204" pitchFamily="18" charset="0"/>
                <a:ea typeface="Cambria" panose="02040503050406030204" pitchFamily="18" charset="0"/>
                <a:cs typeface="Times New Roman" panose="02020603050405020304" pitchFamily="18" charset="0"/>
              </a:rPr>
              <a:t>1</a:t>
            </a:r>
          </a:p>
        </p:txBody>
      </p:sp>
      <p:pic>
        <p:nvPicPr>
          <p:cNvPr id="36" name="Picture 35">
            <a:extLst>
              <a:ext uri="{FF2B5EF4-FFF2-40B4-BE49-F238E27FC236}">
                <a16:creationId xmlns:a16="http://schemas.microsoft.com/office/drawing/2014/main" id="{0F939230-A861-411B-BB55-9B7705FBCA35}"/>
              </a:ext>
            </a:extLst>
          </p:cNvPr>
          <p:cNvPicPr>
            <a:picLocks noChangeAspect="1"/>
          </p:cNvPicPr>
          <p:nvPr/>
        </p:nvPicPr>
        <p:blipFill>
          <a:blip r:embed="rId3"/>
          <a:stretch>
            <a:fillRect/>
          </a:stretch>
        </p:blipFill>
        <p:spPr>
          <a:xfrm>
            <a:off x="4436427" y="4560665"/>
            <a:ext cx="902055" cy="1100620"/>
          </a:xfrm>
          <a:prstGeom prst="rect">
            <a:avLst/>
          </a:prstGeom>
        </p:spPr>
      </p:pic>
      <p:sp>
        <p:nvSpPr>
          <p:cNvPr id="39" name="文本框 35">
            <a:extLst>
              <a:ext uri="{FF2B5EF4-FFF2-40B4-BE49-F238E27FC236}">
                <a16:creationId xmlns:a16="http://schemas.microsoft.com/office/drawing/2014/main" id="{8EA73DA8-7816-4ABD-AD02-52D22649FCCE}"/>
              </a:ext>
            </a:extLst>
          </p:cNvPr>
          <p:cNvSpPr txBox="1"/>
          <p:nvPr/>
        </p:nvSpPr>
        <p:spPr>
          <a:xfrm>
            <a:off x="2790092" y="5603149"/>
            <a:ext cx="1576072" cy="461665"/>
          </a:xfrm>
          <a:prstGeom prst="rect">
            <a:avLst/>
          </a:prstGeom>
          <a:noFill/>
        </p:spPr>
        <p:txBody>
          <a:bodyPr wrap="none" rtlCol="0">
            <a:spAutoFit/>
          </a:bodyPr>
          <a:lstStyle/>
          <a:p>
            <a:r>
              <a:rPr lang="en-US" altLang="zh-CN" sz="2400" dirty="0">
                <a:latin typeface="Cambria" panose="02040503050406030204" pitchFamily="18" charset="0"/>
                <a:ea typeface="Cambria" panose="02040503050406030204" pitchFamily="18" charset="0"/>
                <a:cs typeface="Times New Roman" panose="02020603050405020304" pitchFamily="18" charset="0"/>
              </a:rPr>
              <a:t>(</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Z</a:t>
            </a:r>
            <a:r>
              <a:rPr lang="en-US" altLang="zh-CN" sz="2400" dirty="0">
                <a:latin typeface="Cambria" panose="02040503050406030204" pitchFamily="18" charset="0"/>
                <a:ea typeface="Cambria" panose="02040503050406030204" pitchFamily="18" charset="0"/>
                <a:cs typeface="Times New Roman" panose="02020603050405020304" pitchFamily="18" charset="0"/>
              </a:rPr>
              <a:t>+1, </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N</a:t>
            </a:r>
            <a:r>
              <a:rPr lang="en-US" altLang="zh-CN" sz="2400" dirty="0">
                <a:latin typeface="Cambria" panose="02040503050406030204" pitchFamily="18" charset="0"/>
                <a:ea typeface="Cambria" panose="02040503050406030204" pitchFamily="18" charset="0"/>
                <a:cs typeface="Times New Roman" panose="02020603050405020304" pitchFamily="18" charset="0"/>
              </a:rPr>
              <a:t>–1)</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40" name="文本框 35">
            <a:extLst>
              <a:ext uri="{FF2B5EF4-FFF2-40B4-BE49-F238E27FC236}">
                <a16:creationId xmlns:a16="http://schemas.microsoft.com/office/drawing/2014/main" id="{ED3BB32F-F86A-455A-A481-DC11102DE6BE}"/>
              </a:ext>
            </a:extLst>
          </p:cNvPr>
          <p:cNvSpPr txBox="1"/>
          <p:nvPr/>
        </p:nvSpPr>
        <p:spPr>
          <a:xfrm>
            <a:off x="5631595" y="4281386"/>
            <a:ext cx="1576072" cy="461665"/>
          </a:xfrm>
          <a:prstGeom prst="rect">
            <a:avLst/>
          </a:prstGeom>
          <a:noFill/>
        </p:spPr>
        <p:txBody>
          <a:bodyPr wrap="none" rtlCol="0">
            <a:spAutoFit/>
          </a:bodyPr>
          <a:lstStyle/>
          <a:p>
            <a:r>
              <a:rPr lang="en-US" altLang="zh-CN" sz="2400" dirty="0">
                <a:latin typeface="Cambria" panose="02040503050406030204" pitchFamily="18" charset="0"/>
                <a:ea typeface="Cambria" panose="02040503050406030204" pitchFamily="18" charset="0"/>
                <a:cs typeface="Times New Roman" panose="02020603050405020304" pitchFamily="18" charset="0"/>
              </a:rPr>
              <a:t>(</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Z</a:t>
            </a:r>
            <a:r>
              <a:rPr lang="en-US" altLang="zh-CN" sz="2400" dirty="0">
                <a:latin typeface="Cambria" panose="02040503050406030204" pitchFamily="18" charset="0"/>
                <a:ea typeface="Cambria" panose="02040503050406030204" pitchFamily="18" charset="0"/>
                <a:cs typeface="Times New Roman" panose="02020603050405020304" pitchFamily="18" charset="0"/>
              </a:rPr>
              <a:t>+1, </a:t>
            </a:r>
            <a:r>
              <a:rPr lang="en-US" altLang="zh-CN" sz="2400" i="1" dirty="0">
                <a:latin typeface="Cambria" panose="02040503050406030204" pitchFamily="18" charset="0"/>
                <a:ea typeface="Cambria" panose="02040503050406030204" pitchFamily="18" charset="0"/>
                <a:cs typeface="Times New Roman" panose="02020603050405020304" pitchFamily="18" charset="0"/>
              </a:rPr>
              <a:t>N</a:t>
            </a:r>
            <a:r>
              <a:rPr lang="en-US" altLang="zh-CN" sz="2400" dirty="0">
                <a:latin typeface="Cambria" panose="02040503050406030204" pitchFamily="18" charset="0"/>
                <a:ea typeface="Cambria" panose="02040503050406030204" pitchFamily="18" charset="0"/>
                <a:cs typeface="Times New Roman" panose="02020603050405020304" pitchFamily="18" charset="0"/>
              </a:rPr>
              <a:t>–2)</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27" name="Content Placeholder 1">
            <a:extLst>
              <a:ext uri="{FF2B5EF4-FFF2-40B4-BE49-F238E27FC236}">
                <a16:creationId xmlns:a16="http://schemas.microsoft.com/office/drawing/2014/main" id="{F83BE3B0-9AB0-42F8-8C40-ABA1301892C2}"/>
              </a:ext>
            </a:extLst>
          </p:cNvPr>
          <p:cNvSpPr txBox="1">
            <a:spLocks/>
          </p:cNvSpPr>
          <p:nvPr/>
        </p:nvSpPr>
        <p:spPr bwMode="auto">
          <a:xfrm>
            <a:off x="4700842" y="1066800"/>
            <a:ext cx="4366958" cy="11146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80178" indent="-180178" algn="l" defTabSz="803293" rtl="0" eaLnBrk="1" fontAlgn="base" hangingPunct="1">
              <a:lnSpc>
                <a:spcPct val="90000"/>
              </a:lnSpc>
              <a:spcBef>
                <a:spcPts val="1206"/>
              </a:spcBef>
              <a:spcAft>
                <a:spcPct val="0"/>
              </a:spcAft>
              <a:buSzPct val="100000"/>
              <a:buFont typeface="Wingdings" pitchFamily="2" charset="2"/>
              <a:buChar char="§"/>
              <a:defRPr sz="2200">
                <a:solidFill>
                  <a:srgbClr val="064308"/>
                </a:solidFill>
                <a:latin typeface="Arial" charset="0"/>
                <a:ea typeface="ＭＳ Ｐゴシック" pitchFamily="-65" charset="-128"/>
                <a:cs typeface="ＭＳ Ｐゴシック" pitchFamily="-65" charset="-128"/>
              </a:defRPr>
            </a:lvl1pPr>
            <a:lvl2pPr marL="363359" indent="-151650" algn="l" defTabSz="803293" rtl="0" eaLnBrk="1" fontAlgn="base" hangingPunct="1">
              <a:lnSpc>
                <a:spcPct val="90000"/>
              </a:lnSpc>
              <a:spcBef>
                <a:spcPts val="20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591584" indent="-160658" algn="l" defTabSz="803293" rtl="0" eaLnBrk="1" fontAlgn="base" hangingPunct="1">
              <a:lnSpc>
                <a:spcPct val="90000"/>
              </a:lnSpc>
              <a:spcBef>
                <a:spcPts val="201"/>
              </a:spcBef>
              <a:spcAft>
                <a:spcPct val="0"/>
              </a:spcAft>
              <a:buSzPct val="100000"/>
              <a:buFont typeface="Lucida Grande" charset="0"/>
              <a:buChar char="»"/>
              <a:defRPr sz="1800">
                <a:solidFill>
                  <a:schemeClr val="tx1"/>
                </a:solidFill>
                <a:latin typeface="Arial" charset="0"/>
                <a:ea typeface="ヒラギノ角ゴ Pro W3" pitchFamily="-111" charset="-128"/>
                <a:cs typeface="ヒラギノ角ゴ Pro W3" pitchFamily="-111" charset="-128"/>
              </a:defRPr>
            </a:lvl3pPr>
            <a:lvl4pPr marL="728219" indent="-133632" algn="l" defTabSz="803293" rtl="0" eaLnBrk="1" fontAlgn="base" hangingPunct="1">
              <a:lnSpc>
                <a:spcPct val="90000"/>
              </a:lnSpc>
              <a:spcBef>
                <a:spcPts val="201"/>
              </a:spcBef>
              <a:spcAft>
                <a:spcPct val="0"/>
              </a:spcAft>
              <a:buClr>
                <a:srgbClr val="999999"/>
              </a:buClr>
              <a:buSzPct val="100000"/>
              <a:buFont typeface="Arial" pitchFamily="34" charset="0"/>
              <a:buChar char="•"/>
              <a:defRPr sz="1600">
                <a:solidFill>
                  <a:schemeClr val="tx1"/>
                </a:solidFill>
                <a:latin typeface="+mn-lt"/>
                <a:ea typeface="ヒラギノ角ゴ Pro W3" pitchFamily="-111" charset="-128"/>
                <a:cs typeface="ヒラギノ角ゴ Pro W3"/>
              </a:defRPr>
            </a:lvl4pPr>
            <a:lvl5pPr marL="1002991" indent="-180178" algn="l" defTabSz="803293" rtl="0" eaLnBrk="1" fontAlgn="base" hangingPunct="1">
              <a:lnSpc>
                <a:spcPct val="90000"/>
              </a:lnSpc>
              <a:spcBef>
                <a:spcPts val="201"/>
              </a:spcBef>
              <a:spcAft>
                <a:spcPct val="0"/>
              </a:spcAft>
              <a:buClr>
                <a:srgbClr val="999999"/>
              </a:buClr>
              <a:buSzPct val="100000"/>
              <a:buFont typeface="Lucida Grande" charset="0"/>
              <a:buChar char="»"/>
              <a:defRPr sz="1400">
                <a:solidFill>
                  <a:schemeClr val="tx1"/>
                </a:solidFill>
                <a:latin typeface="+mn-lt"/>
                <a:ea typeface="ヒラギノ角ゴ Pro W3" pitchFamily="-111" charset="-128"/>
                <a:cs typeface="ヒラギノ角ゴ Pro W3"/>
              </a:defRPr>
            </a:lvl5pPr>
            <a:lvl6pPr marL="2223294"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6pPr>
            <a:lvl7pPr marL="2680333"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7pPr>
            <a:lvl8pPr marL="3137372"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8pPr>
            <a:lvl9pPr marL="3594407"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9pPr>
          </a:lstStyle>
          <a:p>
            <a:pPr algn="just"/>
            <a:r>
              <a:rPr lang="en-US" altLang="zh-CN" kern="0" dirty="0"/>
              <a:t>TRIUMF EEC S2039 (Deferred)</a:t>
            </a:r>
          </a:p>
          <a:p>
            <a:pPr lvl="1" algn="just"/>
            <a:r>
              <a:rPr lang="en-US" altLang="zh-CN" kern="0" baseline="30000" dirty="0"/>
              <a:t>29,30</a:t>
            </a:r>
            <a:r>
              <a:rPr lang="en-US" altLang="zh-CN" kern="0" dirty="0"/>
              <a:t>Na</a:t>
            </a:r>
          </a:p>
          <a:p>
            <a:pPr algn="just"/>
            <a:r>
              <a:rPr lang="en-US" altLang="zh-CN" kern="0" dirty="0"/>
              <a:t>FRIB PAC1 E21062 (Approved)</a:t>
            </a:r>
          </a:p>
          <a:p>
            <a:pPr lvl="1" algn="just"/>
            <a:r>
              <a:rPr lang="en-US" altLang="zh-CN" kern="0" baseline="30000" dirty="0"/>
              <a:t>43</a:t>
            </a:r>
            <a:r>
              <a:rPr lang="en-US" altLang="zh-CN" kern="0" dirty="0"/>
              <a:t>P</a:t>
            </a:r>
          </a:p>
        </p:txBody>
      </p:sp>
      <p:pic>
        <p:nvPicPr>
          <p:cNvPr id="30" name="Picture 29">
            <a:extLst>
              <a:ext uri="{FF2B5EF4-FFF2-40B4-BE49-F238E27FC236}">
                <a16:creationId xmlns:a16="http://schemas.microsoft.com/office/drawing/2014/main" id="{4914976F-4078-4478-B7B9-5F9AF63D5002}"/>
              </a:ext>
            </a:extLst>
          </p:cNvPr>
          <p:cNvPicPr>
            <a:picLocks noChangeAspect="1"/>
          </p:cNvPicPr>
          <p:nvPr/>
        </p:nvPicPr>
        <p:blipFill>
          <a:blip r:embed="rId4"/>
          <a:stretch>
            <a:fillRect/>
          </a:stretch>
        </p:blipFill>
        <p:spPr>
          <a:xfrm>
            <a:off x="7239000" y="3570719"/>
            <a:ext cx="1173790" cy="671769"/>
          </a:xfrm>
          <a:prstGeom prst="rect">
            <a:avLst/>
          </a:prstGeom>
        </p:spPr>
      </p:pic>
    </p:spTree>
    <p:extLst>
      <p:ext uri="{BB962C8B-B14F-4D97-AF65-F5344CB8AC3E}">
        <p14:creationId xmlns:p14="http://schemas.microsoft.com/office/powerpoint/2010/main" val="851110486"/>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40713FB2-DFD8-49A7-B793-2D0B8BF1DC5D}"/>
              </a:ext>
            </a:extLst>
          </p:cNvPr>
          <p:cNvPicPr>
            <a:picLocks noGrp="1" noChangeAspect="1"/>
          </p:cNvPicPr>
          <p:nvPr>
            <p:ph idx="1"/>
          </p:nvPr>
        </p:nvPicPr>
        <p:blipFill>
          <a:blip r:embed="rId2"/>
          <a:stretch>
            <a:fillRect/>
          </a:stretch>
        </p:blipFill>
        <p:spPr>
          <a:xfrm>
            <a:off x="2109113" y="1066800"/>
            <a:ext cx="4925774" cy="5027613"/>
          </a:xfrm>
        </p:spPr>
      </p:pic>
      <p:sp>
        <p:nvSpPr>
          <p:cNvPr id="3" name="Title 2">
            <a:extLst>
              <a:ext uri="{FF2B5EF4-FFF2-40B4-BE49-F238E27FC236}">
                <a16:creationId xmlns:a16="http://schemas.microsoft.com/office/drawing/2014/main" id="{3E5D03C4-DD15-43DD-A2A4-582835E52429}"/>
              </a:ext>
            </a:extLst>
          </p:cNvPr>
          <p:cNvSpPr>
            <a:spLocks noGrp="1"/>
          </p:cNvSpPr>
          <p:nvPr>
            <p:ph type="title"/>
          </p:nvPr>
        </p:nvSpPr>
        <p:spPr/>
        <p:txBody>
          <a:bodyPr/>
          <a:lstStyle/>
          <a:p>
            <a:r>
              <a:rPr lang="en-US" altLang="zh-CN" dirty="0"/>
              <a:t>Doppler Broadening of </a:t>
            </a:r>
            <a:r>
              <a:rPr lang="el-GR" altLang="zh-CN" i="1" dirty="0"/>
              <a:t>β</a:t>
            </a:r>
            <a:r>
              <a:rPr lang="en-US" altLang="zh-CN" dirty="0"/>
              <a:t>2</a:t>
            </a:r>
            <a:r>
              <a:rPr lang="en-US" altLang="zh-CN" i="1" dirty="0"/>
              <a:t>p</a:t>
            </a:r>
            <a:r>
              <a:rPr lang="el-GR" altLang="zh-CN" i="1" dirty="0"/>
              <a:t>γ</a:t>
            </a:r>
            <a:endParaRPr lang="zh-CN" altLang="en-US" dirty="0"/>
          </a:p>
        </p:txBody>
      </p:sp>
      <p:sp>
        <p:nvSpPr>
          <p:cNvPr id="4" name="Footer Placeholder 3">
            <a:extLst>
              <a:ext uri="{FF2B5EF4-FFF2-40B4-BE49-F238E27FC236}">
                <a16:creationId xmlns:a16="http://schemas.microsoft.com/office/drawing/2014/main" id="{160C154E-8630-44B7-B63A-3F7C903B1937}"/>
              </a:ext>
            </a:extLst>
          </p:cNvPr>
          <p:cNvSpPr>
            <a:spLocks noGrp="1"/>
          </p:cNvSpPr>
          <p:nvPr>
            <p:ph type="ftr" sz="quarter" idx="10"/>
          </p:nvPr>
        </p:nvSpPr>
        <p:spPr/>
        <p:txBody>
          <a:bodyPr/>
          <a:lstStyle/>
          <a:p>
            <a:pPr>
              <a:defRPr/>
            </a:pPr>
            <a:r>
              <a:rPr lang="en-US" altLang="zh-CN" dirty="0"/>
              <a:t>Lijie Sun, </a:t>
            </a:r>
            <a:r>
              <a:rPr lang="en-US" altLang="zh-CN" dirty="0" err="1"/>
              <a:t>Seminar@CIAE</a:t>
            </a:r>
            <a:endParaRPr lang="en-US" altLang="zh-CN" sz="1300" dirty="0"/>
          </a:p>
        </p:txBody>
      </p:sp>
      <p:sp>
        <p:nvSpPr>
          <p:cNvPr id="5" name="Slide Number Placeholder 4">
            <a:extLst>
              <a:ext uri="{FF2B5EF4-FFF2-40B4-BE49-F238E27FC236}">
                <a16:creationId xmlns:a16="http://schemas.microsoft.com/office/drawing/2014/main" id="{69292C97-2293-4ADC-A6CC-F78DEE93F0C9}"/>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177</a:t>
            </a:fld>
            <a:endParaRPr lang="en-US" sz="1300" dirty="0"/>
          </a:p>
        </p:txBody>
      </p:sp>
    </p:spTree>
    <p:extLst>
      <p:ext uri="{BB962C8B-B14F-4D97-AF65-F5344CB8AC3E}">
        <p14:creationId xmlns:p14="http://schemas.microsoft.com/office/powerpoint/2010/main" val="41454381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28CDB44-E793-4C4A-B8C1-307EE27E4E41}"/>
              </a:ext>
            </a:extLst>
          </p:cNvPr>
          <p:cNvPicPr>
            <a:picLocks noChangeAspect="1"/>
          </p:cNvPicPr>
          <p:nvPr/>
        </p:nvPicPr>
        <p:blipFill>
          <a:blip r:embed="rId2"/>
          <a:stretch>
            <a:fillRect/>
          </a:stretch>
        </p:blipFill>
        <p:spPr>
          <a:xfrm>
            <a:off x="4978674" y="1050183"/>
            <a:ext cx="4089125" cy="5027613"/>
          </a:xfrm>
          <a:prstGeom prst="rect">
            <a:avLst/>
          </a:prstGeom>
        </p:spPr>
      </p:pic>
      <p:sp>
        <p:nvSpPr>
          <p:cNvPr id="3" name="Title 2">
            <a:extLst>
              <a:ext uri="{FF2B5EF4-FFF2-40B4-BE49-F238E27FC236}">
                <a16:creationId xmlns:a16="http://schemas.microsoft.com/office/drawing/2014/main" id="{97C82F58-95E1-4C47-A2FE-9AFDFB72B6FF}"/>
              </a:ext>
            </a:extLst>
          </p:cNvPr>
          <p:cNvSpPr>
            <a:spLocks noGrp="1"/>
          </p:cNvSpPr>
          <p:nvPr>
            <p:ph type="title"/>
          </p:nvPr>
        </p:nvSpPr>
        <p:spPr/>
        <p:txBody>
          <a:bodyPr/>
          <a:lstStyle/>
          <a:p>
            <a:r>
              <a:rPr lang="en-US" altLang="zh-CN" dirty="0"/>
              <a:t>RFFS</a:t>
            </a:r>
            <a:endParaRPr lang="zh-CN" altLang="en-US" dirty="0"/>
          </a:p>
        </p:txBody>
      </p:sp>
      <p:sp>
        <p:nvSpPr>
          <p:cNvPr id="4" name="Footer Placeholder 3">
            <a:extLst>
              <a:ext uri="{FF2B5EF4-FFF2-40B4-BE49-F238E27FC236}">
                <a16:creationId xmlns:a16="http://schemas.microsoft.com/office/drawing/2014/main" id="{59420921-9855-4A01-A749-830D329A7CF4}"/>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BB8946D9-5C50-4445-83A7-098FA288715A}"/>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18</a:t>
            </a:fld>
            <a:endParaRPr lang="en-US" sz="1300" dirty="0"/>
          </a:p>
        </p:txBody>
      </p:sp>
      <p:pic>
        <p:nvPicPr>
          <p:cNvPr id="13" name="Content Placeholder 12">
            <a:extLst>
              <a:ext uri="{FF2B5EF4-FFF2-40B4-BE49-F238E27FC236}">
                <a16:creationId xmlns:a16="http://schemas.microsoft.com/office/drawing/2014/main" id="{7C5478DA-1A6F-4890-82E2-28A53C47C640}"/>
              </a:ext>
            </a:extLst>
          </p:cNvPr>
          <p:cNvPicPr>
            <a:picLocks noGrp="1" noChangeAspect="1"/>
          </p:cNvPicPr>
          <p:nvPr>
            <p:ph idx="1"/>
          </p:nvPr>
        </p:nvPicPr>
        <p:blipFill>
          <a:blip r:embed="rId3"/>
          <a:stretch>
            <a:fillRect/>
          </a:stretch>
        </p:blipFill>
        <p:spPr>
          <a:xfrm>
            <a:off x="76200" y="1050183"/>
            <a:ext cx="5330481" cy="5027613"/>
          </a:xfrm>
        </p:spPr>
      </p:pic>
    </p:spTree>
    <p:extLst>
      <p:ext uri="{BB962C8B-B14F-4D97-AF65-F5344CB8AC3E}">
        <p14:creationId xmlns:p14="http://schemas.microsoft.com/office/powerpoint/2010/main" val="9985273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95B3B412-0CD4-41A7-9BCF-4A8FA75DE402}"/>
              </a:ext>
            </a:extLst>
          </p:cNvPr>
          <p:cNvPicPr>
            <a:picLocks noGrp="1" noChangeAspect="1"/>
          </p:cNvPicPr>
          <p:nvPr>
            <p:ph idx="1"/>
          </p:nvPr>
        </p:nvPicPr>
        <p:blipFill>
          <a:blip r:embed="rId3"/>
          <a:stretch>
            <a:fillRect/>
          </a:stretch>
        </p:blipFill>
        <p:spPr>
          <a:xfrm>
            <a:off x="1158038" y="1066800"/>
            <a:ext cx="6639762" cy="5027613"/>
          </a:xfrm>
        </p:spPr>
      </p:pic>
      <p:sp>
        <p:nvSpPr>
          <p:cNvPr id="3" name="Title 2">
            <a:extLst>
              <a:ext uri="{FF2B5EF4-FFF2-40B4-BE49-F238E27FC236}">
                <a16:creationId xmlns:a16="http://schemas.microsoft.com/office/drawing/2014/main" id="{5AA17079-A224-4186-93FC-BA93A98373AC}"/>
              </a:ext>
            </a:extLst>
          </p:cNvPr>
          <p:cNvSpPr>
            <a:spLocks noGrp="1"/>
          </p:cNvSpPr>
          <p:nvPr>
            <p:ph type="title"/>
          </p:nvPr>
        </p:nvSpPr>
        <p:spPr/>
        <p:txBody>
          <a:bodyPr/>
          <a:lstStyle/>
          <a:p>
            <a:r>
              <a:rPr lang="en-US" altLang="zh-CN" dirty="0"/>
              <a:t>GADGET</a:t>
            </a:r>
            <a:endParaRPr lang="zh-CN" altLang="en-US" dirty="0"/>
          </a:p>
        </p:txBody>
      </p:sp>
      <p:sp>
        <p:nvSpPr>
          <p:cNvPr id="4" name="Footer Placeholder 3">
            <a:extLst>
              <a:ext uri="{FF2B5EF4-FFF2-40B4-BE49-F238E27FC236}">
                <a16:creationId xmlns:a16="http://schemas.microsoft.com/office/drawing/2014/main" id="{DEABFA74-9AE9-49E7-8D6F-7FFC72A51607}"/>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0F92DD73-28AB-498C-AFBB-BF8257F31667}"/>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19</a:t>
            </a:fld>
            <a:endParaRPr lang="en-US" sz="1300" dirty="0"/>
          </a:p>
        </p:txBody>
      </p:sp>
      <p:sp>
        <p:nvSpPr>
          <p:cNvPr id="11" name="TextBox 10">
            <a:extLst>
              <a:ext uri="{FF2B5EF4-FFF2-40B4-BE49-F238E27FC236}">
                <a16:creationId xmlns:a16="http://schemas.microsoft.com/office/drawing/2014/main" id="{89B06EDA-4CB0-4F0B-A93B-2334CCBF1A09}"/>
              </a:ext>
            </a:extLst>
          </p:cNvPr>
          <p:cNvSpPr txBox="1"/>
          <p:nvPr/>
        </p:nvSpPr>
        <p:spPr>
          <a:xfrm>
            <a:off x="1346200" y="5701790"/>
            <a:ext cx="6237670" cy="393441"/>
          </a:xfrm>
          <a:prstGeom prst="rect">
            <a:avLst/>
          </a:prstGeom>
          <a:solidFill>
            <a:schemeClr val="bg1"/>
          </a:solidFill>
        </p:spPr>
        <p:txBody>
          <a:bodyPr wrap="none">
            <a:spAutoFit/>
          </a:bodyPr>
          <a:lstStyle/>
          <a:p>
            <a:pPr lvl="0" algn="ctr">
              <a:lnSpc>
                <a:spcPct val="120000"/>
              </a:lnSpc>
              <a:spcBef>
                <a:spcPts val="600"/>
              </a:spcBef>
              <a:spcAft>
                <a:spcPts val="600"/>
              </a:spcAft>
              <a:tabLst>
                <a:tab pos="457200" algn="l"/>
              </a:tabLst>
            </a:pPr>
            <a:r>
              <a:rPr lang="en-US" altLang="zh-CN"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M. Friedman </a:t>
            </a:r>
            <a:r>
              <a:rPr lang="en-US" altLang="zh-CN"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Nucl. Instrum. Methods Phys. Res. A 940, 93 (2019).</a:t>
            </a:r>
            <a:endParaRPr lang="zh-CN" altLang="zh-CN" dirty="0">
              <a:solidFill>
                <a:srgbClr val="002060"/>
              </a:solidFill>
              <a:latin typeface="Arial Narrow" panose="020B0606020202030204" pitchFamily="34" charset="0"/>
              <a:cs typeface="Times New Roman" panose="02020603050405020304" pitchFamily="18" charset="0"/>
            </a:endParaRPr>
          </a:p>
        </p:txBody>
      </p:sp>
      <p:sp>
        <p:nvSpPr>
          <p:cNvPr id="2" name="Arrow: Right 1">
            <a:extLst>
              <a:ext uri="{FF2B5EF4-FFF2-40B4-BE49-F238E27FC236}">
                <a16:creationId xmlns:a16="http://schemas.microsoft.com/office/drawing/2014/main" id="{D8D7C88D-1FB8-4438-BFA5-04800AB9F8B4}"/>
              </a:ext>
            </a:extLst>
          </p:cNvPr>
          <p:cNvSpPr/>
          <p:nvPr/>
        </p:nvSpPr>
        <p:spPr>
          <a:xfrm>
            <a:off x="455779" y="3335272"/>
            <a:ext cx="609600" cy="228600"/>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6" name="TextBox 5">
            <a:extLst>
              <a:ext uri="{FF2B5EF4-FFF2-40B4-BE49-F238E27FC236}">
                <a16:creationId xmlns:a16="http://schemas.microsoft.com/office/drawing/2014/main" id="{8FDCF73B-9B17-49AF-83E5-93E6881F091B}"/>
              </a:ext>
            </a:extLst>
          </p:cNvPr>
          <p:cNvSpPr txBox="1"/>
          <p:nvPr/>
        </p:nvSpPr>
        <p:spPr>
          <a:xfrm>
            <a:off x="370643" y="2971800"/>
            <a:ext cx="787395" cy="369332"/>
          </a:xfrm>
          <a:prstGeom prst="rect">
            <a:avLst/>
          </a:prstGeom>
          <a:noFill/>
        </p:spPr>
        <p:txBody>
          <a:bodyPr wrap="none" rtlCol="0">
            <a:spAutoFit/>
          </a:bodyPr>
          <a:lstStyle/>
          <a:p>
            <a:r>
              <a:rPr lang="en-US" altLang="zh-CN" dirty="0">
                <a:solidFill>
                  <a:srgbClr val="FF0000"/>
                </a:solidFill>
              </a:rPr>
              <a:t>Beam</a:t>
            </a:r>
            <a:endParaRPr lang="zh-CN" altLang="en-US" dirty="0">
              <a:solidFill>
                <a:srgbClr val="FF0000"/>
              </a:solidFill>
            </a:endParaRPr>
          </a:p>
        </p:txBody>
      </p:sp>
      <p:sp>
        <p:nvSpPr>
          <p:cNvPr id="8" name="TextBox 7">
            <a:extLst>
              <a:ext uri="{FF2B5EF4-FFF2-40B4-BE49-F238E27FC236}">
                <a16:creationId xmlns:a16="http://schemas.microsoft.com/office/drawing/2014/main" id="{003ED637-2D83-46C4-9FE6-C054095D03DB}"/>
              </a:ext>
            </a:extLst>
          </p:cNvPr>
          <p:cNvSpPr txBox="1"/>
          <p:nvPr/>
        </p:nvSpPr>
        <p:spPr>
          <a:xfrm>
            <a:off x="4320343" y="3135868"/>
            <a:ext cx="1800493" cy="369332"/>
          </a:xfrm>
          <a:prstGeom prst="rect">
            <a:avLst/>
          </a:prstGeom>
          <a:noFill/>
        </p:spPr>
        <p:txBody>
          <a:bodyPr wrap="none" rtlCol="0">
            <a:spAutoFit/>
          </a:bodyPr>
          <a:lstStyle/>
          <a:p>
            <a:r>
              <a:rPr lang="en-US" altLang="zh-CN" dirty="0"/>
              <a:t>Proton Detector</a:t>
            </a:r>
            <a:endParaRPr lang="zh-CN" altLang="en-US" dirty="0"/>
          </a:p>
        </p:txBody>
      </p:sp>
      <p:sp>
        <p:nvSpPr>
          <p:cNvPr id="12" name="TextBox 11">
            <a:extLst>
              <a:ext uri="{FF2B5EF4-FFF2-40B4-BE49-F238E27FC236}">
                <a16:creationId xmlns:a16="http://schemas.microsoft.com/office/drawing/2014/main" id="{22EF2C0E-EDC8-44FE-936B-12486CF62FBC}"/>
              </a:ext>
            </a:extLst>
          </p:cNvPr>
          <p:cNvSpPr txBox="1"/>
          <p:nvPr/>
        </p:nvSpPr>
        <p:spPr>
          <a:xfrm>
            <a:off x="4376319" y="3886200"/>
            <a:ext cx="800219" cy="369332"/>
          </a:xfrm>
          <a:prstGeom prst="rect">
            <a:avLst/>
          </a:prstGeom>
          <a:noFill/>
        </p:spPr>
        <p:txBody>
          <a:bodyPr wrap="none" rtlCol="0">
            <a:spAutoFit/>
          </a:bodyPr>
          <a:lstStyle/>
          <a:p>
            <a:r>
              <a:rPr lang="en-US" altLang="zh-CN" dirty="0"/>
              <a:t>SeGA</a:t>
            </a:r>
            <a:endParaRPr lang="zh-CN" altLang="en-US" dirty="0"/>
          </a:p>
        </p:txBody>
      </p:sp>
      <p:sp>
        <p:nvSpPr>
          <p:cNvPr id="13" name="TextBox 12">
            <a:extLst>
              <a:ext uri="{FF2B5EF4-FFF2-40B4-BE49-F238E27FC236}">
                <a16:creationId xmlns:a16="http://schemas.microsoft.com/office/drawing/2014/main" id="{F4FD0C34-A19F-4076-B122-4587910A6E60}"/>
              </a:ext>
            </a:extLst>
          </p:cNvPr>
          <p:cNvSpPr txBox="1"/>
          <p:nvPr/>
        </p:nvSpPr>
        <p:spPr>
          <a:xfrm>
            <a:off x="4371142" y="2355332"/>
            <a:ext cx="800219" cy="369332"/>
          </a:xfrm>
          <a:prstGeom prst="rect">
            <a:avLst/>
          </a:prstGeom>
          <a:noFill/>
        </p:spPr>
        <p:txBody>
          <a:bodyPr wrap="none" rtlCol="0">
            <a:spAutoFit/>
          </a:bodyPr>
          <a:lstStyle/>
          <a:p>
            <a:r>
              <a:rPr lang="en-US" altLang="zh-CN" dirty="0"/>
              <a:t>SeGA</a:t>
            </a:r>
            <a:endParaRPr lang="zh-CN" altLang="en-US" dirty="0"/>
          </a:p>
        </p:txBody>
      </p:sp>
    </p:spTree>
    <p:extLst>
      <p:ext uri="{BB962C8B-B14F-4D97-AF65-F5344CB8AC3E}">
        <p14:creationId xmlns:p14="http://schemas.microsoft.com/office/powerpoint/2010/main" val="3060698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E7C6EE3-6C61-40BD-AC5F-60FC96E64763}"/>
              </a:ext>
            </a:extLst>
          </p:cNvPr>
          <p:cNvSpPr>
            <a:spLocks noGrp="1"/>
          </p:cNvSpPr>
          <p:nvPr>
            <p:ph idx="1"/>
          </p:nvPr>
        </p:nvSpPr>
        <p:spPr/>
        <p:txBody>
          <a:bodyPr/>
          <a:lstStyle/>
          <a:p>
            <a:r>
              <a:rPr lang="en-US" altLang="zh-CN" dirty="0">
                <a:latin typeface="Arial" pitchFamily="34" charset="0"/>
                <a:ea typeface="ＭＳ Ｐゴシック"/>
                <a:cs typeface="ＭＳ Ｐゴシック"/>
              </a:rPr>
              <a:t>Introduction</a:t>
            </a:r>
            <a:endParaRPr lang="en-US" altLang="zh-CN" dirty="0">
              <a:latin typeface="Arial" pitchFamily="34" charset="0"/>
              <a:ea typeface="ＭＳ Ｐゴシック"/>
            </a:endParaRPr>
          </a:p>
          <a:p>
            <a:r>
              <a:rPr lang="en-US" altLang="zh-CN" dirty="0">
                <a:latin typeface="Arial" pitchFamily="34" charset="0"/>
                <a:ea typeface="ＭＳ Ｐゴシック"/>
              </a:rPr>
              <a:t>Experimental techniques</a:t>
            </a:r>
          </a:p>
          <a:p>
            <a:r>
              <a:rPr lang="en-US" altLang="zh-CN" dirty="0">
                <a:latin typeface="Arial" pitchFamily="34" charset="0"/>
                <a:ea typeface="ＭＳ Ｐゴシック"/>
              </a:rPr>
              <a:t>Results</a:t>
            </a:r>
          </a:p>
          <a:p>
            <a:pPr lvl="1"/>
            <a:r>
              <a:rPr lang="en-US" altLang="zh-CN" dirty="0">
                <a:latin typeface="Arial" pitchFamily="34" charset="0"/>
                <a:ea typeface="ＭＳ Ｐゴシック"/>
              </a:rPr>
              <a:t>Half-life of </a:t>
            </a:r>
            <a:r>
              <a:rPr lang="en-US" altLang="zh-CN" baseline="30000" dirty="0">
                <a:latin typeface="Arial" pitchFamily="34" charset="0"/>
                <a:ea typeface="ＭＳ Ｐゴシック"/>
              </a:rPr>
              <a:t>25</a:t>
            </a:r>
            <a:r>
              <a:rPr lang="en-US" altLang="zh-CN" dirty="0">
                <a:latin typeface="Arial" pitchFamily="34" charset="0"/>
                <a:ea typeface="ＭＳ Ｐゴシック"/>
              </a:rPr>
              <a:t>Si</a:t>
            </a:r>
          </a:p>
          <a:p>
            <a:pPr lvl="1"/>
            <a:r>
              <a:rPr lang="en-US" altLang="zh-CN" baseline="30000" dirty="0">
                <a:latin typeface="Arial" pitchFamily="34" charset="0"/>
                <a:ea typeface="ＭＳ Ｐゴシック"/>
              </a:rPr>
              <a:t>25</a:t>
            </a:r>
            <a:r>
              <a:rPr lang="en-US" altLang="zh-CN" dirty="0">
                <a:latin typeface="Arial" pitchFamily="34" charset="0"/>
                <a:ea typeface="ＭＳ Ｐゴシック"/>
              </a:rPr>
              <a:t>Si(</a:t>
            </a:r>
            <a:r>
              <a:rPr lang="el-GR" altLang="zh-CN" i="1" dirty="0">
                <a:latin typeface="Arial" pitchFamily="34" charset="0"/>
                <a:ea typeface="ＭＳ Ｐゴシック"/>
              </a:rPr>
              <a:t>βγ</a:t>
            </a:r>
            <a:r>
              <a:rPr lang="el-GR" altLang="zh-CN" dirty="0">
                <a:latin typeface="Arial" pitchFamily="34" charset="0"/>
                <a:ea typeface="ＭＳ Ｐゴシック"/>
              </a:rPr>
              <a:t>)</a:t>
            </a:r>
            <a:r>
              <a:rPr lang="el-GR" altLang="zh-CN" baseline="30000" dirty="0">
                <a:latin typeface="Arial" pitchFamily="34" charset="0"/>
                <a:ea typeface="ＭＳ Ｐゴシック"/>
              </a:rPr>
              <a:t>25</a:t>
            </a:r>
            <a:r>
              <a:rPr lang="en-US" altLang="zh-CN" dirty="0">
                <a:latin typeface="Arial" pitchFamily="34" charset="0"/>
                <a:ea typeface="ＭＳ Ｐゴシック"/>
              </a:rPr>
              <a:t>Al</a:t>
            </a:r>
          </a:p>
          <a:p>
            <a:pPr lvl="1"/>
            <a:r>
              <a:rPr lang="en-US" altLang="zh-CN" baseline="30000" dirty="0"/>
              <a:t>25</a:t>
            </a:r>
            <a:r>
              <a:rPr lang="en-US" altLang="zh-CN" dirty="0"/>
              <a:t>Si(</a:t>
            </a:r>
            <a:r>
              <a:rPr lang="el-GR" altLang="zh-CN" i="1" dirty="0"/>
              <a:t>β</a:t>
            </a:r>
            <a:r>
              <a:rPr lang="en-US" altLang="zh-CN" i="1" dirty="0"/>
              <a:t>p</a:t>
            </a:r>
            <a:r>
              <a:rPr lang="el-GR" altLang="zh-CN" i="1" dirty="0"/>
              <a:t>γ</a:t>
            </a:r>
            <a:r>
              <a:rPr lang="el-GR" altLang="zh-CN" dirty="0"/>
              <a:t>)</a:t>
            </a:r>
            <a:r>
              <a:rPr lang="el-GR" altLang="zh-CN" baseline="30000" dirty="0"/>
              <a:t>24</a:t>
            </a:r>
            <a:r>
              <a:rPr lang="en-US" altLang="zh-CN" dirty="0"/>
              <a:t>Mg</a:t>
            </a:r>
          </a:p>
          <a:p>
            <a:pPr lvl="1"/>
            <a:r>
              <a:rPr lang="en-US" altLang="zh-CN" baseline="30000" dirty="0"/>
              <a:t>25</a:t>
            </a:r>
            <a:r>
              <a:rPr lang="en-US" altLang="zh-CN" dirty="0"/>
              <a:t>Si(</a:t>
            </a:r>
            <a:r>
              <a:rPr lang="el-GR" altLang="zh-CN" i="1" dirty="0"/>
              <a:t>β</a:t>
            </a:r>
            <a:r>
              <a:rPr lang="en-US" altLang="zh-CN" i="1" dirty="0"/>
              <a:t>p</a:t>
            </a:r>
            <a:r>
              <a:rPr lang="el-GR" altLang="zh-CN" dirty="0"/>
              <a:t>)</a:t>
            </a:r>
            <a:r>
              <a:rPr lang="el-GR" altLang="zh-CN" baseline="30000" dirty="0"/>
              <a:t>24</a:t>
            </a:r>
            <a:r>
              <a:rPr lang="en-US" altLang="zh-CN" dirty="0"/>
              <a:t>Mg</a:t>
            </a:r>
          </a:p>
          <a:p>
            <a:pPr lvl="1"/>
            <a:r>
              <a:rPr lang="en-US" altLang="zh-CN" i="1" dirty="0" err="1"/>
              <a:t>pγ</a:t>
            </a:r>
            <a:r>
              <a:rPr lang="en-US" altLang="zh-CN" dirty="0"/>
              <a:t> coincidence</a:t>
            </a:r>
          </a:p>
          <a:p>
            <a:pPr lvl="1"/>
            <a:r>
              <a:rPr lang="en-US" altLang="zh-CN" dirty="0"/>
              <a:t>Decay scheme</a:t>
            </a:r>
          </a:p>
          <a:p>
            <a:r>
              <a:rPr lang="en-US" altLang="zh-CN" dirty="0"/>
              <a:t>Discussion</a:t>
            </a:r>
          </a:p>
          <a:p>
            <a:pPr lvl="1"/>
            <a:r>
              <a:rPr lang="en-US" altLang="zh-CN" dirty="0"/>
              <a:t>Mirror symmetry</a:t>
            </a:r>
          </a:p>
          <a:p>
            <a:pPr lvl="1"/>
            <a:r>
              <a:rPr lang="en-US" altLang="zh-CN" dirty="0"/>
              <a:t>Isospin mixing</a:t>
            </a:r>
          </a:p>
          <a:p>
            <a:pPr lvl="1"/>
            <a:r>
              <a:rPr lang="en-US" altLang="zh-CN" dirty="0"/>
              <a:t>Shell model calculations</a:t>
            </a:r>
          </a:p>
        </p:txBody>
      </p:sp>
      <p:sp>
        <p:nvSpPr>
          <p:cNvPr id="3" name="Title 2">
            <a:extLst>
              <a:ext uri="{FF2B5EF4-FFF2-40B4-BE49-F238E27FC236}">
                <a16:creationId xmlns:a16="http://schemas.microsoft.com/office/drawing/2014/main" id="{1FEB839F-B345-41FF-859B-81ADEAE6C0FE}"/>
              </a:ext>
            </a:extLst>
          </p:cNvPr>
          <p:cNvSpPr>
            <a:spLocks noGrp="1"/>
          </p:cNvSpPr>
          <p:nvPr>
            <p:ph type="title"/>
          </p:nvPr>
        </p:nvSpPr>
        <p:spPr/>
        <p:txBody>
          <a:bodyPr/>
          <a:lstStyle/>
          <a:p>
            <a:r>
              <a:rPr lang="en-US" altLang="zh-CN" dirty="0">
                <a:latin typeface="Arial" pitchFamily="34" charset="0"/>
                <a:ea typeface="ＭＳ Ｐゴシック"/>
                <a:cs typeface="ＭＳ Ｐゴシック"/>
              </a:rPr>
              <a:t>Outline</a:t>
            </a:r>
            <a:endParaRPr lang="zh-CN" altLang="en-US" dirty="0"/>
          </a:p>
        </p:txBody>
      </p:sp>
      <p:sp>
        <p:nvSpPr>
          <p:cNvPr id="4" name="Footer Placeholder 3">
            <a:extLst>
              <a:ext uri="{FF2B5EF4-FFF2-40B4-BE49-F238E27FC236}">
                <a16:creationId xmlns:a16="http://schemas.microsoft.com/office/drawing/2014/main" id="{32A8E244-4911-4EF6-95F7-1D782E1730B2}"/>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3EE03CB2-5DDC-4676-B4CD-21A8B8767DAD}"/>
              </a:ext>
            </a:extLst>
          </p:cNvPr>
          <p:cNvSpPr>
            <a:spLocks noGrp="1"/>
          </p:cNvSpPr>
          <p:nvPr>
            <p:ph type="sldNum" sz="quarter" idx="11"/>
          </p:nvPr>
        </p:nvSpPr>
        <p:spPr/>
        <p:txBody>
          <a:bodyPr/>
          <a:lstStyle/>
          <a:p>
            <a:pPr>
              <a:defRPr/>
            </a:pPr>
            <a:r>
              <a:rPr lang="en-US" dirty="0"/>
              <a:t>, Slide </a:t>
            </a:r>
            <a:fld id="{35AD4620-7552-4207-8973-898801ED212B}" type="slidenum">
              <a:rPr lang="en-US" smtClean="0"/>
              <a:pPr>
                <a:defRPr/>
              </a:pPr>
              <a:t>2</a:t>
            </a:fld>
            <a:endParaRPr lang="en-US" sz="1300" dirty="0"/>
          </a:p>
        </p:txBody>
      </p:sp>
    </p:spTree>
    <p:extLst>
      <p:ext uri="{BB962C8B-B14F-4D97-AF65-F5344CB8AC3E}">
        <p14:creationId xmlns:p14="http://schemas.microsoft.com/office/powerpoint/2010/main" val="25534368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691331-4778-4E4B-A31A-556FAD747B15}"/>
              </a:ext>
            </a:extLst>
          </p:cNvPr>
          <p:cNvSpPr>
            <a:spLocks noGrp="1"/>
          </p:cNvSpPr>
          <p:nvPr>
            <p:ph type="title"/>
          </p:nvPr>
        </p:nvSpPr>
        <p:spPr/>
        <p:txBody>
          <a:bodyPr/>
          <a:lstStyle/>
          <a:p>
            <a:r>
              <a:rPr lang="en-US" altLang="zh-CN" dirty="0"/>
              <a:t>Gaseous Proton Detector</a:t>
            </a:r>
            <a:endParaRPr lang="zh-CN" altLang="en-US" dirty="0"/>
          </a:p>
        </p:txBody>
      </p:sp>
      <p:sp>
        <p:nvSpPr>
          <p:cNvPr id="4" name="Footer Placeholder 3">
            <a:extLst>
              <a:ext uri="{FF2B5EF4-FFF2-40B4-BE49-F238E27FC236}">
                <a16:creationId xmlns:a16="http://schemas.microsoft.com/office/drawing/2014/main" id="{FFF582B5-E884-49F7-AEDC-F7EAD979041A}"/>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E4058D68-E8C7-445E-B389-7D76FF70CD6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20</a:t>
            </a:fld>
            <a:endParaRPr lang="en-US" sz="1300" dirty="0"/>
          </a:p>
        </p:txBody>
      </p:sp>
      <p:pic>
        <p:nvPicPr>
          <p:cNvPr id="17" name="Content Placeholder 8">
            <a:extLst>
              <a:ext uri="{FF2B5EF4-FFF2-40B4-BE49-F238E27FC236}">
                <a16:creationId xmlns:a16="http://schemas.microsoft.com/office/drawing/2014/main" id="{FC936E4C-D904-4FF1-A123-F0800A1C9583}"/>
              </a:ext>
            </a:extLst>
          </p:cNvPr>
          <p:cNvPicPr>
            <a:picLocks noGrp="1" noChangeAspect="1"/>
          </p:cNvPicPr>
          <p:nvPr>
            <p:ph idx="1"/>
          </p:nvPr>
        </p:nvPicPr>
        <p:blipFill>
          <a:blip r:embed="rId3"/>
          <a:stretch>
            <a:fillRect/>
          </a:stretch>
        </p:blipFill>
        <p:spPr>
          <a:xfrm>
            <a:off x="1046808" y="1066800"/>
            <a:ext cx="7050384" cy="5027613"/>
          </a:xfrm>
          <a:prstGeom prst="rect">
            <a:avLst/>
          </a:prstGeom>
        </p:spPr>
      </p:pic>
    </p:spTree>
    <p:extLst>
      <p:ext uri="{BB962C8B-B14F-4D97-AF65-F5344CB8AC3E}">
        <p14:creationId xmlns:p14="http://schemas.microsoft.com/office/powerpoint/2010/main" val="41362099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1553E6-08C9-4450-AAFE-2B67BE6106F7}"/>
              </a:ext>
            </a:extLst>
          </p:cNvPr>
          <p:cNvSpPr>
            <a:spLocks noGrp="1"/>
          </p:cNvSpPr>
          <p:nvPr>
            <p:ph type="title"/>
          </p:nvPr>
        </p:nvSpPr>
        <p:spPr/>
        <p:txBody>
          <a:bodyPr/>
          <a:lstStyle/>
          <a:p>
            <a:r>
              <a:rPr lang="en-US" altLang="zh-CN" dirty="0"/>
              <a:t>Beam Distribution</a:t>
            </a:r>
            <a:endParaRPr lang="zh-CN" altLang="en-US" dirty="0"/>
          </a:p>
        </p:txBody>
      </p:sp>
      <p:sp>
        <p:nvSpPr>
          <p:cNvPr id="4" name="Footer Placeholder 3">
            <a:extLst>
              <a:ext uri="{FF2B5EF4-FFF2-40B4-BE49-F238E27FC236}">
                <a16:creationId xmlns:a16="http://schemas.microsoft.com/office/drawing/2014/main" id="{7BCE3DC1-30B6-4C40-85EC-AD2F2A79B4AF}"/>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A062F105-B8D5-42A3-ADA0-8ECD165399A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21</a:t>
            </a:fld>
            <a:endParaRPr lang="en-US" sz="1300" dirty="0"/>
          </a:p>
        </p:txBody>
      </p:sp>
      <p:pic>
        <p:nvPicPr>
          <p:cNvPr id="21" name="Picture 20">
            <a:extLst>
              <a:ext uri="{FF2B5EF4-FFF2-40B4-BE49-F238E27FC236}">
                <a16:creationId xmlns:a16="http://schemas.microsoft.com/office/drawing/2014/main" id="{26556A7A-6E82-4CFF-A35E-6BBAB36E85A7}"/>
              </a:ext>
            </a:extLst>
          </p:cNvPr>
          <p:cNvPicPr>
            <a:picLocks noChangeAspect="1"/>
          </p:cNvPicPr>
          <p:nvPr/>
        </p:nvPicPr>
        <p:blipFill>
          <a:blip r:embed="rId3"/>
          <a:stretch>
            <a:fillRect/>
          </a:stretch>
        </p:blipFill>
        <p:spPr>
          <a:xfrm>
            <a:off x="4944489" y="1016031"/>
            <a:ext cx="4123311" cy="2940324"/>
          </a:xfrm>
          <a:prstGeom prst="rect">
            <a:avLst/>
          </a:prstGeom>
        </p:spPr>
      </p:pic>
      <p:pic>
        <p:nvPicPr>
          <p:cNvPr id="23" name="Picture 22">
            <a:extLst>
              <a:ext uri="{FF2B5EF4-FFF2-40B4-BE49-F238E27FC236}">
                <a16:creationId xmlns:a16="http://schemas.microsoft.com/office/drawing/2014/main" id="{C190F7E3-C221-46BC-8923-6BE3CB8018BB}"/>
              </a:ext>
            </a:extLst>
          </p:cNvPr>
          <p:cNvPicPr>
            <a:picLocks noChangeAspect="1"/>
          </p:cNvPicPr>
          <p:nvPr/>
        </p:nvPicPr>
        <p:blipFill>
          <a:blip r:embed="rId4"/>
          <a:stretch>
            <a:fillRect/>
          </a:stretch>
        </p:blipFill>
        <p:spPr>
          <a:xfrm>
            <a:off x="5173827" y="3993446"/>
            <a:ext cx="2596583" cy="1764000"/>
          </a:xfrm>
          <a:prstGeom prst="rect">
            <a:avLst/>
          </a:prstGeom>
        </p:spPr>
      </p:pic>
      <p:pic>
        <p:nvPicPr>
          <p:cNvPr id="24" name="Picture 23">
            <a:extLst>
              <a:ext uri="{FF2B5EF4-FFF2-40B4-BE49-F238E27FC236}">
                <a16:creationId xmlns:a16="http://schemas.microsoft.com/office/drawing/2014/main" id="{E9CEB2F3-E9AB-4855-B833-98ACB96016B0}"/>
              </a:ext>
            </a:extLst>
          </p:cNvPr>
          <p:cNvPicPr>
            <a:picLocks noChangeAspect="1"/>
          </p:cNvPicPr>
          <p:nvPr/>
        </p:nvPicPr>
        <p:blipFill>
          <a:blip r:embed="rId5"/>
          <a:stretch>
            <a:fillRect/>
          </a:stretch>
        </p:blipFill>
        <p:spPr>
          <a:xfrm>
            <a:off x="3408211" y="2266826"/>
            <a:ext cx="985509" cy="882805"/>
          </a:xfrm>
          <a:prstGeom prst="rect">
            <a:avLst/>
          </a:prstGeom>
        </p:spPr>
      </p:pic>
      <p:cxnSp>
        <p:nvCxnSpPr>
          <p:cNvPr id="27" name="Straight Connector 26">
            <a:extLst>
              <a:ext uri="{FF2B5EF4-FFF2-40B4-BE49-F238E27FC236}">
                <a16:creationId xmlns:a16="http://schemas.microsoft.com/office/drawing/2014/main" id="{6FCDF185-710D-462A-9551-2937272E47EC}"/>
              </a:ext>
            </a:extLst>
          </p:cNvPr>
          <p:cNvCxnSpPr>
            <a:cxnSpLocks/>
          </p:cNvCxnSpPr>
          <p:nvPr/>
        </p:nvCxnSpPr>
        <p:spPr>
          <a:xfrm>
            <a:off x="7625053" y="2766831"/>
            <a:ext cx="0" cy="1404000"/>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437D5478-0955-4482-903B-2256793EAD0A}"/>
              </a:ext>
            </a:extLst>
          </p:cNvPr>
          <p:cNvCxnSpPr>
            <a:cxnSpLocks/>
          </p:cNvCxnSpPr>
          <p:nvPr/>
        </p:nvCxnSpPr>
        <p:spPr>
          <a:xfrm>
            <a:off x="5557845" y="2766831"/>
            <a:ext cx="0" cy="1404000"/>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1B2CC1EE-906E-4F3F-868A-B0EF16179AB3}"/>
              </a:ext>
            </a:extLst>
          </p:cNvPr>
          <p:cNvSpPr/>
          <p:nvPr/>
        </p:nvSpPr>
        <p:spPr>
          <a:xfrm>
            <a:off x="5090970" y="5757446"/>
            <a:ext cx="2973891" cy="338554"/>
          </a:xfrm>
          <a:prstGeom prst="rect">
            <a:avLst/>
          </a:prstGeom>
        </p:spPr>
        <p:txBody>
          <a:bodyPr wrap="none">
            <a:spAutoFit/>
          </a:bodyPr>
          <a:lstStyle/>
          <a:p>
            <a:r>
              <a:rPr lang="en-US" altLang="zh-CN" sz="1600" dirty="0"/>
              <a:t>B</a:t>
            </a:r>
            <a:r>
              <a:rPr lang="zh-CN" altLang="en-US" sz="1600" dirty="0"/>
              <a:t>eam </a:t>
            </a:r>
            <a:r>
              <a:rPr lang="en-US" altLang="zh-CN" sz="1600" dirty="0"/>
              <a:t>longitudinal </a:t>
            </a:r>
            <a:r>
              <a:rPr lang="zh-CN" altLang="en-US" sz="1600" dirty="0"/>
              <a:t>distribution</a:t>
            </a:r>
          </a:p>
        </p:txBody>
      </p:sp>
      <p:cxnSp>
        <p:nvCxnSpPr>
          <p:cNvPr id="18" name="Straight Connector 17">
            <a:extLst>
              <a:ext uri="{FF2B5EF4-FFF2-40B4-BE49-F238E27FC236}">
                <a16:creationId xmlns:a16="http://schemas.microsoft.com/office/drawing/2014/main" id="{C8BB95E7-D7D2-45D6-9C4A-849B0340FDF6}"/>
              </a:ext>
            </a:extLst>
          </p:cNvPr>
          <p:cNvCxnSpPr>
            <a:cxnSpLocks/>
          </p:cNvCxnSpPr>
          <p:nvPr/>
        </p:nvCxnSpPr>
        <p:spPr>
          <a:xfrm flipH="1" flipV="1">
            <a:off x="4298400" y="2347431"/>
            <a:ext cx="1224000" cy="0"/>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35B60E8-662C-4C92-BCCF-4C52BB443770}"/>
              </a:ext>
            </a:extLst>
          </p:cNvPr>
          <p:cNvCxnSpPr>
            <a:cxnSpLocks/>
          </p:cNvCxnSpPr>
          <p:nvPr/>
        </p:nvCxnSpPr>
        <p:spPr>
          <a:xfrm flipH="1" flipV="1">
            <a:off x="4298399" y="2997231"/>
            <a:ext cx="1224000" cy="0"/>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pic>
        <p:nvPicPr>
          <p:cNvPr id="26" name="Content Placeholder 6">
            <a:extLst>
              <a:ext uri="{FF2B5EF4-FFF2-40B4-BE49-F238E27FC236}">
                <a16:creationId xmlns:a16="http://schemas.microsoft.com/office/drawing/2014/main" id="{C24337AB-0531-4B58-8131-8469D9BDCD5A}"/>
              </a:ext>
            </a:extLst>
          </p:cNvPr>
          <p:cNvPicPr>
            <a:picLocks noGrp="1" noChangeAspect="1"/>
          </p:cNvPicPr>
          <p:nvPr>
            <p:ph idx="1"/>
          </p:nvPr>
        </p:nvPicPr>
        <p:blipFill>
          <a:blip r:embed="rId6"/>
          <a:stretch>
            <a:fillRect/>
          </a:stretch>
        </p:blipFill>
        <p:spPr>
          <a:xfrm>
            <a:off x="90969" y="1371600"/>
            <a:ext cx="2631601" cy="2625039"/>
          </a:xfrm>
        </p:spPr>
      </p:pic>
      <p:sp>
        <p:nvSpPr>
          <p:cNvPr id="29" name="TextBox 28">
            <a:extLst>
              <a:ext uri="{FF2B5EF4-FFF2-40B4-BE49-F238E27FC236}">
                <a16:creationId xmlns:a16="http://schemas.microsoft.com/office/drawing/2014/main" id="{1AC390FB-0CAE-4E29-9533-413E3B75E501}"/>
              </a:ext>
            </a:extLst>
          </p:cNvPr>
          <p:cNvSpPr txBox="1"/>
          <p:nvPr/>
        </p:nvSpPr>
        <p:spPr>
          <a:xfrm>
            <a:off x="0" y="4111823"/>
            <a:ext cx="2901500" cy="307777"/>
          </a:xfrm>
          <a:prstGeom prst="rect">
            <a:avLst/>
          </a:prstGeom>
          <a:noFill/>
        </p:spPr>
        <p:txBody>
          <a:bodyPr wrap="none">
            <a:spAutoFit/>
          </a:bodyPr>
          <a:lstStyle/>
          <a:p>
            <a:r>
              <a:rPr lang="en-US" altLang="zh-CN" sz="1400" dirty="0"/>
              <a:t>Pad Geometry of the Anode Plane</a:t>
            </a:r>
            <a:endParaRPr lang="zh-CN" altLang="en-US" sz="1400" dirty="0"/>
          </a:p>
        </p:txBody>
      </p:sp>
      <p:cxnSp>
        <p:nvCxnSpPr>
          <p:cNvPr id="30" name="Straight Connector 29">
            <a:extLst>
              <a:ext uri="{FF2B5EF4-FFF2-40B4-BE49-F238E27FC236}">
                <a16:creationId xmlns:a16="http://schemas.microsoft.com/office/drawing/2014/main" id="{DB134A9E-AB69-40DE-9398-7F9DA20EBB43}"/>
              </a:ext>
            </a:extLst>
          </p:cNvPr>
          <p:cNvCxnSpPr>
            <a:cxnSpLocks/>
          </p:cNvCxnSpPr>
          <p:nvPr/>
        </p:nvCxnSpPr>
        <p:spPr>
          <a:xfrm flipH="1">
            <a:off x="2057400" y="3076575"/>
            <a:ext cx="1422400" cy="733425"/>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FAC8B78D-2566-4D3A-BCD1-BBFCBBB922AA}"/>
              </a:ext>
            </a:extLst>
          </p:cNvPr>
          <p:cNvCxnSpPr>
            <a:cxnSpLocks/>
          </p:cNvCxnSpPr>
          <p:nvPr/>
        </p:nvCxnSpPr>
        <p:spPr>
          <a:xfrm flipH="1" flipV="1">
            <a:off x="2082800" y="1574800"/>
            <a:ext cx="1385597" cy="711201"/>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B92EB5FC-E0F0-413E-8EB1-E13932CDC408}"/>
              </a:ext>
            </a:extLst>
          </p:cNvPr>
          <p:cNvSpPr/>
          <p:nvPr/>
        </p:nvSpPr>
        <p:spPr>
          <a:xfrm>
            <a:off x="2627752" y="3259723"/>
            <a:ext cx="2784737" cy="338554"/>
          </a:xfrm>
          <a:prstGeom prst="rect">
            <a:avLst/>
          </a:prstGeom>
        </p:spPr>
        <p:txBody>
          <a:bodyPr wrap="none">
            <a:spAutoFit/>
          </a:bodyPr>
          <a:lstStyle/>
          <a:p>
            <a:r>
              <a:rPr lang="en-US" altLang="zh-CN" sz="1600" dirty="0"/>
              <a:t>B</a:t>
            </a:r>
            <a:r>
              <a:rPr lang="zh-CN" altLang="en-US" sz="1600" dirty="0"/>
              <a:t>eam </a:t>
            </a:r>
            <a:r>
              <a:rPr lang="en-US" altLang="zh-CN" sz="1600" dirty="0"/>
              <a:t>transverse </a:t>
            </a:r>
            <a:r>
              <a:rPr lang="zh-CN" altLang="en-US" sz="1600" dirty="0"/>
              <a:t>distribution</a:t>
            </a:r>
          </a:p>
        </p:txBody>
      </p:sp>
    </p:spTree>
    <p:extLst>
      <p:ext uri="{BB962C8B-B14F-4D97-AF65-F5344CB8AC3E}">
        <p14:creationId xmlns:p14="http://schemas.microsoft.com/office/powerpoint/2010/main" val="20566720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B74E829D-07EA-4B9C-A9DD-B8CB591F6D8E}"/>
              </a:ext>
            </a:extLst>
          </p:cNvPr>
          <p:cNvPicPr>
            <a:picLocks noGrp="1" noChangeAspect="1"/>
          </p:cNvPicPr>
          <p:nvPr>
            <p:ph idx="1"/>
          </p:nvPr>
        </p:nvPicPr>
        <p:blipFill>
          <a:blip r:embed="rId3"/>
          <a:stretch>
            <a:fillRect/>
          </a:stretch>
        </p:blipFill>
        <p:spPr>
          <a:xfrm>
            <a:off x="314147" y="1066800"/>
            <a:ext cx="8515705" cy="5027613"/>
          </a:xfrm>
        </p:spPr>
      </p:pic>
      <p:sp>
        <p:nvSpPr>
          <p:cNvPr id="3" name="Title 2">
            <a:extLst>
              <a:ext uri="{FF2B5EF4-FFF2-40B4-BE49-F238E27FC236}">
                <a16:creationId xmlns:a16="http://schemas.microsoft.com/office/drawing/2014/main" id="{003D22E0-3B12-49D7-8710-9F1148E5F7BF}"/>
              </a:ext>
            </a:extLst>
          </p:cNvPr>
          <p:cNvSpPr>
            <a:spLocks noGrp="1"/>
          </p:cNvSpPr>
          <p:nvPr>
            <p:ph type="title"/>
          </p:nvPr>
        </p:nvSpPr>
        <p:spPr/>
        <p:txBody>
          <a:bodyPr/>
          <a:lstStyle/>
          <a:p>
            <a:r>
              <a:rPr lang="en-US" altLang="zh-CN" dirty="0"/>
              <a:t>GADGET</a:t>
            </a:r>
            <a:endParaRPr lang="zh-CN" altLang="en-US" dirty="0"/>
          </a:p>
        </p:txBody>
      </p:sp>
      <p:sp>
        <p:nvSpPr>
          <p:cNvPr id="4" name="Footer Placeholder 3">
            <a:extLst>
              <a:ext uri="{FF2B5EF4-FFF2-40B4-BE49-F238E27FC236}">
                <a16:creationId xmlns:a16="http://schemas.microsoft.com/office/drawing/2014/main" id="{C79BF1A8-B17F-4C30-B034-B8EBD040A16D}"/>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7CC51DE7-5B44-41F5-A812-9315B7938854}"/>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22</a:t>
            </a:fld>
            <a:endParaRPr lang="en-US" sz="1300" dirty="0"/>
          </a:p>
        </p:txBody>
      </p:sp>
      <p:sp>
        <p:nvSpPr>
          <p:cNvPr id="13" name="TextBox 12">
            <a:extLst>
              <a:ext uri="{FF2B5EF4-FFF2-40B4-BE49-F238E27FC236}">
                <a16:creationId xmlns:a16="http://schemas.microsoft.com/office/drawing/2014/main" id="{127B5534-968F-4D3E-8296-FBC6D9027449}"/>
              </a:ext>
            </a:extLst>
          </p:cNvPr>
          <p:cNvSpPr txBox="1"/>
          <p:nvPr/>
        </p:nvSpPr>
        <p:spPr>
          <a:xfrm>
            <a:off x="1453164" y="5701790"/>
            <a:ext cx="6237670" cy="393441"/>
          </a:xfrm>
          <a:prstGeom prst="rect">
            <a:avLst/>
          </a:prstGeom>
          <a:solidFill>
            <a:schemeClr val="bg1"/>
          </a:solidFill>
        </p:spPr>
        <p:txBody>
          <a:bodyPr wrap="none">
            <a:spAutoFit/>
          </a:bodyPr>
          <a:lstStyle/>
          <a:p>
            <a:pPr lvl="0" algn="ctr">
              <a:lnSpc>
                <a:spcPct val="120000"/>
              </a:lnSpc>
              <a:spcBef>
                <a:spcPts val="600"/>
              </a:spcBef>
              <a:spcAft>
                <a:spcPts val="600"/>
              </a:spcAft>
              <a:tabLst>
                <a:tab pos="457200" algn="l"/>
              </a:tabLst>
            </a:pPr>
            <a:r>
              <a:rPr lang="en-US" altLang="zh-CN"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M. Friedman </a:t>
            </a:r>
            <a:r>
              <a:rPr lang="en-US" altLang="zh-CN"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Nucl. Instrum. Methods Phys. Res. A 940, 93 (2019).</a:t>
            </a:r>
            <a:endParaRPr lang="zh-CN" altLang="zh-CN" dirty="0">
              <a:solidFill>
                <a:srgbClr val="002060"/>
              </a:solidFill>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34443021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21635A8F-941B-4EAF-9196-9725DCC74831}"/>
              </a:ext>
            </a:extLst>
          </p:cNvPr>
          <p:cNvPicPr>
            <a:picLocks noGrp="1" noChangeAspect="1"/>
          </p:cNvPicPr>
          <p:nvPr>
            <p:ph idx="1"/>
          </p:nvPr>
        </p:nvPicPr>
        <p:blipFill rotWithShape="1">
          <a:blip r:embed="rId3"/>
          <a:srcRect l="20130" r="16640"/>
          <a:stretch/>
        </p:blipFill>
        <p:spPr>
          <a:xfrm>
            <a:off x="36000" y="1049391"/>
            <a:ext cx="4241321" cy="5029197"/>
          </a:xfrm>
        </p:spPr>
      </p:pic>
      <p:sp>
        <p:nvSpPr>
          <p:cNvPr id="3" name="Title 2">
            <a:extLst>
              <a:ext uri="{FF2B5EF4-FFF2-40B4-BE49-F238E27FC236}">
                <a16:creationId xmlns:a16="http://schemas.microsoft.com/office/drawing/2014/main" id="{494F04D7-0D20-4DDC-BDAD-FF67C322ADFF}"/>
              </a:ext>
            </a:extLst>
          </p:cNvPr>
          <p:cNvSpPr>
            <a:spLocks noGrp="1"/>
          </p:cNvSpPr>
          <p:nvPr>
            <p:ph type="title"/>
          </p:nvPr>
        </p:nvSpPr>
        <p:spPr/>
        <p:txBody>
          <a:bodyPr/>
          <a:lstStyle/>
          <a:p>
            <a:r>
              <a:rPr lang="en-US" altLang="zh-CN" dirty="0"/>
              <a:t>GADGET</a:t>
            </a:r>
            <a:endParaRPr lang="zh-CN" altLang="en-US" dirty="0"/>
          </a:p>
        </p:txBody>
      </p:sp>
      <p:sp>
        <p:nvSpPr>
          <p:cNvPr id="4" name="Footer Placeholder 3">
            <a:extLst>
              <a:ext uri="{FF2B5EF4-FFF2-40B4-BE49-F238E27FC236}">
                <a16:creationId xmlns:a16="http://schemas.microsoft.com/office/drawing/2014/main" id="{ACDA4544-5988-4FB7-A5FF-2F0EC83D1716}"/>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C8B856B7-FAB2-45D6-BD89-4771F9B24EDB}"/>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23</a:t>
            </a:fld>
            <a:endParaRPr lang="en-US" sz="1300" dirty="0"/>
          </a:p>
        </p:txBody>
      </p:sp>
      <p:pic>
        <p:nvPicPr>
          <p:cNvPr id="9" name="Picture 8">
            <a:extLst>
              <a:ext uri="{FF2B5EF4-FFF2-40B4-BE49-F238E27FC236}">
                <a16:creationId xmlns:a16="http://schemas.microsoft.com/office/drawing/2014/main" id="{C94DE9B8-EB36-4B1B-98E7-3F73037C4AA0}"/>
              </a:ext>
            </a:extLst>
          </p:cNvPr>
          <p:cNvPicPr>
            <a:picLocks noChangeAspect="1"/>
          </p:cNvPicPr>
          <p:nvPr/>
        </p:nvPicPr>
        <p:blipFill>
          <a:blip r:embed="rId4"/>
          <a:stretch>
            <a:fillRect/>
          </a:stretch>
        </p:blipFill>
        <p:spPr>
          <a:xfrm>
            <a:off x="4374115" y="1049391"/>
            <a:ext cx="2514599" cy="5029198"/>
          </a:xfrm>
          <a:prstGeom prst="rect">
            <a:avLst/>
          </a:prstGeom>
        </p:spPr>
      </p:pic>
      <p:pic>
        <p:nvPicPr>
          <p:cNvPr id="11" name="Picture 10">
            <a:extLst>
              <a:ext uri="{FF2B5EF4-FFF2-40B4-BE49-F238E27FC236}">
                <a16:creationId xmlns:a16="http://schemas.microsoft.com/office/drawing/2014/main" id="{B258CB17-DF80-4C7E-BD23-52B578AF818D}"/>
              </a:ext>
            </a:extLst>
          </p:cNvPr>
          <p:cNvPicPr>
            <a:picLocks noChangeAspect="1"/>
          </p:cNvPicPr>
          <p:nvPr/>
        </p:nvPicPr>
        <p:blipFill rotWithShape="1">
          <a:blip r:embed="rId5"/>
          <a:srcRect l="11196" r="12046" b="9535"/>
          <a:stretch/>
        </p:blipFill>
        <p:spPr>
          <a:xfrm>
            <a:off x="6984000" y="1049391"/>
            <a:ext cx="2133600" cy="5029196"/>
          </a:xfrm>
          <a:prstGeom prst="rect">
            <a:avLst/>
          </a:prstGeom>
        </p:spPr>
      </p:pic>
    </p:spTree>
    <p:extLst>
      <p:ext uri="{BB962C8B-B14F-4D97-AF65-F5344CB8AC3E}">
        <p14:creationId xmlns:p14="http://schemas.microsoft.com/office/powerpoint/2010/main" val="1592449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6" name="Table 6">
                <a:extLst>
                  <a:ext uri="{FF2B5EF4-FFF2-40B4-BE49-F238E27FC236}">
                    <a16:creationId xmlns:a16="http://schemas.microsoft.com/office/drawing/2014/main" id="{C7B67BCA-5AEC-4E05-B598-98BE2163A12C}"/>
                  </a:ext>
                </a:extLst>
              </p:cNvPr>
              <p:cNvGraphicFramePr>
                <a:graphicFrameLocks noGrp="1"/>
              </p:cNvGraphicFramePr>
              <p:nvPr>
                <p:ph idx="1"/>
                <p:extLst>
                  <p:ext uri="{D42A27DB-BD31-4B8C-83A1-F6EECF244321}">
                    <p14:modId xmlns:p14="http://schemas.microsoft.com/office/powerpoint/2010/main" val="2146180774"/>
                  </p:ext>
                </p:extLst>
              </p:nvPr>
            </p:nvGraphicFramePr>
            <p:xfrm>
              <a:off x="76200" y="1093470"/>
              <a:ext cx="8991601" cy="2564130"/>
            </p:xfrm>
            <a:graphic>
              <a:graphicData uri="http://schemas.openxmlformats.org/drawingml/2006/table">
                <a:tbl>
                  <a:tblPr firstRow="1" bandRow="1">
                    <a:tableStyleId>{EB9631B5-78F2-41C9-869B-9F39066F8104}</a:tableStyleId>
                  </a:tblPr>
                  <a:tblGrid>
                    <a:gridCol w="2922530">
                      <a:extLst>
                        <a:ext uri="{9D8B030D-6E8A-4147-A177-3AD203B41FA5}">
                          <a16:colId xmlns:a16="http://schemas.microsoft.com/office/drawing/2014/main" val="24877671"/>
                        </a:ext>
                      </a:extLst>
                    </a:gridCol>
                    <a:gridCol w="1448725">
                      <a:extLst>
                        <a:ext uri="{9D8B030D-6E8A-4147-A177-3AD203B41FA5}">
                          <a16:colId xmlns:a16="http://schemas.microsoft.com/office/drawing/2014/main" val="4067841684"/>
                        </a:ext>
                      </a:extLst>
                    </a:gridCol>
                    <a:gridCol w="1174816">
                      <a:extLst>
                        <a:ext uri="{9D8B030D-6E8A-4147-A177-3AD203B41FA5}">
                          <a16:colId xmlns:a16="http://schemas.microsoft.com/office/drawing/2014/main" val="2051558392"/>
                        </a:ext>
                      </a:extLst>
                    </a:gridCol>
                    <a:gridCol w="1270736">
                      <a:extLst>
                        <a:ext uri="{9D8B030D-6E8A-4147-A177-3AD203B41FA5}">
                          <a16:colId xmlns:a16="http://schemas.microsoft.com/office/drawing/2014/main" val="71031778"/>
                        </a:ext>
                      </a:extLst>
                    </a:gridCol>
                    <a:gridCol w="2174794">
                      <a:extLst>
                        <a:ext uri="{9D8B030D-6E8A-4147-A177-3AD203B41FA5}">
                          <a16:colId xmlns:a16="http://schemas.microsoft.com/office/drawing/2014/main" val="3310458664"/>
                        </a:ext>
                      </a:extLst>
                    </a:gridCol>
                  </a:tblGrid>
                  <a:tr h="370840">
                    <a:tc>
                      <a:txBody>
                        <a:bodyPr/>
                        <a:lstStyle/>
                        <a:p>
                          <a:pPr algn="ctr"/>
                          <a:r>
                            <a:rPr lang="en-US" altLang="zh-CN" sz="2200" dirty="0">
                              <a:solidFill>
                                <a:schemeClr val="tx1"/>
                              </a:solidFill>
                              <a:latin typeface="Cambria Math" panose="02040503050406030204" pitchFamily="18" charset="0"/>
                            </a:rPr>
                            <a:t>Motivation</a:t>
                          </a:r>
                          <a:endParaRPr lang="zh-CN" altLang="en-US" sz="2200" dirty="0">
                            <a:solidFill>
                              <a:schemeClr val="tx1"/>
                            </a:solidFill>
                            <a:latin typeface="Cambria Math" panose="02040503050406030204" pitchFamily="18" charset="0"/>
                          </a:endParaRPr>
                        </a:p>
                      </a:txBody>
                      <a:tcPr>
                        <a:noFill/>
                      </a:tcPr>
                    </a:tc>
                    <a:tc>
                      <a:txBody>
                        <a:bodyPr/>
                        <a:lstStyle/>
                        <a:p>
                          <a:pPr algn="ctr"/>
                          <a:r>
                            <a:rPr lang="en-US" altLang="zh-CN" sz="2200" dirty="0">
                              <a:solidFill>
                                <a:schemeClr val="tx1"/>
                              </a:solidFill>
                              <a:latin typeface="Cambria Math" panose="02040503050406030204" pitchFamily="18" charset="0"/>
                              <a:ea typeface="Cambria Math" panose="02040503050406030204" pitchFamily="18" charset="0"/>
                            </a:rPr>
                            <a:t>Precursor</a:t>
                          </a:r>
                          <a:endParaRPr lang="zh-CN" altLang="en-US" sz="2200" dirty="0">
                            <a:solidFill>
                              <a:schemeClr val="tx1"/>
                            </a:solidFill>
                            <a:latin typeface="Cambria Math" panose="02040503050406030204" pitchFamily="18" charset="0"/>
                          </a:endParaRPr>
                        </a:p>
                      </a:txBody>
                      <a:tcPr>
                        <a:noFill/>
                      </a:tcPr>
                    </a:tc>
                    <a:tc>
                      <a:txBody>
                        <a:bodyPr/>
                        <a:lstStyle/>
                        <a:p>
                          <a:pPr algn="ctr"/>
                          <a:r>
                            <a:rPr lang="en-US" altLang="zh-CN" sz="2200" dirty="0">
                              <a:solidFill>
                                <a:schemeClr val="tx1"/>
                              </a:solidFill>
                              <a:latin typeface="Cambria Math" panose="02040503050406030204" pitchFamily="18" charset="0"/>
                              <a:ea typeface="Cambria Math" panose="02040503050406030204" pitchFamily="18" charset="0"/>
                            </a:rPr>
                            <a:t>Particle</a:t>
                          </a:r>
                          <a:endParaRPr lang="zh-CN" altLang="en-US" sz="2200" dirty="0">
                            <a:solidFill>
                              <a:schemeClr val="tx1"/>
                            </a:solidFill>
                            <a:latin typeface="Cambria Math" panose="02040503050406030204" pitchFamily="18" charset="0"/>
                          </a:endParaRPr>
                        </a:p>
                      </a:txBody>
                      <a:tcPr>
                        <a:noFill/>
                      </a:tcPr>
                    </a:tc>
                    <a:tc>
                      <a:txBody>
                        <a:bodyPr/>
                        <a:lstStyle/>
                        <a:p>
                          <a:pPr algn="ctr"/>
                          <a:r>
                            <a:rPr lang="en-US" altLang="zh-CN" sz="2200" i="1" dirty="0">
                              <a:solidFill>
                                <a:schemeClr val="tx1"/>
                              </a:solidFill>
                              <a:latin typeface="Cambria Math" panose="02040503050406030204" pitchFamily="18" charset="0"/>
                              <a:ea typeface="Cambria Math" panose="02040503050406030204" pitchFamily="18" charset="0"/>
                            </a:rPr>
                            <a:t>E</a:t>
                          </a:r>
                          <a:r>
                            <a:rPr lang="en-US" altLang="zh-CN" sz="2200" i="1" baseline="-25000" dirty="0">
                              <a:solidFill>
                                <a:schemeClr val="tx1"/>
                              </a:solidFill>
                              <a:latin typeface="Cambria Math" panose="02040503050406030204" pitchFamily="18" charset="0"/>
                              <a:ea typeface="Cambria Math" panose="02040503050406030204" pitchFamily="18" charset="0"/>
                            </a:rPr>
                            <a:t>p</a:t>
                          </a:r>
                          <a:r>
                            <a:rPr lang="en-US" altLang="zh-CN" sz="2200" i="0" baseline="0" dirty="0">
                              <a:solidFill>
                                <a:schemeClr val="tx1"/>
                              </a:solidFill>
                              <a:latin typeface="Cambria Math" panose="02040503050406030204" pitchFamily="18" charset="0"/>
                              <a:ea typeface="Cambria Math" panose="02040503050406030204" pitchFamily="18" charset="0"/>
                            </a:rPr>
                            <a:t> (keV)</a:t>
                          </a:r>
                          <a:endParaRPr lang="zh-CN" altLang="en-US" sz="2200" i="0" baseline="0" dirty="0">
                            <a:solidFill>
                              <a:schemeClr val="tx1"/>
                            </a:solidFill>
                            <a:latin typeface="Cambria Math" panose="02040503050406030204" pitchFamily="18" charset="0"/>
                          </a:endParaRPr>
                        </a:p>
                      </a:txBody>
                      <a:tcPr>
                        <a:noFill/>
                      </a:tcPr>
                    </a:tc>
                    <a:tc>
                      <a:txBody>
                        <a:bodyPr/>
                        <a:lstStyle/>
                        <a:p>
                          <a:pPr algn="ctr"/>
                          <a:r>
                            <a:rPr lang="en-US" altLang="zh-CN" sz="2200" i="1" dirty="0">
                              <a:solidFill>
                                <a:schemeClr val="tx1"/>
                              </a:solidFill>
                              <a:latin typeface="Cambria Math" panose="02040503050406030204" pitchFamily="18" charset="0"/>
                              <a:ea typeface="Cambria Math" panose="02040503050406030204" pitchFamily="18" charset="0"/>
                            </a:rPr>
                            <a:t>I</a:t>
                          </a:r>
                          <a:r>
                            <a:rPr lang="en-US" altLang="zh-CN" sz="2200" i="1" baseline="-25000" dirty="0">
                              <a:solidFill>
                                <a:schemeClr val="tx1"/>
                              </a:solidFill>
                              <a:latin typeface="Cambria Math" panose="02040503050406030204" pitchFamily="18" charset="0"/>
                              <a:ea typeface="Cambria Math" panose="02040503050406030204" pitchFamily="18" charset="0"/>
                            </a:rPr>
                            <a:t>βp</a:t>
                          </a:r>
                          <a:endParaRPr lang="zh-CN" altLang="en-US" sz="2200" i="1" baseline="-25000" dirty="0">
                            <a:solidFill>
                              <a:schemeClr val="tx1"/>
                            </a:solidFill>
                            <a:latin typeface="Cambria Math" panose="02040503050406030204" pitchFamily="18" charset="0"/>
                          </a:endParaRPr>
                        </a:p>
                      </a:txBody>
                      <a:tcPr>
                        <a:noFill/>
                      </a:tcPr>
                    </a:tc>
                    <a:extLst>
                      <a:ext uri="{0D108BD9-81ED-4DB2-BD59-A6C34878D82A}">
                        <a16:rowId xmlns:a16="http://schemas.microsoft.com/office/drawing/2014/main" val="1084551740"/>
                      </a:ext>
                    </a:extLst>
                  </a:tr>
                  <a:tr h="370840">
                    <a:tc>
                      <a:txBody>
                        <a:bodyPr/>
                        <a:lstStyle/>
                        <a:p>
                          <a:pPr algn="ctr"/>
                          <a:r>
                            <a:rPr lang="en-US" altLang="zh-CN" sz="2200" dirty="0">
                              <a:latin typeface="Cambria Math" panose="02040503050406030204" pitchFamily="18" charset="0"/>
                            </a:rPr>
                            <a:t>Commissioning setup</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ea typeface="Cambria Math" panose="02040503050406030204" pitchFamily="18" charset="0"/>
                            </a:rPr>
                            <a:t>25</a:t>
                          </a:r>
                          <a:r>
                            <a:rPr lang="en-US" altLang="zh-CN" sz="2200" dirty="0">
                              <a:latin typeface="Cambria Math" panose="02040503050406030204" pitchFamily="18" charset="0"/>
                              <a:ea typeface="Cambria Math" panose="02040503050406030204" pitchFamily="18" charset="0"/>
                            </a:rPr>
                            <a:t>Si</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a:t>
                          </a:r>
                          <a:endParaRPr lang="zh-CN" altLang="en-US" sz="2200" i="1"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ea typeface="Cambria Math" panose="02040503050406030204" pitchFamily="18" charset="0"/>
                            </a:rPr>
                            <a:t>402</a:t>
                          </a:r>
                          <a:endParaRPr lang="zh-CN" altLang="en-US" sz="2200" dirty="0">
                            <a:latin typeface="Cambria Math" panose="02040503050406030204" pitchFamily="18" charset="0"/>
                          </a:endParaRPr>
                        </a:p>
                      </a:txBody>
                      <a:tcPr>
                        <a:noFill/>
                      </a:tcPr>
                    </a:tc>
                    <a:tc>
                      <a:txBody>
                        <a:bodyPr/>
                        <a:lstStyle/>
                        <a:p>
                          <a:pPr algn="ctr"/>
                          <a14:m>
                            <m:oMathPara xmlns:m="http://schemas.openxmlformats.org/officeDocument/2006/math">
                              <m:oMathParaPr>
                                <m:jc m:val="centerGroup"/>
                              </m:oMathParaPr>
                              <m:oMath xmlns:m="http://schemas.openxmlformats.org/officeDocument/2006/math">
                                <m:r>
                                  <a:rPr lang="en-US" altLang="zh-CN" sz="2200" i="1" smtClean="0">
                                    <a:latin typeface="Cambria Math" panose="02040503050406030204" pitchFamily="18" charset="0"/>
                                    <a:ea typeface="Cambria Math" panose="02040503050406030204" pitchFamily="18" charset="0"/>
                                  </a:rPr>
                                  <m:t>6.1</m:t>
                                </m:r>
                                <m:r>
                                  <a:rPr lang="en-US" altLang="zh-CN" sz="2200" i="1">
                                    <a:latin typeface="Cambria Math" panose="02040503050406030204" pitchFamily="18" charset="0"/>
                                    <a:ea typeface="Cambria Math" panose="02040503050406030204" pitchFamily="18" charset="0"/>
                                  </a:rPr>
                                  <m:t>×</m:t>
                                </m:r>
                                <m:sSup>
                                  <m:sSupPr>
                                    <m:ctrlPr>
                                      <a:rPr lang="en-US" altLang="zh-CN" sz="2200" i="1">
                                        <a:latin typeface="Cambria Math" panose="02040503050406030204" pitchFamily="18" charset="0"/>
                                        <a:ea typeface="Cambria Math" panose="02040503050406030204" pitchFamily="18" charset="0"/>
                                      </a:rPr>
                                    </m:ctrlPr>
                                  </m:sSupPr>
                                  <m:e>
                                    <m:r>
                                      <a:rPr lang="en-US" altLang="zh-CN" sz="2200" i="1">
                                        <a:latin typeface="Cambria Math" panose="02040503050406030204" pitchFamily="18" charset="0"/>
                                        <a:ea typeface="Cambria Math" panose="02040503050406030204" pitchFamily="18" charset="0"/>
                                      </a:rPr>
                                      <m:t>10</m:t>
                                    </m:r>
                                  </m:e>
                                  <m:sup>
                                    <m:r>
                                      <a:rPr lang="en-US" altLang="zh-CN" sz="2200" i="1">
                                        <a:latin typeface="Cambria Math" panose="02040503050406030204" pitchFamily="18" charset="0"/>
                                        <a:ea typeface="Cambria Math" panose="02040503050406030204" pitchFamily="18" charset="0"/>
                                      </a:rPr>
                                      <m:t>−2</m:t>
                                    </m:r>
                                  </m:sup>
                                </m:sSup>
                              </m:oMath>
                            </m:oMathPara>
                          </a14:m>
                          <a:endParaRPr lang="zh-CN" altLang="en-US" sz="2200" dirty="0">
                            <a:latin typeface="Cambria Math" panose="02040503050406030204" pitchFamily="18" charset="0"/>
                          </a:endParaRPr>
                        </a:p>
                      </a:txBody>
                      <a:tcPr>
                        <a:noFill/>
                      </a:tcPr>
                    </a:tc>
                    <a:extLst>
                      <a:ext uri="{0D108BD9-81ED-4DB2-BD59-A6C34878D82A}">
                        <a16:rowId xmlns:a16="http://schemas.microsoft.com/office/drawing/2014/main" val="3103577834"/>
                      </a:ext>
                    </a:extLst>
                  </a:tr>
                  <a:tr h="370840">
                    <a:tc>
                      <a:txBody>
                        <a:bodyPr/>
                        <a:lstStyle/>
                        <a:p>
                          <a:pPr algn="ctr"/>
                          <a:r>
                            <a:rPr lang="en-US" altLang="zh-CN" sz="2200" dirty="0">
                              <a:latin typeface="Cambria Math" panose="02040503050406030204" pitchFamily="18" charset="0"/>
                            </a:rPr>
                            <a:t>Nova nucleosynthesis</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ea typeface="Cambria Math" panose="02040503050406030204" pitchFamily="18" charset="0"/>
                            </a:rPr>
                            <a:t>23</a:t>
                          </a:r>
                          <a:r>
                            <a:rPr lang="en-US" altLang="zh-CN" sz="2200" dirty="0">
                              <a:latin typeface="Cambria Math" panose="02040503050406030204" pitchFamily="18" charset="0"/>
                              <a:ea typeface="Cambria Math" panose="02040503050406030204" pitchFamily="18" charset="0"/>
                            </a:rPr>
                            <a:t>Al</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a:t>
                          </a:r>
                          <a:endParaRPr lang="zh-CN" altLang="en-US" sz="2200"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ea typeface="Cambria Math" panose="02040503050406030204" pitchFamily="18" charset="0"/>
                            </a:rPr>
                            <a:t>204</a:t>
                          </a:r>
                          <a:endParaRPr lang="zh-CN" altLang="en-US" sz="2200" dirty="0">
                            <a:latin typeface="Cambria Math" panose="02040503050406030204" pitchFamily="18" charset="0"/>
                          </a:endParaRPr>
                        </a:p>
                      </a:txBody>
                      <a:tcPr>
                        <a:noFill/>
                      </a:tcPr>
                    </a:tc>
                    <a:tc>
                      <a:txBody>
                        <a:bodyPr/>
                        <a:lstStyle/>
                        <a:p>
                          <a:pPr algn="ctr"/>
                          <a14:m>
                            <m:oMathPara xmlns:m="http://schemas.openxmlformats.org/officeDocument/2006/math">
                              <m:oMathParaPr>
                                <m:jc m:val="centerGroup"/>
                              </m:oMathParaPr>
                              <m:oMath xmlns:m="http://schemas.openxmlformats.org/officeDocument/2006/math">
                                <m:r>
                                  <a:rPr lang="en-US" altLang="zh-CN" sz="2200" i="1" smtClean="0">
                                    <a:latin typeface="Cambria Math" panose="02040503050406030204" pitchFamily="18" charset="0"/>
                                    <a:ea typeface="Cambria Math" panose="02040503050406030204" pitchFamily="18" charset="0"/>
                                  </a:rPr>
                                  <m:t>2</m:t>
                                </m:r>
                                <m:r>
                                  <a:rPr lang="en-US" altLang="zh-CN" sz="2200" b="0" i="1" smtClean="0">
                                    <a:latin typeface="Cambria Math" panose="02040503050406030204" pitchFamily="18" charset="0"/>
                                    <a:ea typeface="Cambria Math" panose="02040503050406030204" pitchFamily="18" charset="0"/>
                                  </a:rPr>
                                  <m:t>.6</m:t>
                                </m:r>
                                <m:r>
                                  <a:rPr lang="en-US" altLang="zh-CN" sz="2200" i="1">
                                    <a:latin typeface="Cambria Math" panose="02040503050406030204" pitchFamily="18" charset="0"/>
                                    <a:ea typeface="Cambria Math" panose="02040503050406030204" pitchFamily="18" charset="0"/>
                                  </a:rPr>
                                  <m:t>×</m:t>
                                </m:r>
                                <m:sSup>
                                  <m:sSupPr>
                                    <m:ctrlPr>
                                      <a:rPr lang="en-US" altLang="zh-CN" sz="2200" i="1" smtClean="0">
                                        <a:latin typeface="Cambria Math" panose="02040503050406030204" pitchFamily="18" charset="0"/>
                                        <a:ea typeface="Cambria Math" panose="02040503050406030204" pitchFamily="18" charset="0"/>
                                      </a:rPr>
                                    </m:ctrlPr>
                                  </m:sSupPr>
                                  <m:e>
                                    <m:r>
                                      <a:rPr lang="en-US" altLang="zh-CN" sz="2200" i="1">
                                        <a:latin typeface="Cambria Math" panose="02040503050406030204" pitchFamily="18" charset="0"/>
                                        <a:ea typeface="Cambria Math" panose="02040503050406030204" pitchFamily="18" charset="0"/>
                                      </a:rPr>
                                      <m:t>10</m:t>
                                    </m:r>
                                  </m:e>
                                  <m:sup>
                                    <m:r>
                                      <a:rPr lang="en-US" altLang="zh-CN" sz="2200" i="1">
                                        <a:latin typeface="Cambria Math" panose="02040503050406030204" pitchFamily="18" charset="0"/>
                                        <a:ea typeface="Cambria Math" panose="02040503050406030204" pitchFamily="18" charset="0"/>
                                      </a:rPr>
                                      <m:t>−</m:t>
                                    </m:r>
                                    <m:r>
                                      <a:rPr lang="en-US" altLang="zh-CN" sz="2200" b="0" i="1" smtClean="0">
                                        <a:latin typeface="Cambria Math" panose="02040503050406030204" pitchFamily="18" charset="0"/>
                                        <a:ea typeface="Cambria Math" panose="02040503050406030204" pitchFamily="18" charset="0"/>
                                      </a:rPr>
                                      <m:t>4</m:t>
                                    </m:r>
                                  </m:sup>
                                </m:sSup>
                              </m:oMath>
                            </m:oMathPara>
                          </a14:m>
                          <a:endParaRPr lang="zh-CN" altLang="en-US" sz="2200" dirty="0">
                            <a:latin typeface="Cambria Math" panose="02040503050406030204" pitchFamily="18" charset="0"/>
                          </a:endParaRPr>
                        </a:p>
                      </a:txBody>
                      <a:tcPr>
                        <a:noFill/>
                      </a:tcPr>
                    </a:tc>
                    <a:extLst>
                      <a:ext uri="{0D108BD9-81ED-4DB2-BD59-A6C34878D82A}">
                        <a16:rowId xmlns:a16="http://schemas.microsoft.com/office/drawing/2014/main" val="1484156658"/>
                      </a:ext>
                    </a:extLst>
                  </a:tr>
                  <a:tr h="370840">
                    <a:tc>
                      <a:txBody>
                        <a:bodyPr/>
                        <a:lstStyle/>
                        <a:p>
                          <a:pPr algn="ctr"/>
                          <a:r>
                            <a:rPr lang="en-US" altLang="zh-CN" sz="2200" dirty="0">
                              <a:latin typeface="Cambria Math" panose="02040503050406030204" pitchFamily="18" charset="0"/>
                            </a:rPr>
                            <a:t>Nova nucleosynthesis</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ea typeface="Cambria Math" panose="02040503050406030204" pitchFamily="18" charset="0"/>
                            </a:rPr>
                            <a:t>31</a:t>
                          </a:r>
                          <a:r>
                            <a:rPr lang="en-US" altLang="zh-CN" sz="2200" dirty="0">
                              <a:latin typeface="Cambria Math" panose="02040503050406030204" pitchFamily="18" charset="0"/>
                              <a:ea typeface="Cambria Math" panose="02040503050406030204" pitchFamily="18" charset="0"/>
                            </a:rPr>
                            <a:t>Cl</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a:t>
                          </a:r>
                          <a:endParaRPr lang="zh-CN" altLang="en-US" sz="2200"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ea typeface="Cambria Math" panose="02040503050406030204" pitchFamily="18" charset="0"/>
                            </a:rPr>
                            <a:t>259</a:t>
                          </a:r>
                          <a:endParaRPr lang="zh-CN" altLang="en-US" sz="2200" dirty="0">
                            <a:latin typeface="Cambria Math" panose="02040503050406030204" pitchFamily="18" charset="0"/>
                          </a:endParaRPr>
                        </a:p>
                      </a:txBody>
                      <a:tcPr>
                        <a:noFill/>
                      </a:tcPr>
                    </a:tc>
                    <a:tc>
                      <a:txBody>
                        <a:bodyPr/>
                        <a:lstStyle/>
                        <a:p>
                          <a:pPr algn="ctr"/>
                          <a14:m>
                            <m:oMathPara xmlns:m="http://schemas.openxmlformats.org/officeDocument/2006/math">
                              <m:oMathParaPr>
                                <m:jc m:val="centerGroup"/>
                              </m:oMathParaPr>
                              <m:oMath xmlns:m="http://schemas.openxmlformats.org/officeDocument/2006/math">
                                <m:r>
                                  <a:rPr lang="en-US" altLang="zh-CN" sz="2200" i="1" smtClean="0">
                                    <a:latin typeface="Cambria Math" panose="02040503050406030204" pitchFamily="18" charset="0"/>
                                    <a:ea typeface="Cambria Math" panose="02040503050406030204" pitchFamily="18" charset="0"/>
                                  </a:rPr>
                                  <m:t>9.8</m:t>
                                </m:r>
                                <m:r>
                                  <a:rPr lang="en-US" altLang="zh-CN" sz="2200" i="1">
                                    <a:latin typeface="Cambria Math" panose="02040503050406030204" pitchFamily="18" charset="0"/>
                                    <a:ea typeface="Cambria Math" panose="02040503050406030204" pitchFamily="18" charset="0"/>
                                  </a:rPr>
                                  <m:t>×</m:t>
                                </m:r>
                                <m:sSup>
                                  <m:sSupPr>
                                    <m:ctrlPr>
                                      <a:rPr lang="en-US" altLang="zh-CN" sz="2200" i="1" smtClean="0">
                                        <a:latin typeface="Cambria Math" panose="02040503050406030204" pitchFamily="18" charset="0"/>
                                        <a:ea typeface="Cambria Math" panose="02040503050406030204" pitchFamily="18" charset="0"/>
                                      </a:rPr>
                                    </m:ctrlPr>
                                  </m:sSupPr>
                                  <m:e>
                                    <m:r>
                                      <a:rPr lang="en-US" altLang="zh-CN" sz="2200" i="1">
                                        <a:latin typeface="Cambria Math" panose="02040503050406030204" pitchFamily="18" charset="0"/>
                                        <a:ea typeface="Cambria Math" panose="02040503050406030204" pitchFamily="18" charset="0"/>
                                      </a:rPr>
                                      <m:t>10</m:t>
                                    </m:r>
                                  </m:e>
                                  <m:sup>
                                    <m:r>
                                      <a:rPr lang="en-US" altLang="zh-CN" sz="2200" i="1">
                                        <a:latin typeface="Cambria Math" panose="02040503050406030204" pitchFamily="18" charset="0"/>
                                        <a:ea typeface="Cambria Math" panose="02040503050406030204" pitchFamily="18" charset="0"/>
                                      </a:rPr>
                                      <m:t>−</m:t>
                                    </m:r>
                                    <m:r>
                                      <a:rPr lang="en-US" altLang="zh-CN" sz="2200" b="0" i="1" smtClean="0">
                                        <a:latin typeface="Cambria Math" panose="02040503050406030204" pitchFamily="18" charset="0"/>
                                        <a:ea typeface="Cambria Math" panose="02040503050406030204" pitchFamily="18" charset="0"/>
                                      </a:rPr>
                                      <m:t>6</m:t>
                                    </m:r>
                                  </m:sup>
                                </m:sSup>
                              </m:oMath>
                            </m:oMathPara>
                          </a14:m>
                          <a:endParaRPr lang="zh-CN" altLang="en-US" sz="2200" dirty="0">
                            <a:latin typeface="Cambria Math" panose="02040503050406030204" pitchFamily="18" charset="0"/>
                          </a:endParaRPr>
                        </a:p>
                      </a:txBody>
                      <a:tcPr>
                        <a:noFill/>
                      </a:tcPr>
                    </a:tc>
                    <a:extLst>
                      <a:ext uri="{0D108BD9-81ED-4DB2-BD59-A6C34878D82A}">
                        <a16:rowId xmlns:a16="http://schemas.microsoft.com/office/drawing/2014/main" val="740186988"/>
                      </a:ext>
                    </a:extLst>
                  </a:tr>
                  <a:tr h="370840">
                    <a:tc>
                      <a:txBody>
                        <a:bodyPr/>
                        <a:lstStyle/>
                        <a:p>
                          <a:pPr algn="ctr"/>
                          <a:r>
                            <a:rPr lang="en-US" altLang="zh-CN" sz="2200" dirty="0">
                              <a:latin typeface="Cambria Math" panose="02040503050406030204" pitchFamily="18" charset="0"/>
                            </a:rPr>
                            <a:t>Dark decay</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rPr>
                            <a:t>11</a:t>
                          </a:r>
                          <a:r>
                            <a:rPr lang="en-US" altLang="zh-CN" sz="2200" dirty="0">
                              <a:latin typeface="Cambria Math" panose="02040503050406030204" pitchFamily="18" charset="0"/>
                            </a:rPr>
                            <a:t>Be</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a:t>
                          </a:r>
                          <a:r>
                            <a:rPr lang="zh-CN" altLang="en-US" sz="2200" i="0" dirty="0">
                              <a:latin typeface="Cambria Math" panose="02040503050406030204" pitchFamily="18" charset="0"/>
                              <a:ea typeface="Cambria Math" panose="02040503050406030204" pitchFamily="18" charset="0"/>
                            </a:rPr>
                            <a:t>*</a:t>
                          </a:r>
                          <a:endParaRPr lang="zh-CN" altLang="en-US" sz="2200" i="0"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rPr>
                            <a:t>196</a:t>
                          </a:r>
                          <a:endParaRPr lang="zh-CN" altLang="en-US" sz="2200" dirty="0">
                            <a:latin typeface="Cambria Math" panose="02040503050406030204" pitchFamily="18" charset="0"/>
                          </a:endParaRPr>
                        </a:p>
                      </a:txBody>
                      <a:tcPr>
                        <a:noFill/>
                      </a:tcPr>
                    </a:tc>
                    <a:tc>
                      <a:txBody>
                        <a:bodyPr/>
                        <a:lstStyle/>
                        <a:p>
                          <a:pPr algn="ctr"/>
                          <a14:m>
                            <m:oMathPara xmlns:m="http://schemas.openxmlformats.org/officeDocument/2006/math">
                              <m:oMathParaPr>
                                <m:jc m:val="centerGroup"/>
                              </m:oMathParaPr>
                              <m:oMath xmlns:m="http://schemas.openxmlformats.org/officeDocument/2006/math">
                                <m:r>
                                  <a:rPr lang="en-US" altLang="zh-CN" sz="2200" b="0" i="1" smtClean="0">
                                    <a:latin typeface="Cambria Math" panose="02040503050406030204" pitchFamily="18" charset="0"/>
                                    <a:ea typeface="Cambria Math" panose="02040503050406030204" pitchFamily="18" charset="0"/>
                                  </a:rPr>
                                  <m:t>0~1.3</m:t>
                                </m:r>
                                <m:r>
                                  <a:rPr lang="en-US" altLang="zh-CN" sz="2200" i="1">
                                    <a:latin typeface="Cambria Math" panose="02040503050406030204" pitchFamily="18" charset="0"/>
                                    <a:ea typeface="Cambria Math" panose="02040503050406030204" pitchFamily="18" charset="0"/>
                                  </a:rPr>
                                  <m:t>×</m:t>
                                </m:r>
                                <m:sSup>
                                  <m:sSupPr>
                                    <m:ctrlPr>
                                      <a:rPr lang="en-US" altLang="zh-CN" sz="2200" i="1" smtClean="0">
                                        <a:latin typeface="Cambria Math" panose="02040503050406030204" pitchFamily="18" charset="0"/>
                                        <a:ea typeface="Cambria Math" panose="02040503050406030204" pitchFamily="18" charset="0"/>
                                      </a:rPr>
                                    </m:ctrlPr>
                                  </m:sSupPr>
                                  <m:e>
                                    <m:r>
                                      <a:rPr lang="en-US" altLang="zh-CN" sz="2200" i="1">
                                        <a:latin typeface="Cambria Math" panose="02040503050406030204" pitchFamily="18" charset="0"/>
                                        <a:ea typeface="Cambria Math" panose="02040503050406030204" pitchFamily="18" charset="0"/>
                                      </a:rPr>
                                      <m:t>10</m:t>
                                    </m:r>
                                  </m:e>
                                  <m:sup>
                                    <m:r>
                                      <a:rPr lang="en-US" altLang="zh-CN" sz="2200" i="1">
                                        <a:latin typeface="Cambria Math" panose="02040503050406030204" pitchFamily="18" charset="0"/>
                                        <a:ea typeface="Cambria Math" panose="02040503050406030204" pitchFamily="18" charset="0"/>
                                      </a:rPr>
                                      <m:t>−</m:t>
                                    </m:r>
                                    <m:r>
                                      <a:rPr lang="en-US" altLang="zh-CN" sz="2200" b="0" i="1" smtClean="0">
                                        <a:latin typeface="Cambria Math" panose="02040503050406030204" pitchFamily="18" charset="0"/>
                                        <a:ea typeface="Cambria Math" panose="02040503050406030204" pitchFamily="18" charset="0"/>
                                      </a:rPr>
                                      <m:t>5</m:t>
                                    </m:r>
                                    <m:r>
                                      <a:rPr lang="zh-CN" altLang="en-US" sz="2200" b="0" i="1" smtClean="0">
                                        <a:latin typeface="Cambria Math" panose="02040503050406030204" pitchFamily="18" charset="0"/>
                                        <a:ea typeface="Cambria Math" panose="02040503050406030204" pitchFamily="18" charset="0"/>
                                      </a:rPr>
                                      <m:t>∗</m:t>
                                    </m:r>
                                  </m:sup>
                                </m:sSup>
                              </m:oMath>
                            </m:oMathPara>
                          </a14:m>
                          <a:endParaRPr lang="zh-CN" altLang="en-US" sz="2200" dirty="0">
                            <a:latin typeface="Cambria Math" panose="02040503050406030204" pitchFamily="18" charset="0"/>
                          </a:endParaRPr>
                        </a:p>
                      </a:txBody>
                      <a:tcPr>
                        <a:noFill/>
                      </a:tcPr>
                    </a:tc>
                    <a:extLst>
                      <a:ext uri="{0D108BD9-81ED-4DB2-BD59-A6C34878D82A}">
                        <a16:rowId xmlns:a16="http://schemas.microsoft.com/office/drawing/2014/main" val="3935955554"/>
                      </a:ext>
                    </a:extLst>
                  </a:tr>
                  <a:tr h="370840">
                    <a:tc>
                      <a:txBody>
                        <a:bodyPr/>
                        <a:lstStyle/>
                        <a:p>
                          <a:pPr algn="ctr"/>
                          <a:r>
                            <a:rPr lang="en-US" altLang="zh-CN" sz="2200" dirty="0">
                              <a:latin typeface="Cambria Math" panose="02040503050406030204" pitchFamily="18" charset="0"/>
                            </a:rPr>
                            <a:t>XRB light curve</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ea typeface="Cambria Math" panose="02040503050406030204" pitchFamily="18" charset="0"/>
                            </a:rPr>
                            <a:t>20</a:t>
                          </a:r>
                          <a:r>
                            <a:rPr lang="en-US" altLang="zh-CN" sz="2200" dirty="0">
                              <a:latin typeface="Cambria Math" panose="02040503050406030204" pitchFamily="18" charset="0"/>
                              <a:ea typeface="Cambria Math" panose="02040503050406030204" pitchFamily="18" charset="0"/>
                            </a:rPr>
                            <a:t>Mg</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βpα</a:t>
                          </a:r>
                          <a:endParaRPr lang="zh-CN" altLang="en-US" sz="2200"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ea typeface="Cambria Math" panose="02040503050406030204" pitchFamily="18" charset="0"/>
                            </a:rPr>
                            <a:t>503</a:t>
                          </a:r>
                          <a:endParaRPr lang="zh-CN" altLang="en-US" sz="2200" dirty="0">
                            <a:latin typeface="Cambria Math" panose="02040503050406030204" pitchFamily="18" charset="0"/>
                          </a:endParaRPr>
                        </a:p>
                      </a:txBody>
                      <a:tcPr>
                        <a:noFill/>
                      </a:tcPr>
                    </a:tc>
                    <a:tc>
                      <a:txBody>
                        <a:bodyPr/>
                        <a:lstStyle/>
                        <a:p>
                          <a:pPr algn="ctr"/>
                          <a14:m>
                            <m:oMathPara xmlns:m="http://schemas.openxmlformats.org/officeDocument/2006/math">
                              <m:oMathParaPr>
                                <m:jc m:val="centerGroup"/>
                              </m:oMathParaPr>
                              <m:oMath xmlns:m="http://schemas.openxmlformats.org/officeDocument/2006/math">
                                <m:r>
                                  <a:rPr lang="en-US" altLang="zh-CN" sz="2200" i="1" smtClean="0">
                                    <a:latin typeface="Cambria Math" panose="02040503050406030204" pitchFamily="18" charset="0"/>
                                    <a:ea typeface="Cambria Math" panose="02040503050406030204" pitchFamily="18" charset="0"/>
                                  </a:rPr>
                                  <m:t>4</m:t>
                                </m:r>
                                <m:r>
                                  <a:rPr lang="en-US" altLang="zh-CN" sz="2200" b="0" i="1" smtClean="0">
                                    <a:latin typeface="Cambria Math" panose="02040503050406030204" pitchFamily="18" charset="0"/>
                                    <a:ea typeface="Cambria Math" panose="02040503050406030204" pitchFamily="18" charset="0"/>
                                  </a:rPr>
                                  <m:t>.7</m:t>
                                </m:r>
                                <m:r>
                                  <a:rPr lang="en-US" altLang="zh-CN" sz="2200" i="1">
                                    <a:latin typeface="Cambria Math" panose="02040503050406030204" pitchFamily="18" charset="0"/>
                                    <a:ea typeface="Cambria Math" panose="02040503050406030204" pitchFamily="18" charset="0"/>
                                  </a:rPr>
                                  <m:t>×</m:t>
                                </m:r>
                                <m:sSup>
                                  <m:sSupPr>
                                    <m:ctrlPr>
                                      <a:rPr lang="en-US" altLang="zh-CN" sz="2200" i="1" smtClean="0">
                                        <a:latin typeface="Cambria Math" panose="02040503050406030204" pitchFamily="18" charset="0"/>
                                        <a:ea typeface="Cambria Math" panose="02040503050406030204" pitchFamily="18" charset="0"/>
                                      </a:rPr>
                                    </m:ctrlPr>
                                  </m:sSupPr>
                                  <m:e>
                                    <m:r>
                                      <a:rPr lang="en-US" altLang="zh-CN" sz="2200" i="1">
                                        <a:latin typeface="Cambria Math" panose="02040503050406030204" pitchFamily="18" charset="0"/>
                                        <a:ea typeface="Cambria Math" panose="02040503050406030204" pitchFamily="18" charset="0"/>
                                      </a:rPr>
                                      <m:t>10</m:t>
                                    </m:r>
                                  </m:e>
                                  <m:sup>
                                    <m:r>
                                      <a:rPr lang="en-US" altLang="zh-CN" sz="2200" i="1">
                                        <a:latin typeface="Cambria Math" panose="02040503050406030204" pitchFamily="18" charset="0"/>
                                        <a:ea typeface="Cambria Math" panose="02040503050406030204" pitchFamily="18" charset="0"/>
                                      </a:rPr>
                                      <m:t>−</m:t>
                                    </m:r>
                                    <m:r>
                                      <a:rPr lang="en-US" altLang="zh-CN" sz="2200" b="0" i="1" smtClean="0">
                                        <a:latin typeface="Cambria Math" panose="02040503050406030204" pitchFamily="18" charset="0"/>
                                        <a:ea typeface="Cambria Math" panose="02040503050406030204" pitchFamily="18" charset="0"/>
                                      </a:rPr>
                                      <m:t>8</m:t>
                                    </m:r>
                                  </m:sup>
                                </m:sSup>
                              </m:oMath>
                            </m:oMathPara>
                          </a14:m>
                          <a:endParaRPr lang="zh-CN" altLang="en-US" sz="2200" dirty="0">
                            <a:latin typeface="Cambria Math" panose="02040503050406030204" pitchFamily="18" charset="0"/>
                          </a:endParaRPr>
                        </a:p>
                      </a:txBody>
                      <a:tcPr>
                        <a:noFill/>
                      </a:tcPr>
                    </a:tc>
                    <a:extLst>
                      <a:ext uri="{0D108BD9-81ED-4DB2-BD59-A6C34878D82A}">
                        <a16:rowId xmlns:a16="http://schemas.microsoft.com/office/drawing/2014/main" val="1646347864"/>
                      </a:ext>
                    </a:extLst>
                  </a:tr>
                </a:tbl>
              </a:graphicData>
            </a:graphic>
          </p:graphicFrame>
        </mc:Choice>
        <mc:Fallback xmlns="">
          <p:graphicFrame>
            <p:nvGraphicFramePr>
              <p:cNvPr id="6" name="Table 6">
                <a:extLst>
                  <a:ext uri="{FF2B5EF4-FFF2-40B4-BE49-F238E27FC236}">
                    <a16:creationId xmlns:a16="http://schemas.microsoft.com/office/drawing/2014/main" id="{C7B67BCA-5AEC-4E05-B598-98BE2163A12C}"/>
                  </a:ext>
                </a:extLst>
              </p:cNvPr>
              <p:cNvGraphicFramePr>
                <a:graphicFrameLocks noGrp="1"/>
              </p:cNvGraphicFramePr>
              <p:nvPr>
                <p:ph idx="1"/>
                <p:extLst>
                  <p:ext uri="{D42A27DB-BD31-4B8C-83A1-F6EECF244321}">
                    <p14:modId xmlns:p14="http://schemas.microsoft.com/office/powerpoint/2010/main" val="2146180774"/>
                  </p:ext>
                </p:extLst>
              </p:nvPr>
            </p:nvGraphicFramePr>
            <p:xfrm>
              <a:off x="76200" y="1093470"/>
              <a:ext cx="8991601" cy="2564130"/>
            </p:xfrm>
            <a:graphic>
              <a:graphicData uri="http://schemas.openxmlformats.org/drawingml/2006/table">
                <a:tbl>
                  <a:tblPr firstRow="1" bandRow="1">
                    <a:tableStyleId>{EB9631B5-78F2-41C9-869B-9F39066F8104}</a:tableStyleId>
                  </a:tblPr>
                  <a:tblGrid>
                    <a:gridCol w="2922530">
                      <a:extLst>
                        <a:ext uri="{9D8B030D-6E8A-4147-A177-3AD203B41FA5}">
                          <a16:colId xmlns:a16="http://schemas.microsoft.com/office/drawing/2014/main" val="24877671"/>
                        </a:ext>
                      </a:extLst>
                    </a:gridCol>
                    <a:gridCol w="1448725">
                      <a:extLst>
                        <a:ext uri="{9D8B030D-6E8A-4147-A177-3AD203B41FA5}">
                          <a16:colId xmlns:a16="http://schemas.microsoft.com/office/drawing/2014/main" val="4067841684"/>
                        </a:ext>
                      </a:extLst>
                    </a:gridCol>
                    <a:gridCol w="1174816">
                      <a:extLst>
                        <a:ext uri="{9D8B030D-6E8A-4147-A177-3AD203B41FA5}">
                          <a16:colId xmlns:a16="http://schemas.microsoft.com/office/drawing/2014/main" val="2051558392"/>
                        </a:ext>
                      </a:extLst>
                    </a:gridCol>
                    <a:gridCol w="1270736">
                      <a:extLst>
                        <a:ext uri="{9D8B030D-6E8A-4147-A177-3AD203B41FA5}">
                          <a16:colId xmlns:a16="http://schemas.microsoft.com/office/drawing/2014/main" val="71031778"/>
                        </a:ext>
                      </a:extLst>
                    </a:gridCol>
                    <a:gridCol w="2174794">
                      <a:extLst>
                        <a:ext uri="{9D8B030D-6E8A-4147-A177-3AD203B41FA5}">
                          <a16:colId xmlns:a16="http://schemas.microsoft.com/office/drawing/2014/main" val="3310458664"/>
                        </a:ext>
                      </a:extLst>
                    </a:gridCol>
                  </a:tblGrid>
                  <a:tr h="426720">
                    <a:tc>
                      <a:txBody>
                        <a:bodyPr/>
                        <a:lstStyle/>
                        <a:p>
                          <a:pPr algn="ctr"/>
                          <a:r>
                            <a:rPr lang="en-US" altLang="zh-CN" sz="2200" dirty="0">
                              <a:solidFill>
                                <a:schemeClr val="tx1"/>
                              </a:solidFill>
                              <a:latin typeface="Cambria Math" panose="02040503050406030204" pitchFamily="18" charset="0"/>
                            </a:rPr>
                            <a:t>Motivation</a:t>
                          </a:r>
                          <a:endParaRPr lang="zh-CN" altLang="en-US" sz="2200" dirty="0">
                            <a:solidFill>
                              <a:schemeClr val="tx1"/>
                            </a:solidFill>
                            <a:latin typeface="Cambria Math" panose="02040503050406030204" pitchFamily="18" charset="0"/>
                          </a:endParaRPr>
                        </a:p>
                      </a:txBody>
                      <a:tcPr>
                        <a:noFill/>
                      </a:tcPr>
                    </a:tc>
                    <a:tc>
                      <a:txBody>
                        <a:bodyPr/>
                        <a:lstStyle/>
                        <a:p>
                          <a:pPr algn="ctr"/>
                          <a:r>
                            <a:rPr lang="en-US" altLang="zh-CN" sz="2200" dirty="0">
                              <a:solidFill>
                                <a:schemeClr val="tx1"/>
                              </a:solidFill>
                              <a:latin typeface="Cambria Math" panose="02040503050406030204" pitchFamily="18" charset="0"/>
                              <a:ea typeface="Cambria Math" panose="02040503050406030204" pitchFamily="18" charset="0"/>
                            </a:rPr>
                            <a:t>Precursor</a:t>
                          </a:r>
                          <a:endParaRPr lang="zh-CN" altLang="en-US" sz="2200" dirty="0">
                            <a:solidFill>
                              <a:schemeClr val="tx1"/>
                            </a:solidFill>
                            <a:latin typeface="Cambria Math" panose="02040503050406030204" pitchFamily="18" charset="0"/>
                          </a:endParaRPr>
                        </a:p>
                      </a:txBody>
                      <a:tcPr>
                        <a:noFill/>
                      </a:tcPr>
                    </a:tc>
                    <a:tc>
                      <a:txBody>
                        <a:bodyPr/>
                        <a:lstStyle/>
                        <a:p>
                          <a:pPr algn="ctr"/>
                          <a:r>
                            <a:rPr lang="en-US" altLang="zh-CN" sz="2200" dirty="0">
                              <a:solidFill>
                                <a:schemeClr val="tx1"/>
                              </a:solidFill>
                              <a:latin typeface="Cambria Math" panose="02040503050406030204" pitchFamily="18" charset="0"/>
                              <a:ea typeface="Cambria Math" panose="02040503050406030204" pitchFamily="18" charset="0"/>
                            </a:rPr>
                            <a:t>Particle</a:t>
                          </a:r>
                          <a:endParaRPr lang="zh-CN" altLang="en-US" sz="2200" dirty="0">
                            <a:solidFill>
                              <a:schemeClr val="tx1"/>
                            </a:solidFill>
                            <a:latin typeface="Cambria Math" panose="02040503050406030204" pitchFamily="18" charset="0"/>
                          </a:endParaRPr>
                        </a:p>
                      </a:txBody>
                      <a:tcPr>
                        <a:noFill/>
                      </a:tcPr>
                    </a:tc>
                    <a:tc>
                      <a:txBody>
                        <a:bodyPr/>
                        <a:lstStyle/>
                        <a:p>
                          <a:pPr algn="ctr"/>
                          <a:r>
                            <a:rPr lang="en-US" altLang="zh-CN" sz="2200" i="1" dirty="0">
                              <a:solidFill>
                                <a:schemeClr val="tx1"/>
                              </a:solidFill>
                              <a:latin typeface="Cambria Math" panose="02040503050406030204" pitchFamily="18" charset="0"/>
                              <a:ea typeface="Cambria Math" panose="02040503050406030204" pitchFamily="18" charset="0"/>
                            </a:rPr>
                            <a:t>E</a:t>
                          </a:r>
                          <a:r>
                            <a:rPr lang="en-US" altLang="zh-CN" sz="2200" i="1" baseline="-25000" dirty="0">
                              <a:solidFill>
                                <a:schemeClr val="tx1"/>
                              </a:solidFill>
                              <a:latin typeface="Cambria Math" panose="02040503050406030204" pitchFamily="18" charset="0"/>
                              <a:ea typeface="Cambria Math" panose="02040503050406030204" pitchFamily="18" charset="0"/>
                            </a:rPr>
                            <a:t>p</a:t>
                          </a:r>
                          <a:r>
                            <a:rPr lang="en-US" altLang="zh-CN" sz="2200" i="0" baseline="0" dirty="0">
                              <a:solidFill>
                                <a:schemeClr val="tx1"/>
                              </a:solidFill>
                              <a:latin typeface="Cambria Math" panose="02040503050406030204" pitchFamily="18" charset="0"/>
                              <a:ea typeface="Cambria Math" panose="02040503050406030204" pitchFamily="18" charset="0"/>
                            </a:rPr>
                            <a:t> (keV)</a:t>
                          </a:r>
                          <a:endParaRPr lang="zh-CN" altLang="en-US" sz="2200" i="0" baseline="0" dirty="0">
                            <a:solidFill>
                              <a:schemeClr val="tx1"/>
                            </a:solidFill>
                            <a:latin typeface="Cambria Math" panose="02040503050406030204" pitchFamily="18" charset="0"/>
                          </a:endParaRPr>
                        </a:p>
                      </a:txBody>
                      <a:tcPr>
                        <a:noFill/>
                      </a:tcPr>
                    </a:tc>
                    <a:tc>
                      <a:txBody>
                        <a:bodyPr/>
                        <a:lstStyle/>
                        <a:p>
                          <a:pPr algn="ctr"/>
                          <a:r>
                            <a:rPr lang="en-US" altLang="zh-CN" sz="2200" i="1" dirty="0">
                              <a:solidFill>
                                <a:schemeClr val="tx1"/>
                              </a:solidFill>
                              <a:latin typeface="Cambria Math" panose="02040503050406030204" pitchFamily="18" charset="0"/>
                              <a:ea typeface="Cambria Math" panose="02040503050406030204" pitchFamily="18" charset="0"/>
                            </a:rPr>
                            <a:t>I</a:t>
                          </a:r>
                          <a:r>
                            <a:rPr lang="en-US" altLang="zh-CN" sz="2200" i="1" baseline="-25000" dirty="0">
                              <a:solidFill>
                                <a:schemeClr val="tx1"/>
                              </a:solidFill>
                              <a:latin typeface="Cambria Math" panose="02040503050406030204" pitchFamily="18" charset="0"/>
                              <a:ea typeface="Cambria Math" panose="02040503050406030204" pitchFamily="18" charset="0"/>
                            </a:rPr>
                            <a:t>βp</a:t>
                          </a:r>
                          <a:endParaRPr lang="zh-CN" altLang="en-US" sz="2200" i="1" baseline="-25000" dirty="0">
                            <a:solidFill>
                              <a:schemeClr val="tx1"/>
                            </a:solidFill>
                            <a:latin typeface="Cambria Math" panose="02040503050406030204" pitchFamily="18" charset="0"/>
                          </a:endParaRPr>
                        </a:p>
                      </a:txBody>
                      <a:tcPr>
                        <a:noFill/>
                      </a:tcPr>
                    </a:tc>
                    <a:extLst>
                      <a:ext uri="{0D108BD9-81ED-4DB2-BD59-A6C34878D82A}">
                        <a16:rowId xmlns:a16="http://schemas.microsoft.com/office/drawing/2014/main" val="1084551740"/>
                      </a:ext>
                    </a:extLst>
                  </a:tr>
                  <a:tr h="426720">
                    <a:tc>
                      <a:txBody>
                        <a:bodyPr/>
                        <a:lstStyle/>
                        <a:p>
                          <a:pPr algn="ctr"/>
                          <a:r>
                            <a:rPr lang="en-US" altLang="zh-CN" sz="2200" dirty="0">
                              <a:latin typeface="Cambria Math" panose="02040503050406030204" pitchFamily="18" charset="0"/>
                            </a:rPr>
                            <a:t>Commissioning setup</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ea typeface="Cambria Math" panose="02040503050406030204" pitchFamily="18" charset="0"/>
                            </a:rPr>
                            <a:t>25</a:t>
                          </a:r>
                          <a:r>
                            <a:rPr lang="en-US" altLang="zh-CN" sz="2200" dirty="0">
                              <a:latin typeface="Cambria Math" panose="02040503050406030204" pitchFamily="18" charset="0"/>
                              <a:ea typeface="Cambria Math" panose="02040503050406030204" pitchFamily="18" charset="0"/>
                            </a:rPr>
                            <a:t>Si</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a:t>
                          </a:r>
                          <a:endParaRPr lang="zh-CN" altLang="en-US" sz="2200" i="1"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ea typeface="Cambria Math" panose="02040503050406030204" pitchFamily="18" charset="0"/>
                            </a:rPr>
                            <a:t>402</a:t>
                          </a:r>
                          <a:endParaRPr lang="zh-CN" altLang="en-US" sz="2200" dirty="0">
                            <a:latin typeface="Cambria Math" panose="02040503050406030204" pitchFamily="18" charset="0"/>
                          </a:endParaRPr>
                        </a:p>
                      </a:txBody>
                      <a:tcPr>
                        <a:noFill/>
                      </a:tcPr>
                    </a:tc>
                    <a:tc>
                      <a:txBody>
                        <a:bodyPr/>
                        <a:lstStyle/>
                        <a:p>
                          <a:endParaRPr lang="zh-CN"/>
                        </a:p>
                      </a:txBody>
                      <a:tcPr>
                        <a:blipFill>
                          <a:blip r:embed="rId3"/>
                          <a:stretch>
                            <a:fillRect l="-313445" t="-108571" r="-560" b="-430000"/>
                          </a:stretch>
                        </a:blipFill>
                      </a:tcPr>
                    </a:tc>
                    <a:extLst>
                      <a:ext uri="{0D108BD9-81ED-4DB2-BD59-A6C34878D82A}">
                        <a16:rowId xmlns:a16="http://schemas.microsoft.com/office/drawing/2014/main" val="3103577834"/>
                      </a:ext>
                    </a:extLst>
                  </a:tr>
                  <a:tr h="426720">
                    <a:tc>
                      <a:txBody>
                        <a:bodyPr/>
                        <a:lstStyle/>
                        <a:p>
                          <a:pPr algn="ctr"/>
                          <a:r>
                            <a:rPr lang="en-US" altLang="zh-CN" sz="2200" dirty="0">
                              <a:latin typeface="Cambria Math" panose="02040503050406030204" pitchFamily="18" charset="0"/>
                            </a:rPr>
                            <a:t>Nova nucleosynthesis</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ea typeface="Cambria Math" panose="02040503050406030204" pitchFamily="18" charset="0"/>
                            </a:rPr>
                            <a:t>23</a:t>
                          </a:r>
                          <a:r>
                            <a:rPr lang="en-US" altLang="zh-CN" sz="2200" dirty="0">
                              <a:latin typeface="Cambria Math" panose="02040503050406030204" pitchFamily="18" charset="0"/>
                              <a:ea typeface="Cambria Math" panose="02040503050406030204" pitchFamily="18" charset="0"/>
                            </a:rPr>
                            <a:t>Al</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a:t>
                          </a:r>
                          <a:endParaRPr lang="zh-CN" altLang="en-US" sz="2200"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ea typeface="Cambria Math" panose="02040503050406030204" pitchFamily="18" charset="0"/>
                            </a:rPr>
                            <a:t>204</a:t>
                          </a:r>
                          <a:endParaRPr lang="zh-CN" altLang="en-US" sz="2200" dirty="0">
                            <a:latin typeface="Cambria Math" panose="02040503050406030204" pitchFamily="18" charset="0"/>
                          </a:endParaRPr>
                        </a:p>
                      </a:txBody>
                      <a:tcPr>
                        <a:noFill/>
                      </a:tcPr>
                    </a:tc>
                    <a:tc>
                      <a:txBody>
                        <a:bodyPr/>
                        <a:lstStyle/>
                        <a:p>
                          <a:endParaRPr lang="zh-CN"/>
                        </a:p>
                      </a:txBody>
                      <a:tcPr>
                        <a:blipFill>
                          <a:blip r:embed="rId3"/>
                          <a:stretch>
                            <a:fillRect l="-313445" t="-208571" r="-560" b="-330000"/>
                          </a:stretch>
                        </a:blipFill>
                      </a:tcPr>
                    </a:tc>
                    <a:extLst>
                      <a:ext uri="{0D108BD9-81ED-4DB2-BD59-A6C34878D82A}">
                        <a16:rowId xmlns:a16="http://schemas.microsoft.com/office/drawing/2014/main" val="1484156658"/>
                      </a:ext>
                    </a:extLst>
                  </a:tr>
                  <a:tr h="426720">
                    <a:tc>
                      <a:txBody>
                        <a:bodyPr/>
                        <a:lstStyle/>
                        <a:p>
                          <a:pPr algn="ctr"/>
                          <a:r>
                            <a:rPr lang="en-US" altLang="zh-CN" sz="2200" dirty="0">
                              <a:latin typeface="Cambria Math" panose="02040503050406030204" pitchFamily="18" charset="0"/>
                            </a:rPr>
                            <a:t>Nova nucleosynthesis</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ea typeface="Cambria Math" panose="02040503050406030204" pitchFamily="18" charset="0"/>
                            </a:rPr>
                            <a:t>31</a:t>
                          </a:r>
                          <a:r>
                            <a:rPr lang="en-US" altLang="zh-CN" sz="2200" dirty="0">
                              <a:latin typeface="Cambria Math" panose="02040503050406030204" pitchFamily="18" charset="0"/>
                              <a:ea typeface="Cambria Math" panose="02040503050406030204" pitchFamily="18" charset="0"/>
                            </a:rPr>
                            <a:t>Cl</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a:t>
                          </a:r>
                          <a:endParaRPr lang="zh-CN" altLang="en-US" sz="2200"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ea typeface="Cambria Math" panose="02040503050406030204" pitchFamily="18" charset="0"/>
                            </a:rPr>
                            <a:t>259</a:t>
                          </a:r>
                          <a:endParaRPr lang="zh-CN" altLang="en-US" sz="2200" dirty="0">
                            <a:latin typeface="Cambria Math" panose="02040503050406030204" pitchFamily="18" charset="0"/>
                          </a:endParaRPr>
                        </a:p>
                      </a:txBody>
                      <a:tcPr>
                        <a:noFill/>
                      </a:tcPr>
                    </a:tc>
                    <a:tc>
                      <a:txBody>
                        <a:bodyPr/>
                        <a:lstStyle/>
                        <a:p>
                          <a:endParaRPr lang="zh-CN"/>
                        </a:p>
                      </a:txBody>
                      <a:tcPr>
                        <a:blipFill>
                          <a:blip r:embed="rId3"/>
                          <a:stretch>
                            <a:fillRect l="-313445" t="-308571" r="-560" b="-230000"/>
                          </a:stretch>
                        </a:blipFill>
                      </a:tcPr>
                    </a:tc>
                    <a:extLst>
                      <a:ext uri="{0D108BD9-81ED-4DB2-BD59-A6C34878D82A}">
                        <a16:rowId xmlns:a16="http://schemas.microsoft.com/office/drawing/2014/main" val="740186988"/>
                      </a:ext>
                    </a:extLst>
                  </a:tr>
                  <a:tr h="430530">
                    <a:tc>
                      <a:txBody>
                        <a:bodyPr/>
                        <a:lstStyle/>
                        <a:p>
                          <a:pPr algn="ctr"/>
                          <a:r>
                            <a:rPr lang="en-US" altLang="zh-CN" sz="2200" dirty="0">
                              <a:latin typeface="Cambria Math" panose="02040503050406030204" pitchFamily="18" charset="0"/>
                            </a:rPr>
                            <a:t>Dark decay</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rPr>
                            <a:t>11</a:t>
                          </a:r>
                          <a:r>
                            <a:rPr lang="en-US" altLang="zh-CN" sz="2200" dirty="0">
                              <a:latin typeface="Cambria Math" panose="02040503050406030204" pitchFamily="18" charset="0"/>
                            </a:rPr>
                            <a:t>Be</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a:t>
                          </a:r>
                          <a:r>
                            <a:rPr lang="zh-CN" altLang="en-US" sz="2200" i="0" dirty="0">
                              <a:latin typeface="Cambria Math" panose="02040503050406030204" pitchFamily="18" charset="0"/>
                              <a:ea typeface="Cambria Math" panose="02040503050406030204" pitchFamily="18" charset="0"/>
                            </a:rPr>
                            <a:t>*</a:t>
                          </a:r>
                          <a:endParaRPr lang="zh-CN" altLang="en-US" sz="2200" i="0"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rPr>
                            <a:t>196</a:t>
                          </a:r>
                          <a:endParaRPr lang="zh-CN" altLang="en-US" sz="2200" dirty="0">
                            <a:latin typeface="Cambria Math" panose="02040503050406030204" pitchFamily="18" charset="0"/>
                          </a:endParaRPr>
                        </a:p>
                      </a:txBody>
                      <a:tcPr>
                        <a:noFill/>
                      </a:tcPr>
                    </a:tc>
                    <a:tc>
                      <a:txBody>
                        <a:bodyPr/>
                        <a:lstStyle/>
                        <a:p>
                          <a:endParaRPr lang="zh-CN"/>
                        </a:p>
                      </a:txBody>
                      <a:tcPr>
                        <a:blipFill>
                          <a:blip r:embed="rId3"/>
                          <a:stretch>
                            <a:fillRect l="-313445" t="-402817" r="-560" b="-126761"/>
                          </a:stretch>
                        </a:blipFill>
                      </a:tcPr>
                    </a:tc>
                    <a:extLst>
                      <a:ext uri="{0D108BD9-81ED-4DB2-BD59-A6C34878D82A}">
                        <a16:rowId xmlns:a16="http://schemas.microsoft.com/office/drawing/2014/main" val="3935955554"/>
                      </a:ext>
                    </a:extLst>
                  </a:tr>
                  <a:tr h="426720">
                    <a:tc>
                      <a:txBody>
                        <a:bodyPr/>
                        <a:lstStyle/>
                        <a:p>
                          <a:pPr algn="ctr"/>
                          <a:r>
                            <a:rPr lang="en-US" altLang="zh-CN" sz="2200" dirty="0">
                              <a:latin typeface="Cambria Math" panose="02040503050406030204" pitchFamily="18" charset="0"/>
                            </a:rPr>
                            <a:t>XRB light curve</a:t>
                          </a:r>
                          <a:endParaRPr lang="zh-CN" altLang="en-US" sz="2200" dirty="0">
                            <a:latin typeface="Cambria Math" panose="02040503050406030204" pitchFamily="18" charset="0"/>
                          </a:endParaRPr>
                        </a:p>
                      </a:txBody>
                      <a:tcPr>
                        <a:noFill/>
                      </a:tcPr>
                    </a:tc>
                    <a:tc>
                      <a:txBody>
                        <a:bodyPr/>
                        <a:lstStyle/>
                        <a:p>
                          <a:pPr algn="ctr"/>
                          <a:r>
                            <a:rPr lang="en-US" altLang="zh-CN" sz="2200" baseline="30000" dirty="0">
                              <a:latin typeface="Cambria Math" panose="02040503050406030204" pitchFamily="18" charset="0"/>
                              <a:ea typeface="Cambria Math" panose="02040503050406030204" pitchFamily="18" charset="0"/>
                            </a:rPr>
                            <a:t>20</a:t>
                          </a:r>
                          <a:r>
                            <a:rPr lang="en-US" altLang="zh-CN" sz="2200" dirty="0">
                              <a:latin typeface="Cambria Math" panose="02040503050406030204" pitchFamily="18" charset="0"/>
                              <a:ea typeface="Cambria Math" panose="02040503050406030204" pitchFamily="18" charset="0"/>
                            </a:rPr>
                            <a:t>Mg</a:t>
                          </a:r>
                          <a:endParaRPr lang="zh-CN" altLang="en-US" sz="2200" dirty="0">
                            <a:latin typeface="Cambria Math" panose="02040503050406030204" pitchFamily="18" charset="0"/>
                          </a:endParaRPr>
                        </a:p>
                      </a:txBody>
                      <a:tcPr>
                        <a:noFill/>
                      </a:tcPr>
                    </a:tc>
                    <a:tc>
                      <a:txBody>
                        <a:bodyPr/>
                        <a:lstStyle/>
                        <a:p>
                          <a:pPr algn="ctr"/>
                          <a:r>
                            <a:rPr lang="en-US" altLang="zh-CN" sz="2200" i="1" dirty="0">
                              <a:latin typeface="Cambria Math" panose="02040503050406030204" pitchFamily="18" charset="0"/>
                              <a:ea typeface="Cambria Math" panose="02040503050406030204" pitchFamily="18" charset="0"/>
                            </a:rPr>
                            <a:t>βpα</a:t>
                          </a:r>
                          <a:endParaRPr lang="zh-CN" altLang="en-US" sz="2200" dirty="0">
                            <a:latin typeface="Cambria Math" panose="02040503050406030204" pitchFamily="18" charset="0"/>
                          </a:endParaRPr>
                        </a:p>
                      </a:txBody>
                      <a:tcPr>
                        <a:noFill/>
                      </a:tcPr>
                    </a:tc>
                    <a:tc>
                      <a:txBody>
                        <a:bodyPr/>
                        <a:lstStyle/>
                        <a:p>
                          <a:pPr algn="ctr"/>
                          <a:r>
                            <a:rPr lang="en-US" altLang="zh-CN" sz="2200" dirty="0">
                              <a:latin typeface="Cambria Math" panose="02040503050406030204" pitchFamily="18" charset="0"/>
                              <a:ea typeface="Cambria Math" panose="02040503050406030204" pitchFamily="18" charset="0"/>
                            </a:rPr>
                            <a:t>503</a:t>
                          </a:r>
                          <a:endParaRPr lang="zh-CN" altLang="en-US" sz="2200" dirty="0">
                            <a:latin typeface="Cambria Math" panose="02040503050406030204" pitchFamily="18" charset="0"/>
                          </a:endParaRPr>
                        </a:p>
                      </a:txBody>
                      <a:tcPr>
                        <a:noFill/>
                      </a:tcPr>
                    </a:tc>
                    <a:tc>
                      <a:txBody>
                        <a:bodyPr/>
                        <a:lstStyle/>
                        <a:p>
                          <a:endParaRPr lang="zh-CN"/>
                        </a:p>
                      </a:txBody>
                      <a:tcPr>
                        <a:blipFill>
                          <a:blip r:embed="rId3"/>
                          <a:stretch>
                            <a:fillRect l="-313445" t="-510000" r="-560" b="-28571"/>
                          </a:stretch>
                        </a:blipFill>
                      </a:tcPr>
                    </a:tc>
                    <a:extLst>
                      <a:ext uri="{0D108BD9-81ED-4DB2-BD59-A6C34878D82A}">
                        <a16:rowId xmlns:a16="http://schemas.microsoft.com/office/drawing/2014/main" val="1646347864"/>
                      </a:ext>
                    </a:extLst>
                  </a:tr>
                </a:tbl>
              </a:graphicData>
            </a:graphic>
          </p:graphicFrame>
        </mc:Fallback>
      </mc:AlternateContent>
      <p:sp>
        <p:nvSpPr>
          <p:cNvPr id="3" name="Title 2">
            <a:extLst>
              <a:ext uri="{FF2B5EF4-FFF2-40B4-BE49-F238E27FC236}">
                <a16:creationId xmlns:a16="http://schemas.microsoft.com/office/drawing/2014/main" id="{8C3A7714-7CEB-4C28-A92A-C03F46B09CC2}"/>
              </a:ext>
            </a:extLst>
          </p:cNvPr>
          <p:cNvSpPr>
            <a:spLocks noGrp="1"/>
          </p:cNvSpPr>
          <p:nvPr>
            <p:ph type="title"/>
          </p:nvPr>
        </p:nvSpPr>
        <p:spPr/>
        <p:txBody>
          <a:bodyPr/>
          <a:lstStyle/>
          <a:p>
            <a:r>
              <a:rPr lang="en-US" altLang="zh-CN" dirty="0"/>
              <a:t>GADGET applications</a:t>
            </a:r>
            <a:endParaRPr lang="zh-CN" altLang="en-US" dirty="0"/>
          </a:p>
        </p:txBody>
      </p:sp>
      <p:sp>
        <p:nvSpPr>
          <p:cNvPr id="4" name="Footer Placeholder 3">
            <a:extLst>
              <a:ext uri="{FF2B5EF4-FFF2-40B4-BE49-F238E27FC236}">
                <a16:creationId xmlns:a16="http://schemas.microsoft.com/office/drawing/2014/main" id="{ED0D8D96-A163-44EB-B1EE-05042E37DFB8}"/>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70E6B4D6-E6D8-4D38-94F5-9C1EF20BE88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24</a:t>
            </a:fld>
            <a:endParaRPr lang="en-US" sz="1300" dirty="0"/>
          </a:p>
        </p:txBody>
      </p:sp>
      <p:sp>
        <p:nvSpPr>
          <p:cNvPr id="8" name="TextBox 7">
            <a:extLst>
              <a:ext uri="{FF2B5EF4-FFF2-40B4-BE49-F238E27FC236}">
                <a16:creationId xmlns:a16="http://schemas.microsoft.com/office/drawing/2014/main" id="{CA247909-5CC3-4C47-8889-E5859639D374}"/>
              </a:ext>
            </a:extLst>
          </p:cNvPr>
          <p:cNvSpPr txBox="1"/>
          <p:nvPr/>
        </p:nvSpPr>
        <p:spPr>
          <a:xfrm>
            <a:off x="76200" y="4572000"/>
            <a:ext cx="5638800" cy="1477328"/>
          </a:xfrm>
          <a:prstGeom prst="rect">
            <a:avLst/>
          </a:prstGeom>
          <a:noFill/>
        </p:spPr>
        <p:txBody>
          <a:bodyPr wrap="square">
            <a:spAutoFit/>
          </a:bodyPr>
          <a:lstStyle/>
          <a:p>
            <a:r>
              <a:rPr lang="en-US" altLang="zh-CN" baseline="30000" dirty="0">
                <a:solidFill>
                  <a:srgbClr val="000066"/>
                </a:solidFill>
                <a:latin typeface="Arial Narrow" panose="020B0606020202030204" pitchFamily="34" charset="0"/>
              </a:rPr>
              <a:t>25</a:t>
            </a:r>
            <a:r>
              <a:rPr lang="en-US" altLang="zh-CN" dirty="0">
                <a:solidFill>
                  <a:srgbClr val="000066"/>
                </a:solidFill>
                <a:latin typeface="Arial Narrow" panose="020B0606020202030204" pitchFamily="34" charset="0"/>
              </a:rPr>
              <a:t>Si </a:t>
            </a:r>
            <a:r>
              <a:rPr lang="en-US" altLang="zh-CN" dirty="0">
                <a:latin typeface="Arial Narrow" panose="020B0606020202030204" pitchFamily="34" charset="0"/>
              </a:rPr>
              <a:t>L. J. Sun </a:t>
            </a:r>
            <a:r>
              <a:rPr lang="en-US" altLang="zh-CN" i="1" dirty="0">
                <a:latin typeface="Arial Narrow" panose="020B0606020202030204" pitchFamily="34" charset="0"/>
              </a:rPr>
              <a:t>et al</a:t>
            </a:r>
            <a:r>
              <a:rPr lang="en-US" altLang="zh-CN" dirty="0">
                <a:latin typeface="Arial Narrow" panose="020B0606020202030204" pitchFamily="34" charset="0"/>
              </a:rPr>
              <a:t>., </a:t>
            </a:r>
            <a:r>
              <a:rPr lang="da-DK" altLang="zh-CN" dirty="0">
                <a:latin typeface="Arial Narrow" panose="020B0606020202030204" pitchFamily="34" charset="0"/>
              </a:rPr>
              <a:t>Phys. Rev. C 103, 014322 (2021).</a:t>
            </a:r>
            <a:endParaRPr lang="en-US" altLang="zh-CN" dirty="0">
              <a:solidFill>
                <a:srgbClr val="000066"/>
              </a:solidFill>
              <a:latin typeface="Arial Narrow" panose="020B0606020202030204" pitchFamily="34" charset="0"/>
            </a:endParaRPr>
          </a:p>
          <a:p>
            <a:r>
              <a:rPr lang="en-US" altLang="zh-CN" baseline="30000" dirty="0">
                <a:solidFill>
                  <a:srgbClr val="000066"/>
                </a:solidFill>
                <a:latin typeface="Arial Narrow" panose="020B0606020202030204" pitchFamily="34" charset="0"/>
              </a:rPr>
              <a:t>23</a:t>
            </a:r>
            <a:r>
              <a:rPr lang="en-US" altLang="zh-CN" dirty="0">
                <a:solidFill>
                  <a:srgbClr val="000066"/>
                </a:solidFill>
                <a:latin typeface="Arial Narrow" panose="020B0606020202030204" pitchFamily="34" charset="0"/>
              </a:rPr>
              <a:t>Al </a:t>
            </a:r>
            <a:r>
              <a:rPr lang="da-DK" altLang="zh-CN" dirty="0">
                <a:solidFill>
                  <a:srgbClr val="000066"/>
                </a:solidFill>
                <a:latin typeface="Arial Narrow" panose="020B0606020202030204" pitchFamily="34" charset="0"/>
              </a:rPr>
              <a:t>M. Friedman </a:t>
            </a:r>
            <a:r>
              <a:rPr lang="da-DK" altLang="zh-CN" i="1" dirty="0">
                <a:solidFill>
                  <a:srgbClr val="000066"/>
                </a:solidFill>
                <a:latin typeface="Arial Narrow" panose="020B0606020202030204" pitchFamily="34" charset="0"/>
              </a:rPr>
              <a:t>et al</a:t>
            </a:r>
            <a:r>
              <a:rPr lang="da-DK" altLang="zh-CN" dirty="0">
                <a:solidFill>
                  <a:srgbClr val="000066"/>
                </a:solidFill>
                <a:latin typeface="Arial Narrow" panose="020B0606020202030204" pitchFamily="34" charset="0"/>
              </a:rPr>
              <a:t>., Phys. Rev. C 101, 052802(R) (2020).</a:t>
            </a:r>
          </a:p>
          <a:p>
            <a:r>
              <a:rPr lang="da-DK" altLang="zh-CN" baseline="30000" dirty="0">
                <a:solidFill>
                  <a:srgbClr val="000066"/>
                </a:solidFill>
                <a:latin typeface="Arial Narrow" panose="020B0606020202030204" pitchFamily="34" charset="0"/>
              </a:rPr>
              <a:t>31</a:t>
            </a:r>
            <a:r>
              <a:rPr lang="da-DK" altLang="zh-CN" dirty="0">
                <a:solidFill>
                  <a:srgbClr val="000066"/>
                </a:solidFill>
                <a:latin typeface="Arial Narrow" panose="020B0606020202030204" pitchFamily="34" charset="0"/>
              </a:rPr>
              <a:t>Cl T. Budner</a:t>
            </a:r>
            <a:r>
              <a:rPr lang="nb-NO" altLang="zh-CN" dirty="0">
                <a:solidFill>
                  <a:srgbClr val="000066"/>
                </a:solidFill>
                <a:latin typeface="Arial Narrow" panose="020B0606020202030204" pitchFamily="34" charset="0"/>
              </a:rPr>
              <a:t> </a:t>
            </a:r>
            <a:r>
              <a:rPr lang="nb-NO" altLang="zh-CN" i="1" dirty="0">
                <a:solidFill>
                  <a:srgbClr val="000066"/>
                </a:solidFill>
                <a:latin typeface="Arial Narrow" panose="020B0606020202030204" pitchFamily="34" charset="0"/>
              </a:rPr>
              <a:t>et al</a:t>
            </a:r>
            <a:r>
              <a:rPr lang="nb-NO" altLang="zh-CN" dirty="0">
                <a:solidFill>
                  <a:srgbClr val="000066"/>
                </a:solidFill>
                <a:latin typeface="Arial Narrow" panose="020B0606020202030204" pitchFamily="34" charset="0"/>
              </a:rPr>
              <a:t>., MSU PhD </a:t>
            </a:r>
            <a:r>
              <a:rPr lang="en-US" altLang="zh-CN" dirty="0">
                <a:solidFill>
                  <a:srgbClr val="000066"/>
                </a:solidFill>
                <a:latin typeface="Arial Narrow" panose="020B0606020202030204" pitchFamily="34" charset="0"/>
              </a:rPr>
              <a:t>thesis, </a:t>
            </a:r>
            <a:r>
              <a:rPr lang="en-US" altLang="zh-CN" dirty="0" err="1">
                <a:solidFill>
                  <a:srgbClr val="000066"/>
                </a:solidFill>
                <a:latin typeface="Arial Narrow" panose="020B0606020202030204" pitchFamily="34" charset="0"/>
              </a:rPr>
              <a:t>i</a:t>
            </a:r>
            <a:r>
              <a:rPr lang="nb-NO" altLang="zh-CN" dirty="0">
                <a:solidFill>
                  <a:srgbClr val="000066"/>
                </a:solidFill>
                <a:latin typeface="Arial Narrow" panose="020B0606020202030204" pitchFamily="34" charset="0"/>
              </a:rPr>
              <a:t>n progress.</a:t>
            </a:r>
            <a:endParaRPr lang="da-DK" altLang="zh-CN" dirty="0">
              <a:solidFill>
                <a:srgbClr val="000066"/>
              </a:solidFill>
              <a:latin typeface="Arial Narrow" panose="020B0606020202030204" pitchFamily="34" charset="0"/>
            </a:endParaRPr>
          </a:p>
          <a:p>
            <a:r>
              <a:rPr lang="da-DK" altLang="zh-CN" baseline="30000" dirty="0">
                <a:solidFill>
                  <a:srgbClr val="000066"/>
                </a:solidFill>
                <a:latin typeface="Arial Narrow" panose="020B0606020202030204" pitchFamily="34" charset="0"/>
              </a:rPr>
              <a:t>11</a:t>
            </a:r>
            <a:r>
              <a:rPr lang="da-DK" altLang="zh-CN" dirty="0">
                <a:solidFill>
                  <a:srgbClr val="000066"/>
                </a:solidFill>
                <a:latin typeface="Arial Narrow" panose="020B0606020202030204" pitchFamily="34" charset="0"/>
              </a:rPr>
              <a:t>Be </a:t>
            </a:r>
            <a:r>
              <a:rPr lang="nb-NO" altLang="zh-CN" dirty="0">
                <a:solidFill>
                  <a:srgbClr val="000066"/>
                </a:solidFill>
                <a:latin typeface="Arial Narrow" panose="020B0606020202030204" pitchFamily="34" charset="0"/>
              </a:rPr>
              <a:t>J. Surbrook </a:t>
            </a:r>
            <a:r>
              <a:rPr lang="nb-NO" altLang="zh-CN" i="1" dirty="0">
                <a:solidFill>
                  <a:srgbClr val="000066"/>
                </a:solidFill>
                <a:latin typeface="Arial Narrow" panose="020B0606020202030204" pitchFamily="34" charset="0"/>
              </a:rPr>
              <a:t>et al</a:t>
            </a:r>
            <a:r>
              <a:rPr lang="nb-NO" altLang="zh-CN" dirty="0">
                <a:solidFill>
                  <a:srgbClr val="000066"/>
                </a:solidFill>
                <a:latin typeface="Arial Narrow" panose="020B0606020202030204" pitchFamily="34" charset="0"/>
              </a:rPr>
              <a:t>., MSU PhD </a:t>
            </a:r>
            <a:r>
              <a:rPr lang="en-US" altLang="zh-CN" dirty="0">
                <a:solidFill>
                  <a:srgbClr val="000066"/>
                </a:solidFill>
                <a:latin typeface="Arial Narrow" panose="020B0606020202030204" pitchFamily="34" charset="0"/>
              </a:rPr>
              <a:t>thesis, </a:t>
            </a:r>
            <a:r>
              <a:rPr lang="en-US" altLang="zh-CN" dirty="0" err="1">
                <a:solidFill>
                  <a:srgbClr val="000066"/>
                </a:solidFill>
                <a:latin typeface="Arial Narrow" panose="020B0606020202030204" pitchFamily="34" charset="0"/>
              </a:rPr>
              <a:t>i</a:t>
            </a:r>
            <a:r>
              <a:rPr lang="nb-NO" altLang="zh-CN" dirty="0">
                <a:solidFill>
                  <a:srgbClr val="000066"/>
                </a:solidFill>
                <a:latin typeface="Arial Narrow" panose="020B0606020202030204" pitchFamily="34" charset="0"/>
              </a:rPr>
              <a:t>n progress.</a:t>
            </a:r>
            <a:endParaRPr lang="da-DK" altLang="zh-CN" dirty="0">
              <a:solidFill>
                <a:srgbClr val="000066"/>
              </a:solidFill>
              <a:latin typeface="Arial Narrow" panose="020B0606020202030204" pitchFamily="34" charset="0"/>
            </a:endParaRPr>
          </a:p>
          <a:p>
            <a:r>
              <a:rPr lang="en-US" altLang="zh-CN" baseline="30000" dirty="0">
                <a:solidFill>
                  <a:srgbClr val="000066"/>
                </a:solidFill>
                <a:latin typeface="Arial Narrow" panose="020B0606020202030204" pitchFamily="34" charset="0"/>
              </a:rPr>
              <a:t>20</a:t>
            </a:r>
            <a:r>
              <a:rPr lang="en-US" altLang="zh-CN" dirty="0">
                <a:solidFill>
                  <a:srgbClr val="000066"/>
                </a:solidFill>
                <a:latin typeface="Arial Narrow" panose="020B0606020202030204" pitchFamily="34" charset="0"/>
              </a:rPr>
              <a:t>Mg T. Wheeler </a:t>
            </a:r>
            <a:r>
              <a:rPr lang="en-US" altLang="zh-CN" i="1" dirty="0">
                <a:solidFill>
                  <a:srgbClr val="000066"/>
                </a:solidFill>
                <a:latin typeface="Arial Narrow" panose="020B0606020202030204" pitchFamily="34" charset="0"/>
              </a:rPr>
              <a:t>et al</a:t>
            </a:r>
            <a:r>
              <a:rPr lang="en-US" altLang="zh-CN" dirty="0">
                <a:solidFill>
                  <a:srgbClr val="000066"/>
                </a:solidFill>
                <a:latin typeface="Arial Narrow" panose="020B0606020202030204" pitchFamily="34" charset="0"/>
              </a:rPr>
              <a:t>.,</a:t>
            </a:r>
            <a:r>
              <a:rPr lang="nb-NO" altLang="zh-CN" dirty="0">
                <a:solidFill>
                  <a:srgbClr val="000066"/>
                </a:solidFill>
                <a:latin typeface="Arial Narrow" panose="020B0606020202030204" pitchFamily="34" charset="0"/>
              </a:rPr>
              <a:t> MSU PhD </a:t>
            </a:r>
            <a:r>
              <a:rPr lang="en-US" altLang="zh-CN" dirty="0">
                <a:solidFill>
                  <a:srgbClr val="000066"/>
                </a:solidFill>
                <a:latin typeface="Arial Narrow" panose="020B0606020202030204" pitchFamily="34" charset="0"/>
              </a:rPr>
              <a:t>thesis, </a:t>
            </a:r>
            <a:r>
              <a:rPr lang="en-US" altLang="zh-CN" dirty="0" err="1">
                <a:solidFill>
                  <a:srgbClr val="000066"/>
                </a:solidFill>
                <a:latin typeface="Arial Narrow" panose="020B0606020202030204" pitchFamily="34" charset="0"/>
              </a:rPr>
              <a:t>i</a:t>
            </a:r>
            <a:r>
              <a:rPr lang="nb-NO" altLang="zh-CN" dirty="0">
                <a:solidFill>
                  <a:srgbClr val="000066"/>
                </a:solidFill>
                <a:latin typeface="Arial Narrow" panose="020B0606020202030204" pitchFamily="34" charset="0"/>
              </a:rPr>
              <a:t>n progress.</a:t>
            </a:r>
            <a:endParaRPr lang="zh-CN" altLang="en-US" dirty="0">
              <a:solidFill>
                <a:srgbClr val="000066"/>
              </a:solidFill>
              <a:latin typeface="Arial Narrow" panose="020B0606020202030204" pitchFamily="34" charset="0"/>
            </a:endParaRPr>
          </a:p>
        </p:txBody>
      </p:sp>
      <p:sp>
        <p:nvSpPr>
          <p:cNvPr id="9" name="TextBox 8">
            <a:extLst>
              <a:ext uri="{FF2B5EF4-FFF2-40B4-BE49-F238E27FC236}">
                <a16:creationId xmlns:a16="http://schemas.microsoft.com/office/drawing/2014/main" id="{3ADEDEE9-02D1-4030-BD7D-98B1E4B6B392}"/>
              </a:ext>
            </a:extLst>
          </p:cNvPr>
          <p:cNvSpPr txBox="1"/>
          <p:nvPr/>
        </p:nvSpPr>
        <p:spPr>
          <a:xfrm>
            <a:off x="76200" y="3673017"/>
            <a:ext cx="1378904" cy="307777"/>
          </a:xfrm>
          <a:prstGeom prst="rect">
            <a:avLst/>
          </a:prstGeom>
          <a:noFill/>
        </p:spPr>
        <p:txBody>
          <a:bodyPr wrap="none">
            <a:spAutoFit/>
          </a:bodyPr>
          <a:lstStyle/>
          <a:p>
            <a:r>
              <a:rPr lang="zh-CN" altLang="en-US" sz="1400" i="0" dirty="0">
                <a:latin typeface="+mj-lt"/>
                <a:ea typeface="Cambria Math" panose="02040503050406030204" pitchFamily="18" charset="0"/>
              </a:rPr>
              <a:t>*</a:t>
            </a:r>
            <a:r>
              <a:rPr lang="en-US" altLang="zh-CN" sz="1400" i="0" dirty="0">
                <a:latin typeface="+mj-lt"/>
                <a:ea typeface="Cambria Math" panose="02040503050406030204" pitchFamily="18" charset="0"/>
              </a:rPr>
              <a:t>open question</a:t>
            </a:r>
            <a:endParaRPr lang="zh-CN" altLang="en-US" sz="1400" dirty="0">
              <a:latin typeface="+mj-lt"/>
            </a:endParaRPr>
          </a:p>
        </p:txBody>
      </p:sp>
    </p:spTree>
    <p:extLst>
      <p:ext uri="{BB962C8B-B14F-4D97-AF65-F5344CB8AC3E}">
        <p14:creationId xmlns:p14="http://schemas.microsoft.com/office/powerpoint/2010/main" val="15958286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3A8942EC-012F-48D4-A0A2-8957E74D75A1}"/>
              </a:ext>
            </a:extLst>
          </p:cNvPr>
          <p:cNvPicPr>
            <a:picLocks noGrp="1" noChangeAspect="1"/>
          </p:cNvPicPr>
          <p:nvPr>
            <p:ph idx="1"/>
          </p:nvPr>
        </p:nvPicPr>
        <p:blipFill>
          <a:blip r:embed="rId2"/>
          <a:stretch>
            <a:fillRect/>
          </a:stretch>
        </p:blipFill>
        <p:spPr>
          <a:xfrm>
            <a:off x="749474" y="1066800"/>
            <a:ext cx="7645051" cy="5027613"/>
          </a:xfrm>
        </p:spPr>
      </p:pic>
      <p:sp>
        <p:nvSpPr>
          <p:cNvPr id="3" name="Title 2">
            <a:extLst>
              <a:ext uri="{FF2B5EF4-FFF2-40B4-BE49-F238E27FC236}">
                <a16:creationId xmlns:a16="http://schemas.microsoft.com/office/drawing/2014/main" id="{A81CE40C-73FC-42DF-B045-67341660869D}"/>
              </a:ext>
            </a:extLst>
          </p:cNvPr>
          <p:cNvSpPr>
            <a:spLocks noGrp="1"/>
          </p:cNvSpPr>
          <p:nvPr>
            <p:ph type="title"/>
          </p:nvPr>
        </p:nvSpPr>
        <p:spPr/>
        <p:txBody>
          <a:bodyPr/>
          <a:lstStyle/>
          <a:p>
            <a:r>
              <a:rPr lang="en-US" altLang="zh-CN" dirty="0"/>
              <a:t>Proton Detection Efficiency</a:t>
            </a:r>
            <a:endParaRPr lang="zh-CN" altLang="en-US" dirty="0"/>
          </a:p>
        </p:txBody>
      </p:sp>
      <p:sp>
        <p:nvSpPr>
          <p:cNvPr id="4" name="Footer Placeholder 3">
            <a:extLst>
              <a:ext uri="{FF2B5EF4-FFF2-40B4-BE49-F238E27FC236}">
                <a16:creationId xmlns:a16="http://schemas.microsoft.com/office/drawing/2014/main" id="{9E269BBD-2E2E-4F1C-8272-C70DB707A463}"/>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F4456DD4-7E04-4C06-B555-479BC95FAD2E}"/>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25</a:t>
            </a:fld>
            <a:endParaRPr lang="en-US" sz="1300" dirty="0"/>
          </a:p>
        </p:txBody>
      </p:sp>
    </p:spTree>
    <p:extLst>
      <p:ext uri="{BB962C8B-B14F-4D97-AF65-F5344CB8AC3E}">
        <p14:creationId xmlns:p14="http://schemas.microsoft.com/office/powerpoint/2010/main" val="6334607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3C9D2BB2-FC79-4B67-814C-73F097D533C8}"/>
              </a:ext>
            </a:extLst>
          </p:cNvPr>
          <p:cNvPicPr>
            <a:picLocks noGrp="1" noChangeAspect="1"/>
          </p:cNvPicPr>
          <p:nvPr>
            <p:ph idx="1"/>
          </p:nvPr>
        </p:nvPicPr>
        <p:blipFill>
          <a:blip r:embed="rId2"/>
          <a:stretch>
            <a:fillRect/>
          </a:stretch>
        </p:blipFill>
        <p:spPr>
          <a:xfrm>
            <a:off x="849776" y="1066800"/>
            <a:ext cx="7444447" cy="5027613"/>
          </a:xfrm>
        </p:spPr>
      </p:pic>
      <p:sp>
        <p:nvSpPr>
          <p:cNvPr id="3" name="Title 2">
            <a:extLst>
              <a:ext uri="{FF2B5EF4-FFF2-40B4-BE49-F238E27FC236}">
                <a16:creationId xmlns:a16="http://schemas.microsoft.com/office/drawing/2014/main" id="{A98EE944-4EEC-46D6-AAE5-0272F4AC4336}"/>
              </a:ext>
            </a:extLst>
          </p:cNvPr>
          <p:cNvSpPr>
            <a:spLocks noGrp="1"/>
          </p:cNvSpPr>
          <p:nvPr>
            <p:ph type="title"/>
          </p:nvPr>
        </p:nvSpPr>
        <p:spPr/>
        <p:txBody>
          <a:bodyPr/>
          <a:lstStyle/>
          <a:p>
            <a:r>
              <a:rPr lang="en-US" altLang="zh-CN" i="1" dirty="0"/>
              <a:t>γ</a:t>
            </a:r>
            <a:r>
              <a:rPr lang="en-US" altLang="zh-CN" dirty="0"/>
              <a:t>-ray Detection Efficiency</a:t>
            </a:r>
            <a:endParaRPr lang="zh-CN" altLang="en-US" dirty="0"/>
          </a:p>
        </p:txBody>
      </p:sp>
      <p:sp>
        <p:nvSpPr>
          <p:cNvPr id="4" name="Footer Placeholder 3">
            <a:extLst>
              <a:ext uri="{FF2B5EF4-FFF2-40B4-BE49-F238E27FC236}">
                <a16:creationId xmlns:a16="http://schemas.microsoft.com/office/drawing/2014/main" id="{5DAB6C62-4564-4317-913F-EFD94E4D8288}"/>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17C8C413-5B30-49D9-A4B3-6F95846F7FA5}"/>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26</a:t>
            </a:fld>
            <a:endParaRPr lang="en-US" sz="1300" dirty="0"/>
          </a:p>
        </p:txBody>
      </p:sp>
    </p:spTree>
    <p:extLst>
      <p:ext uri="{BB962C8B-B14F-4D97-AF65-F5344CB8AC3E}">
        <p14:creationId xmlns:p14="http://schemas.microsoft.com/office/powerpoint/2010/main" val="10484713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57785E-23A3-4AF9-AF90-604DB146BFB9}"/>
              </a:ext>
            </a:extLst>
          </p:cNvPr>
          <p:cNvSpPr>
            <a:spLocks noGrp="1"/>
          </p:cNvSpPr>
          <p:nvPr>
            <p:ph type="title"/>
          </p:nvPr>
        </p:nvSpPr>
        <p:spPr/>
        <p:txBody>
          <a:bodyPr/>
          <a:lstStyle/>
          <a:p>
            <a:r>
              <a:rPr lang="en-US" altLang="zh-CN" dirty="0"/>
              <a:t>Proton Spectrum</a:t>
            </a:r>
            <a:endParaRPr lang="zh-CN" altLang="en-US" dirty="0"/>
          </a:p>
        </p:txBody>
      </p:sp>
      <p:sp>
        <p:nvSpPr>
          <p:cNvPr id="4" name="Footer Placeholder 3">
            <a:extLst>
              <a:ext uri="{FF2B5EF4-FFF2-40B4-BE49-F238E27FC236}">
                <a16:creationId xmlns:a16="http://schemas.microsoft.com/office/drawing/2014/main" id="{0F43E51E-4C60-4E30-9550-67B8E8BD2C20}"/>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808DE996-FDA9-447C-9327-2C9E6E42A0B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27</a:t>
            </a:fld>
            <a:endParaRPr lang="en-US" sz="1300" dirty="0"/>
          </a:p>
        </p:txBody>
      </p:sp>
      <p:pic>
        <p:nvPicPr>
          <p:cNvPr id="8" name="Content Placeholder 7">
            <a:extLst>
              <a:ext uri="{FF2B5EF4-FFF2-40B4-BE49-F238E27FC236}">
                <a16:creationId xmlns:a16="http://schemas.microsoft.com/office/drawing/2014/main" id="{BEE5C0C7-57FF-41D1-B980-AD444152EBFF}"/>
              </a:ext>
            </a:extLst>
          </p:cNvPr>
          <p:cNvPicPr>
            <a:picLocks noGrp="1" noChangeAspect="1"/>
          </p:cNvPicPr>
          <p:nvPr>
            <p:ph idx="1"/>
          </p:nvPr>
        </p:nvPicPr>
        <p:blipFill>
          <a:blip r:embed="rId3"/>
          <a:stretch>
            <a:fillRect/>
          </a:stretch>
        </p:blipFill>
        <p:spPr>
          <a:xfrm>
            <a:off x="804753" y="1066800"/>
            <a:ext cx="7534493" cy="5027613"/>
          </a:xfrm>
        </p:spPr>
      </p:pic>
    </p:spTree>
    <p:extLst>
      <p:ext uri="{BB962C8B-B14F-4D97-AF65-F5344CB8AC3E}">
        <p14:creationId xmlns:p14="http://schemas.microsoft.com/office/powerpoint/2010/main" val="15924061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93FC304C-2C78-4A5C-AA35-2226A2206B2B}"/>
              </a:ext>
            </a:extLst>
          </p:cNvPr>
          <p:cNvPicPr>
            <a:picLocks noGrp="1" noChangeAspect="1"/>
          </p:cNvPicPr>
          <p:nvPr>
            <p:ph idx="1"/>
          </p:nvPr>
        </p:nvPicPr>
        <p:blipFill>
          <a:blip r:embed="rId3"/>
          <a:stretch>
            <a:fillRect/>
          </a:stretch>
        </p:blipFill>
        <p:spPr>
          <a:xfrm>
            <a:off x="804753" y="1066800"/>
            <a:ext cx="7534493" cy="5027613"/>
          </a:xfrm>
        </p:spPr>
      </p:pic>
      <p:sp>
        <p:nvSpPr>
          <p:cNvPr id="3" name="Title 2">
            <a:extLst>
              <a:ext uri="{FF2B5EF4-FFF2-40B4-BE49-F238E27FC236}">
                <a16:creationId xmlns:a16="http://schemas.microsoft.com/office/drawing/2014/main" id="{6F57785E-23A3-4AF9-AF90-604DB146BFB9}"/>
              </a:ext>
            </a:extLst>
          </p:cNvPr>
          <p:cNvSpPr>
            <a:spLocks noGrp="1"/>
          </p:cNvSpPr>
          <p:nvPr>
            <p:ph type="title"/>
          </p:nvPr>
        </p:nvSpPr>
        <p:spPr/>
        <p:txBody>
          <a:bodyPr/>
          <a:lstStyle/>
          <a:p>
            <a:r>
              <a:rPr lang="en-US" altLang="zh-CN" dirty="0"/>
              <a:t>Proton Spectrum</a:t>
            </a:r>
            <a:endParaRPr lang="zh-CN" altLang="en-US" dirty="0"/>
          </a:p>
        </p:txBody>
      </p:sp>
      <p:sp>
        <p:nvSpPr>
          <p:cNvPr id="4" name="Footer Placeholder 3">
            <a:extLst>
              <a:ext uri="{FF2B5EF4-FFF2-40B4-BE49-F238E27FC236}">
                <a16:creationId xmlns:a16="http://schemas.microsoft.com/office/drawing/2014/main" id="{0F43E51E-4C60-4E30-9550-67B8E8BD2C20}"/>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808DE996-FDA9-447C-9327-2C9E6E42A0B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28</a:t>
            </a:fld>
            <a:endParaRPr lang="en-US" sz="1300" dirty="0"/>
          </a:p>
        </p:txBody>
      </p:sp>
    </p:spTree>
    <p:extLst>
      <p:ext uri="{BB962C8B-B14F-4D97-AF65-F5344CB8AC3E}">
        <p14:creationId xmlns:p14="http://schemas.microsoft.com/office/powerpoint/2010/main" val="10423753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8A5D89-6E84-46B2-82A0-3CA218337613}"/>
              </a:ext>
            </a:extLst>
          </p:cNvPr>
          <p:cNvSpPr>
            <a:spLocks noGrp="1"/>
          </p:cNvSpPr>
          <p:nvPr>
            <p:ph type="title"/>
          </p:nvPr>
        </p:nvSpPr>
        <p:spPr/>
        <p:txBody>
          <a:bodyPr/>
          <a:lstStyle/>
          <a:p>
            <a:r>
              <a:rPr lang="en-US" altLang="zh-CN" dirty="0"/>
              <a:t>Normalization</a:t>
            </a:r>
            <a:endParaRPr lang="zh-CN" altLang="en-US" dirty="0"/>
          </a:p>
        </p:txBody>
      </p:sp>
      <p:sp>
        <p:nvSpPr>
          <p:cNvPr id="4" name="Footer Placeholder 3">
            <a:extLst>
              <a:ext uri="{FF2B5EF4-FFF2-40B4-BE49-F238E27FC236}">
                <a16:creationId xmlns:a16="http://schemas.microsoft.com/office/drawing/2014/main" id="{3631F060-F5D6-4BF3-BF42-7778E3295286}"/>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93691F67-9A69-4E0F-B3BF-CEE58957D024}"/>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29</a:t>
            </a:fld>
            <a:endParaRPr lang="en-US" sz="1300" dirty="0"/>
          </a:p>
        </p:txBody>
      </p:sp>
      <p:cxnSp>
        <p:nvCxnSpPr>
          <p:cNvPr id="69" name="直接连接符 9">
            <a:extLst>
              <a:ext uri="{FF2B5EF4-FFF2-40B4-BE49-F238E27FC236}">
                <a16:creationId xmlns:a16="http://schemas.microsoft.com/office/drawing/2014/main" id="{05872BA7-F8E3-404F-9B48-AD4A3D829A8C}"/>
              </a:ext>
            </a:extLst>
          </p:cNvPr>
          <p:cNvCxnSpPr>
            <a:cxnSpLocks/>
          </p:cNvCxnSpPr>
          <p:nvPr/>
        </p:nvCxnSpPr>
        <p:spPr>
          <a:xfrm>
            <a:off x="5395254" y="562764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32">
            <a:extLst>
              <a:ext uri="{FF2B5EF4-FFF2-40B4-BE49-F238E27FC236}">
                <a16:creationId xmlns:a16="http://schemas.microsoft.com/office/drawing/2014/main" id="{D777F50F-6E70-4F7D-A7FB-E9C68848B10A}"/>
              </a:ext>
            </a:extLst>
          </p:cNvPr>
          <p:cNvCxnSpPr/>
          <p:nvPr/>
        </p:nvCxnSpPr>
        <p:spPr>
          <a:xfrm>
            <a:off x="7749654" y="1371600"/>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文本框 35">
            <a:extLst>
              <a:ext uri="{FF2B5EF4-FFF2-40B4-BE49-F238E27FC236}">
                <a16:creationId xmlns:a16="http://schemas.microsoft.com/office/drawing/2014/main" id="{5908519E-AE88-4FD9-A05D-446E6CCD9E92}"/>
              </a:ext>
            </a:extLst>
          </p:cNvPr>
          <p:cNvSpPr txBox="1"/>
          <p:nvPr/>
        </p:nvSpPr>
        <p:spPr>
          <a:xfrm>
            <a:off x="8062531" y="1371600"/>
            <a:ext cx="686406" cy="461665"/>
          </a:xfrm>
          <a:prstGeom prst="rect">
            <a:avLst/>
          </a:prstGeom>
          <a:noFill/>
        </p:spPr>
        <p:txBody>
          <a:bodyPr wrap="none" rtlCol="0">
            <a:spAutoFit/>
          </a:bodyPr>
          <a:lstStyle/>
          <a:p>
            <a:r>
              <a:rPr lang="en-US" sz="2400" baseline="30000" dirty="0">
                <a:latin typeface="+mj-lt"/>
                <a:cs typeface="Times New Roman" panose="02020603050405020304" pitchFamily="18" charset="0"/>
              </a:rPr>
              <a:t>25</a:t>
            </a:r>
            <a:r>
              <a:rPr lang="en-US" altLang="zh-CN" sz="2400" dirty="0">
                <a:latin typeface="+mj-lt"/>
                <a:cs typeface="Times New Roman" panose="02020603050405020304" pitchFamily="18" charset="0"/>
              </a:rPr>
              <a:t>Si</a:t>
            </a:r>
            <a:endParaRPr lang="en-US" sz="2400" dirty="0">
              <a:latin typeface="+mj-lt"/>
              <a:cs typeface="Times New Roman" panose="02020603050405020304" pitchFamily="18" charset="0"/>
            </a:endParaRPr>
          </a:p>
        </p:txBody>
      </p:sp>
      <p:cxnSp>
        <p:nvCxnSpPr>
          <p:cNvPr id="72" name="直接连接符 39">
            <a:extLst>
              <a:ext uri="{FF2B5EF4-FFF2-40B4-BE49-F238E27FC236}">
                <a16:creationId xmlns:a16="http://schemas.microsoft.com/office/drawing/2014/main" id="{1198F643-9E57-437B-B894-943C60D15889}"/>
              </a:ext>
            </a:extLst>
          </p:cNvPr>
          <p:cNvCxnSpPr>
            <a:cxnSpLocks/>
          </p:cNvCxnSpPr>
          <p:nvPr/>
        </p:nvCxnSpPr>
        <p:spPr>
          <a:xfrm flipV="1">
            <a:off x="5395254" y="2602093"/>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65">
            <a:extLst>
              <a:ext uri="{FF2B5EF4-FFF2-40B4-BE49-F238E27FC236}">
                <a16:creationId xmlns:a16="http://schemas.microsoft.com/office/drawing/2014/main" id="{55252363-58AC-4E20-BB68-354CB6B0A35A}"/>
              </a:ext>
            </a:extLst>
          </p:cNvPr>
          <p:cNvCxnSpPr>
            <a:cxnSpLocks/>
          </p:cNvCxnSpPr>
          <p:nvPr/>
        </p:nvCxnSpPr>
        <p:spPr>
          <a:xfrm>
            <a:off x="5395254" y="458515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箭头连接符 79">
            <a:extLst>
              <a:ext uri="{FF2B5EF4-FFF2-40B4-BE49-F238E27FC236}">
                <a16:creationId xmlns:a16="http://schemas.microsoft.com/office/drawing/2014/main" id="{B4BD466F-BB97-46BA-86C7-2A9C6CC81010}"/>
              </a:ext>
            </a:extLst>
          </p:cNvPr>
          <p:cNvCxnSpPr>
            <a:cxnSpLocks/>
          </p:cNvCxnSpPr>
          <p:nvPr/>
        </p:nvCxnSpPr>
        <p:spPr>
          <a:xfrm flipH="1">
            <a:off x="6865242" y="1748975"/>
            <a:ext cx="884413" cy="853118"/>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6" name="直接箭头连接符 79">
            <a:extLst>
              <a:ext uri="{FF2B5EF4-FFF2-40B4-BE49-F238E27FC236}">
                <a16:creationId xmlns:a16="http://schemas.microsoft.com/office/drawing/2014/main" id="{1F553153-371D-47C6-810E-541A57DD1FFA}"/>
              </a:ext>
            </a:extLst>
          </p:cNvPr>
          <p:cNvCxnSpPr>
            <a:cxnSpLocks/>
          </p:cNvCxnSpPr>
          <p:nvPr/>
        </p:nvCxnSpPr>
        <p:spPr>
          <a:xfrm>
            <a:off x="7749654" y="1371600"/>
            <a:ext cx="0" cy="379120"/>
          </a:xfrm>
          <a:prstGeom prst="straightConnector1">
            <a:avLst/>
          </a:prstGeom>
          <a:ln w="22225">
            <a:solidFill>
              <a:srgbClr val="59D454"/>
            </a:solidFill>
            <a:headEnd w="lg" len="lg"/>
            <a:tailEnd type="none" w="lg" len="lg"/>
          </a:ln>
        </p:spPr>
        <p:style>
          <a:lnRef idx="1">
            <a:schemeClr val="accent1"/>
          </a:lnRef>
          <a:fillRef idx="0">
            <a:schemeClr val="accent1"/>
          </a:fillRef>
          <a:effectRef idx="0">
            <a:schemeClr val="accent1"/>
          </a:effectRef>
          <a:fontRef idx="minor">
            <a:schemeClr val="tx1"/>
          </a:fontRef>
        </p:style>
      </p:cxnSp>
      <p:sp>
        <p:nvSpPr>
          <p:cNvPr id="88" name="文本框 35">
            <a:extLst>
              <a:ext uri="{FF2B5EF4-FFF2-40B4-BE49-F238E27FC236}">
                <a16:creationId xmlns:a16="http://schemas.microsoft.com/office/drawing/2014/main" id="{DDCC16C5-6F32-42F6-9A45-CAAF2ACC15E6}"/>
              </a:ext>
            </a:extLst>
          </p:cNvPr>
          <p:cNvSpPr txBox="1"/>
          <p:nvPr/>
        </p:nvSpPr>
        <p:spPr>
          <a:xfrm>
            <a:off x="5772051" y="5657798"/>
            <a:ext cx="686406" cy="461665"/>
          </a:xfrm>
          <a:prstGeom prst="rect">
            <a:avLst/>
          </a:prstGeom>
          <a:noFill/>
        </p:spPr>
        <p:txBody>
          <a:bodyPr wrap="none" rtlCol="0">
            <a:spAutoFit/>
          </a:bodyPr>
          <a:lstStyle/>
          <a:p>
            <a:r>
              <a:rPr lang="en-US" sz="2400" baseline="30000" dirty="0">
                <a:latin typeface="+mj-lt"/>
                <a:cs typeface="Times New Roman" panose="02020603050405020304" pitchFamily="18" charset="0"/>
              </a:rPr>
              <a:t>25</a:t>
            </a:r>
            <a:r>
              <a:rPr lang="en-US" sz="2400" dirty="0">
                <a:latin typeface="+mj-lt"/>
                <a:cs typeface="Times New Roman" panose="02020603050405020304" pitchFamily="18" charset="0"/>
              </a:rPr>
              <a:t>Al</a:t>
            </a:r>
          </a:p>
        </p:txBody>
      </p:sp>
      <p:cxnSp>
        <p:nvCxnSpPr>
          <p:cNvPr id="90" name="直接连接符 65">
            <a:extLst>
              <a:ext uri="{FF2B5EF4-FFF2-40B4-BE49-F238E27FC236}">
                <a16:creationId xmlns:a16="http://schemas.microsoft.com/office/drawing/2014/main" id="{ECD2B4A2-358C-42F0-8EA6-A3C96E90B0FB}"/>
              </a:ext>
            </a:extLst>
          </p:cNvPr>
          <p:cNvCxnSpPr>
            <a:cxnSpLocks/>
          </p:cNvCxnSpPr>
          <p:nvPr/>
        </p:nvCxnSpPr>
        <p:spPr>
          <a:xfrm>
            <a:off x="2522400" y="421147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62">
            <a:extLst>
              <a:ext uri="{FF2B5EF4-FFF2-40B4-BE49-F238E27FC236}">
                <a16:creationId xmlns:a16="http://schemas.microsoft.com/office/drawing/2014/main" id="{30A29B5E-E568-498F-8E0A-DCA032F2B1C5}"/>
              </a:ext>
            </a:extLst>
          </p:cNvPr>
          <p:cNvCxnSpPr>
            <a:cxnSpLocks/>
          </p:cNvCxnSpPr>
          <p:nvPr/>
        </p:nvCxnSpPr>
        <p:spPr>
          <a:xfrm>
            <a:off x="2522400" y="3200400"/>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箭头连接符 19">
            <a:extLst>
              <a:ext uri="{FF2B5EF4-FFF2-40B4-BE49-F238E27FC236}">
                <a16:creationId xmlns:a16="http://schemas.microsoft.com/office/drawing/2014/main" id="{318C91B6-84BD-471B-B11E-04E5B9353F99}"/>
              </a:ext>
            </a:extLst>
          </p:cNvPr>
          <p:cNvCxnSpPr>
            <a:cxnSpLocks/>
          </p:cNvCxnSpPr>
          <p:nvPr/>
        </p:nvCxnSpPr>
        <p:spPr>
          <a:xfrm>
            <a:off x="6115254" y="4585156"/>
            <a:ext cx="0" cy="1042485"/>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6" name="直接箭头连接符 19">
            <a:extLst>
              <a:ext uri="{FF2B5EF4-FFF2-40B4-BE49-F238E27FC236}">
                <a16:creationId xmlns:a16="http://schemas.microsoft.com/office/drawing/2014/main" id="{BB5C6FD6-26E9-4B15-9B5C-0E2529C941A2}"/>
              </a:ext>
            </a:extLst>
          </p:cNvPr>
          <p:cNvCxnSpPr>
            <a:cxnSpLocks/>
          </p:cNvCxnSpPr>
          <p:nvPr/>
        </p:nvCxnSpPr>
        <p:spPr>
          <a:xfrm>
            <a:off x="3242400" y="3200400"/>
            <a:ext cx="0" cy="1011071"/>
          </a:xfrm>
          <a:prstGeom prst="straightConnector1">
            <a:avLst/>
          </a:prstGeom>
          <a:ln w="25400">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8" name="直接箭头连接符 48">
            <a:extLst>
              <a:ext uri="{FF2B5EF4-FFF2-40B4-BE49-F238E27FC236}">
                <a16:creationId xmlns:a16="http://schemas.microsoft.com/office/drawing/2014/main" id="{DF8F6DAE-E0D8-4457-9554-775B8B5C899D}"/>
              </a:ext>
            </a:extLst>
          </p:cNvPr>
          <p:cNvCxnSpPr>
            <a:cxnSpLocks/>
          </p:cNvCxnSpPr>
          <p:nvPr/>
        </p:nvCxnSpPr>
        <p:spPr>
          <a:xfrm flipH="1">
            <a:off x="3962400" y="2605819"/>
            <a:ext cx="1432854" cy="1611162"/>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1" name="直接箭头连接符 48">
            <a:extLst>
              <a:ext uri="{FF2B5EF4-FFF2-40B4-BE49-F238E27FC236}">
                <a16:creationId xmlns:a16="http://schemas.microsoft.com/office/drawing/2014/main" id="{97779E01-7205-436A-833E-A332FEBA6B56}"/>
              </a:ext>
            </a:extLst>
          </p:cNvPr>
          <p:cNvCxnSpPr>
            <a:cxnSpLocks/>
          </p:cNvCxnSpPr>
          <p:nvPr/>
        </p:nvCxnSpPr>
        <p:spPr>
          <a:xfrm flipH="1">
            <a:off x="3962400" y="2602093"/>
            <a:ext cx="1432855" cy="614175"/>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07" name="文本框 60">
            <a:extLst>
              <a:ext uri="{FF2B5EF4-FFF2-40B4-BE49-F238E27FC236}">
                <a16:creationId xmlns:a16="http://schemas.microsoft.com/office/drawing/2014/main" id="{358B2CC1-B826-469F-8287-59E5F8E184E8}"/>
              </a:ext>
            </a:extLst>
          </p:cNvPr>
          <p:cNvSpPr txBox="1"/>
          <p:nvPr/>
        </p:nvSpPr>
        <p:spPr>
          <a:xfrm>
            <a:off x="4678827" y="3411167"/>
            <a:ext cx="285335" cy="369332"/>
          </a:xfrm>
          <a:prstGeom prst="rect">
            <a:avLst/>
          </a:prstGeom>
          <a:noFill/>
        </p:spPr>
        <p:txBody>
          <a:bodyPr wrap="none" lIns="0" tIns="0" rIns="0" bIns="0" rtlCol="0">
            <a:spAutoFit/>
          </a:bodyPr>
          <a:lstStyle/>
          <a:p>
            <a:r>
              <a:rPr lang="en-US" sz="2400" i="1" dirty="0">
                <a:solidFill>
                  <a:srgbClr val="FF0000"/>
                </a:solidFill>
                <a:latin typeface="+mj-lt"/>
                <a:ea typeface="Cambria Math" panose="02040503050406030204" pitchFamily="18" charset="0"/>
                <a:cs typeface="Times New Roman" panose="02020603050405020304" pitchFamily="18" charset="0"/>
              </a:rPr>
              <a:t>p</a:t>
            </a:r>
            <a:r>
              <a:rPr lang="en-US" sz="2400" baseline="-25000" dirty="0">
                <a:solidFill>
                  <a:srgbClr val="FF0000"/>
                </a:solidFill>
                <a:latin typeface="+mj-lt"/>
                <a:ea typeface="Cambria Math" panose="02040503050406030204" pitchFamily="18" charset="0"/>
                <a:cs typeface="Times New Roman" panose="02020603050405020304" pitchFamily="18" charset="0"/>
              </a:rPr>
              <a:t>1</a:t>
            </a:r>
          </a:p>
        </p:txBody>
      </p:sp>
      <p:sp>
        <p:nvSpPr>
          <p:cNvPr id="108" name="文本框 60">
            <a:extLst>
              <a:ext uri="{FF2B5EF4-FFF2-40B4-BE49-F238E27FC236}">
                <a16:creationId xmlns:a16="http://schemas.microsoft.com/office/drawing/2014/main" id="{56360F11-AB4A-4342-BEDC-8E617EAFEFA4}"/>
              </a:ext>
            </a:extLst>
          </p:cNvPr>
          <p:cNvSpPr txBox="1"/>
          <p:nvPr/>
        </p:nvSpPr>
        <p:spPr>
          <a:xfrm>
            <a:off x="4429332" y="2463264"/>
            <a:ext cx="285335" cy="369332"/>
          </a:xfrm>
          <a:prstGeom prst="rect">
            <a:avLst/>
          </a:prstGeom>
          <a:noFill/>
        </p:spPr>
        <p:txBody>
          <a:bodyPr wrap="none" lIns="0" tIns="0" rIns="0" bIns="0" rtlCol="0">
            <a:spAutoFit/>
          </a:bodyPr>
          <a:lstStyle/>
          <a:p>
            <a:r>
              <a:rPr lang="en-US" sz="2400" i="1" dirty="0">
                <a:solidFill>
                  <a:srgbClr val="FF0000"/>
                </a:solidFill>
                <a:latin typeface="+mj-lt"/>
                <a:ea typeface="Cambria Math" panose="02040503050406030204" pitchFamily="18" charset="0"/>
                <a:cs typeface="Times New Roman" panose="02020603050405020304" pitchFamily="18" charset="0"/>
              </a:rPr>
              <a:t>p</a:t>
            </a:r>
            <a:r>
              <a:rPr lang="en-US" sz="2400" baseline="-25000" dirty="0">
                <a:solidFill>
                  <a:srgbClr val="FF0000"/>
                </a:solidFill>
                <a:latin typeface="+mj-lt"/>
                <a:ea typeface="Cambria Math" panose="02040503050406030204" pitchFamily="18" charset="0"/>
                <a:cs typeface="Times New Roman" panose="02020603050405020304" pitchFamily="18" charset="0"/>
              </a:rPr>
              <a:t>2</a:t>
            </a:r>
          </a:p>
        </p:txBody>
      </p:sp>
      <p:sp>
        <p:nvSpPr>
          <p:cNvPr id="109" name="文本框 60">
            <a:extLst>
              <a:ext uri="{FF2B5EF4-FFF2-40B4-BE49-F238E27FC236}">
                <a16:creationId xmlns:a16="http://schemas.microsoft.com/office/drawing/2014/main" id="{8B62B987-96B1-49B8-835C-64DE6626FC94}"/>
              </a:ext>
            </a:extLst>
          </p:cNvPr>
          <p:cNvSpPr txBox="1"/>
          <p:nvPr/>
        </p:nvSpPr>
        <p:spPr>
          <a:xfrm>
            <a:off x="2814398" y="3472934"/>
            <a:ext cx="267702" cy="369332"/>
          </a:xfrm>
          <a:prstGeom prst="rect">
            <a:avLst/>
          </a:prstGeom>
          <a:noFill/>
        </p:spPr>
        <p:txBody>
          <a:bodyPr wrap="none" lIns="0" tIns="0" rIns="0" bIns="0" rtlCol="0">
            <a:spAutoFit/>
          </a:bodyPr>
          <a:lstStyle/>
          <a:p>
            <a:r>
              <a:rPr lang="en-US" altLang="zh-CN" sz="2400" i="1" dirty="0">
                <a:solidFill>
                  <a:srgbClr val="0000FF"/>
                </a:solidFill>
                <a:latin typeface="+mj-lt"/>
                <a:ea typeface="Cambria Math" panose="02040503050406030204" pitchFamily="18" charset="0"/>
                <a:cs typeface="Times New Roman" panose="02020603050405020304" pitchFamily="18" charset="0"/>
              </a:rPr>
              <a:t>γ</a:t>
            </a:r>
            <a:r>
              <a:rPr lang="en-US" altLang="zh-CN" sz="2400" baseline="-25000" dirty="0">
                <a:solidFill>
                  <a:srgbClr val="0000FF"/>
                </a:solidFill>
                <a:latin typeface="+mj-lt"/>
                <a:ea typeface="Cambria Math" panose="02040503050406030204" pitchFamily="18" charset="0"/>
                <a:cs typeface="Times New Roman" panose="02020603050405020304" pitchFamily="18" charset="0"/>
              </a:rPr>
              <a:t>2</a:t>
            </a:r>
            <a:endParaRPr lang="en-US" sz="2400" baseline="-25000" dirty="0">
              <a:solidFill>
                <a:srgbClr val="0000FF"/>
              </a:solidFill>
              <a:latin typeface="+mj-lt"/>
              <a:ea typeface="Cambria Math" panose="02040503050406030204" pitchFamily="18" charset="0"/>
              <a:cs typeface="Times New Roman" panose="02020603050405020304" pitchFamily="18" charset="0"/>
            </a:endParaRPr>
          </a:p>
        </p:txBody>
      </p:sp>
      <p:sp>
        <p:nvSpPr>
          <p:cNvPr id="110" name="文本框 60">
            <a:extLst>
              <a:ext uri="{FF2B5EF4-FFF2-40B4-BE49-F238E27FC236}">
                <a16:creationId xmlns:a16="http://schemas.microsoft.com/office/drawing/2014/main" id="{15666711-7A59-4A7D-95CD-B85B1564D810}"/>
              </a:ext>
            </a:extLst>
          </p:cNvPr>
          <p:cNvSpPr txBox="1"/>
          <p:nvPr/>
        </p:nvSpPr>
        <p:spPr>
          <a:xfrm>
            <a:off x="6207552" y="4887999"/>
            <a:ext cx="267702" cy="369332"/>
          </a:xfrm>
          <a:prstGeom prst="rect">
            <a:avLst/>
          </a:prstGeom>
          <a:noFill/>
        </p:spPr>
        <p:txBody>
          <a:bodyPr wrap="none" lIns="0" tIns="0" rIns="0" bIns="0" rtlCol="0">
            <a:spAutoFit/>
          </a:bodyPr>
          <a:lstStyle/>
          <a:p>
            <a:r>
              <a:rPr lang="en-US" altLang="zh-CN" sz="2400" i="1" dirty="0">
                <a:solidFill>
                  <a:srgbClr val="0000FF"/>
                </a:solidFill>
                <a:latin typeface="+mj-lt"/>
                <a:ea typeface="Cambria Math" panose="02040503050406030204" pitchFamily="18" charset="0"/>
                <a:cs typeface="Times New Roman" panose="02020603050405020304" pitchFamily="18" charset="0"/>
              </a:rPr>
              <a:t>γ</a:t>
            </a:r>
            <a:r>
              <a:rPr lang="en-US" altLang="zh-CN" sz="2400" baseline="-25000" dirty="0">
                <a:solidFill>
                  <a:srgbClr val="0000FF"/>
                </a:solidFill>
                <a:latin typeface="+mj-lt"/>
                <a:ea typeface="Cambria Math" panose="02040503050406030204" pitchFamily="18" charset="0"/>
                <a:cs typeface="Times New Roman" panose="02020603050405020304" pitchFamily="18" charset="0"/>
              </a:rPr>
              <a:t>1</a:t>
            </a:r>
            <a:endParaRPr lang="en-US" sz="2400" baseline="-25000" dirty="0">
              <a:solidFill>
                <a:srgbClr val="0000FF"/>
              </a:solidFill>
              <a:latin typeface="+mj-lt"/>
              <a:ea typeface="Cambria Math" panose="02040503050406030204" pitchFamily="18" charset="0"/>
              <a:cs typeface="Times New Roman" panose="02020603050405020304" pitchFamily="18" charset="0"/>
            </a:endParaRPr>
          </a:p>
        </p:txBody>
      </p:sp>
      <p:cxnSp>
        <p:nvCxnSpPr>
          <p:cNvPr id="112" name="直接箭头连接符 79">
            <a:extLst>
              <a:ext uri="{FF2B5EF4-FFF2-40B4-BE49-F238E27FC236}">
                <a16:creationId xmlns:a16="http://schemas.microsoft.com/office/drawing/2014/main" id="{1C56BBA2-238F-49EE-8A94-EED51AE72E8C}"/>
              </a:ext>
            </a:extLst>
          </p:cNvPr>
          <p:cNvCxnSpPr>
            <a:cxnSpLocks/>
          </p:cNvCxnSpPr>
          <p:nvPr/>
        </p:nvCxnSpPr>
        <p:spPr>
          <a:xfrm flipH="1">
            <a:off x="6865241" y="1748975"/>
            <a:ext cx="884414" cy="2836181"/>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13" name="直接箭头连接符 79">
            <a:extLst>
              <a:ext uri="{FF2B5EF4-FFF2-40B4-BE49-F238E27FC236}">
                <a16:creationId xmlns:a16="http://schemas.microsoft.com/office/drawing/2014/main" id="{9F159ECE-4331-4AC9-8F0F-E9829C743772}"/>
              </a:ext>
            </a:extLst>
          </p:cNvPr>
          <p:cNvCxnSpPr>
            <a:cxnSpLocks/>
          </p:cNvCxnSpPr>
          <p:nvPr/>
        </p:nvCxnSpPr>
        <p:spPr>
          <a:xfrm flipH="1">
            <a:off x="6865240" y="1748975"/>
            <a:ext cx="884416" cy="3878666"/>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19" name="文本框 35">
            <a:extLst>
              <a:ext uri="{FF2B5EF4-FFF2-40B4-BE49-F238E27FC236}">
                <a16:creationId xmlns:a16="http://schemas.microsoft.com/office/drawing/2014/main" id="{F1EFB95F-52A9-4A81-882B-98213B2030E6}"/>
              </a:ext>
            </a:extLst>
          </p:cNvPr>
          <p:cNvSpPr txBox="1"/>
          <p:nvPr/>
        </p:nvSpPr>
        <p:spPr>
          <a:xfrm>
            <a:off x="2926484" y="4253171"/>
            <a:ext cx="840295" cy="461665"/>
          </a:xfrm>
          <a:prstGeom prst="rect">
            <a:avLst/>
          </a:prstGeom>
          <a:noFill/>
        </p:spPr>
        <p:txBody>
          <a:bodyPr wrap="none" rtlCol="0">
            <a:spAutoFit/>
          </a:bodyPr>
          <a:lstStyle/>
          <a:p>
            <a:r>
              <a:rPr lang="en-US" sz="2400" baseline="30000" dirty="0">
                <a:latin typeface="+mj-lt"/>
                <a:cs typeface="Times New Roman" panose="02020603050405020304" pitchFamily="18" charset="0"/>
              </a:rPr>
              <a:t>24</a:t>
            </a:r>
            <a:r>
              <a:rPr lang="en-US" altLang="zh-CN" sz="2400" dirty="0">
                <a:latin typeface="+mj-lt"/>
                <a:cs typeface="Times New Roman" panose="02020603050405020304" pitchFamily="18" charset="0"/>
              </a:rPr>
              <a:t>Mg</a:t>
            </a:r>
            <a:endParaRPr lang="en-US" sz="2400" dirty="0">
              <a:latin typeface="+mj-lt"/>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21" name="TextBox 120">
                <a:extLst>
                  <a:ext uri="{FF2B5EF4-FFF2-40B4-BE49-F238E27FC236}">
                    <a16:creationId xmlns:a16="http://schemas.microsoft.com/office/drawing/2014/main" id="{EC3E81F0-0206-42F3-B05F-0508A630B22A}"/>
                  </a:ext>
                </a:extLst>
              </p:cNvPr>
              <p:cNvSpPr txBox="1"/>
              <p:nvPr/>
            </p:nvSpPr>
            <p:spPr>
              <a:xfrm>
                <a:off x="395063" y="1498673"/>
                <a:ext cx="3622402" cy="563872"/>
              </a:xfrm>
              <a:prstGeom prst="rect">
                <a:avLst/>
              </a:prstGeom>
              <a:noFill/>
            </p:spPr>
            <p:txBody>
              <a:bodyPr wrap="none">
                <a:spAutoFit/>
              </a:bodyPr>
              <a:lstStyle/>
              <a:p>
                <a14:m>
                  <m:oMath xmlns:m="http://schemas.openxmlformats.org/officeDocument/2006/math">
                    <m:sSub>
                      <m:sSubPr>
                        <m:ctrlPr>
                          <a:rPr lang="en-US" altLang="zh-CN" sz="2800" i="1" smtClean="0">
                            <a:latin typeface="Cambria Math" panose="02040503050406030204" pitchFamily="18" charset="0"/>
                          </a:rPr>
                        </m:ctrlPr>
                      </m:sSubPr>
                      <m:e>
                        <m:r>
                          <a:rPr lang="en-US" altLang="zh-CN" sz="2800" b="0" i="1" smtClean="0">
                            <a:latin typeface="Cambria Math" panose="02040503050406030204" pitchFamily="18" charset="0"/>
                          </a:rPr>
                          <m:t>𝐼</m:t>
                        </m:r>
                      </m:e>
                      <m:sub>
                        <m:r>
                          <a:rPr lang="zh-CN" altLang="en-US" sz="2800" i="1" smtClean="0">
                            <a:latin typeface="Cambria Math" panose="02040503050406030204" pitchFamily="18" charset="0"/>
                          </a:rPr>
                          <m:t>𝛽</m:t>
                        </m:r>
                        <m:r>
                          <a:rPr lang="en-US" altLang="zh-CN" sz="2800" b="0" i="1" smtClean="0">
                            <a:latin typeface="Cambria Math" panose="02040503050406030204" pitchFamily="18" charset="0"/>
                          </a:rPr>
                          <m:t>𝑝</m:t>
                        </m:r>
                      </m:sub>
                    </m:sSub>
                    <m:r>
                      <a:rPr lang="en-US" altLang="zh-CN" sz="2800" b="0" i="1" smtClean="0">
                        <a:latin typeface="Cambria Math" panose="02040503050406030204" pitchFamily="18" charset="0"/>
                      </a:rPr>
                      <m:t>+</m:t>
                    </m:r>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𝐼</m:t>
                        </m:r>
                      </m:e>
                      <m:sub>
                        <m:r>
                          <a:rPr lang="zh-CN" altLang="en-US" sz="2800" i="1">
                            <a:latin typeface="Cambria Math" panose="02040503050406030204" pitchFamily="18" charset="0"/>
                          </a:rPr>
                          <m:t>𝛽</m:t>
                        </m:r>
                        <m:r>
                          <a:rPr lang="zh-CN" altLang="en-US" sz="2800" i="1" smtClean="0">
                            <a:latin typeface="Cambria Math" panose="02040503050406030204" pitchFamily="18" charset="0"/>
                          </a:rPr>
                          <m:t>𝛾</m:t>
                        </m:r>
                      </m:sub>
                    </m:sSub>
                  </m:oMath>
                </a14:m>
                <a:r>
                  <a:rPr lang="en-US" altLang="zh-CN" sz="2800" dirty="0"/>
                  <a:t>+ </a:t>
                </a:r>
                <a14:m>
                  <m:oMath xmlns:m="http://schemas.openxmlformats.org/officeDocument/2006/math">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𝐼</m:t>
                        </m:r>
                      </m:e>
                      <m:sub>
                        <m:r>
                          <m:rPr>
                            <m:sty m:val="p"/>
                          </m:rPr>
                          <a:rPr lang="en-US" altLang="zh-CN" sz="2800" b="0" i="0" smtClean="0">
                            <a:latin typeface="Cambria Math" panose="02040503050406030204" pitchFamily="18" charset="0"/>
                          </a:rPr>
                          <m:t>gs</m:t>
                        </m:r>
                      </m:sub>
                    </m:sSub>
                    <m:r>
                      <a:rPr lang="en-US" altLang="zh-CN" sz="2800" b="0" i="0" smtClean="0">
                        <a:latin typeface="Cambria Math" panose="02040503050406030204" pitchFamily="18" charset="0"/>
                      </a:rPr>
                      <m:t>=100%</m:t>
                    </m:r>
                  </m:oMath>
                </a14:m>
                <a:endParaRPr lang="zh-CN" altLang="en-US" sz="2800" dirty="0"/>
              </a:p>
            </p:txBody>
          </p:sp>
        </mc:Choice>
        <mc:Fallback xmlns="">
          <p:sp>
            <p:nvSpPr>
              <p:cNvPr id="121" name="TextBox 120">
                <a:extLst>
                  <a:ext uri="{FF2B5EF4-FFF2-40B4-BE49-F238E27FC236}">
                    <a16:creationId xmlns:a16="http://schemas.microsoft.com/office/drawing/2014/main" id="{EC3E81F0-0206-42F3-B05F-0508A630B22A}"/>
                  </a:ext>
                </a:extLst>
              </p:cNvPr>
              <p:cNvSpPr txBox="1">
                <a:spLocks noRot="1" noChangeAspect="1" noMove="1" noResize="1" noEditPoints="1" noAdjustHandles="1" noChangeArrowheads="1" noChangeShapeType="1" noTextEdit="1"/>
              </p:cNvSpPr>
              <p:nvPr/>
            </p:nvSpPr>
            <p:spPr>
              <a:xfrm>
                <a:off x="395063" y="1498673"/>
                <a:ext cx="3622402" cy="563872"/>
              </a:xfrm>
              <a:prstGeom prst="rect">
                <a:avLst/>
              </a:prstGeom>
              <a:blipFill>
                <a:blip r:embed="rId2"/>
                <a:stretch>
                  <a:fillRect t="-13043" b="-21739"/>
                </a:stretch>
              </a:blipFill>
            </p:spPr>
            <p:txBody>
              <a:bodyPr/>
              <a:lstStyle/>
              <a:p>
                <a:r>
                  <a:rPr lang="zh-CN" altLang="en-US">
                    <a:noFill/>
                  </a:rPr>
                  <a:t> </a:t>
                </a:r>
              </a:p>
            </p:txBody>
          </p:sp>
        </mc:Fallback>
      </mc:AlternateContent>
      <p:sp>
        <p:nvSpPr>
          <p:cNvPr id="122" name="文本框 60">
            <a:extLst>
              <a:ext uri="{FF2B5EF4-FFF2-40B4-BE49-F238E27FC236}">
                <a16:creationId xmlns:a16="http://schemas.microsoft.com/office/drawing/2014/main" id="{2D917FEF-A7E1-4072-BB7F-7425B1E3A843}"/>
              </a:ext>
            </a:extLst>
          </p:cNvPr>
          <p:cNvSpPr txBox="1"/>
          <p:nvPr/>
        </p:nvSpPr>
        <p:spPr>
          <a:xfrm>
            <a:off x="7244519" y="4571920"/>
            <a:ext cx="392736" cy="369332"/>
          </a:xfrm>
          <a:prstGeom prst="rect">
            <a:avLst/>
          </a:prstGeom>
          <a:noFill/>
        </p:spPr>
        <p:txBody>
          <a:bodyPr wrap="none" lIns="0" tIns="0" rIns="0" bIns="0" rtlCol="0">
            <a:spAutoFit/>
          </a:bodyPr>
          <a:lstStyle/>
          <a:p>
            <a:r>
              <a:rPr lang="en-US" altLang="zh-CN" sz="2400" i="1" dirty="0">
                <a:solidFill>
                  <a:srgbClr val="00B050"/>
                </a:solidFill>
                <a:latin typeface="+mj-lt"/>
                <a:ea typeface="Cambria Math" panose="02040503050406030204" pitchFamily="18" charset="0"/>
                <a:cs typeface="Times New Roman" panose="02020603050405020304" pitchFamily="18" charset="0"/>
              </a:rPr>
              <a:t>β</a:t>
            </a:r>
            <a:r>
              <a:rPr lang="en-US" altLang="zh-CN" sz="2400" baseline="-25000" dirty="0">
                <a:solidFill>
                  <a:srgbClr val="00B050"/>
                </a:solidFill>
                <a:latin typeface="+mj-lt"/>
                <a:ea typeface="Cambria Math" panose="02040503050406030204" pitchFamily="18" charset="0"/>
                <a:cs typeface="Times New Roman" panose="02020603050405020304" pitchFamily="18" charset="0"/>
              </a:rPr>
              <a:t>gs</a:t>
            </a:r>
            <a:endParaRPr lang="en-US" sz="2400" baseline="-25000" dirty="0">
              <a:solidFill>
                <a:srgbClr val="00B050"/>
              </a:solidFill>
              <a:latin typeface="+mj-lt"/>
              <a:ea typeface="Cambria Math" panose="02040503050406030204" pitchFamily="18" charset="0"/>
              <a:cs typeface="Times New Roman" panose="02020603050405020304" pitchFamily="18" charset="0"/>
            </a:endParaRPr>
          </a:p>
        </p:txBody>
      </p:sp>
      <p:sp>
        <p:nvSpPr>
          <p:cNvPr id="123" name="文本框 60">
            <a:extLst>
              <a:ext uri="{FF2B5EF4-FFF2-40B4-BE49-F238E27FC236}">
                <a16:creationId xmlns:a16="http://schemas.microsoft.com/office/drawing/2014/main" id="{E877D59E-B9CB-4EA3-B282-791A45C3E149}"/>
              </a:ext>
            </a:extLst>
          </p:cNvPr>
          <p:cNvSpPr txBox="1"/>
          <p:nvPr/>
        </p:nvSpPr>
        <p:spPr>
          <a:xfrm>
            <a:off x="6540243" y="3429000"/>
            <a:ext cx="517770" cy="369332"/>
          </a:xfrm>
          <a:prstGeom prst="rect">
            <a:avLst/>
          </a:prstGeom>
          <a:noFill/>
        </p:spPr>
        <p:txBody>
          <a:bodyPr wrap="none" lIns="0" tIns="0" rIns="0" bIns="0" rtlCol="0">
            <a:spAutoFit/>
          </a:bodyPr>
          <a:lstStyle/>
          <a:p>
            <a:r>
              <a:rPr lang="en-US" altLang="zh-CN" sz="2400" i="1" dirty="0">
                <a:solidFill>
                  <a:srgbClr val="00B050"/>
                </a:solidFill>
                <a:latin typeface="+mj-lt"/>
                <a:ea typeface="Cambria Math" panose="02040503050406030204" pitchFamily="18" charset="0"/>
                <a:cs typeface="Times New Roman" panose="02020603050405020304" pitchFamily="18" charset="0"/>
              </a:rPr>
              <a:t>β</a:t>
            </a:r>
            <a:r>
              <a:rPr lang="en-US" altLang="zh-CN" sz="2400" baseline="-25000" dirty="0" err="1">
                <a:solidFill>
                  <a:srgbClr val="00B050"/>
                </a:solidFill>
                <a:latin typeface="+mj-lt"/>
                <a:ea typeface="Cambria Math" panose="02040503050406030204" pitchFamily="18" charset="0"/>
                <a:cs typeface="Times New Roman" panose="02020603050405020304" pitchFamily="18" charset="0"/>
              </a:rPr>
              <a:t>bnd</a:t>
            </a:r>
            <a:endParaRPr lang="en-US" sz="2400" baseline="-25000" dirty="0">
              <a:solidFill>
                <a:srgbClr val="00B050"/>
              </a:solidFill>
              <a:latin typeface="+mj-lt"/>
              <a:ea typeface="Cambria Math" panose="02040503050406030204" pitchFamily="18" charset="0"/>
              <a:cs typeface="Times New Roman" panose="02020603050405020304" pitchFamily="18" charset="0"/>
            </a:endParaRPr>
          </a:p>
        </p:txBody>
      </p:sp>
      <p:sp>
        <p:nvSpPr>
          <p:cNvPr id="124" name="文本框 60">
            <a:extLst>
              <a:ext uri="{FF2B5EF4-FFF2-40B4-BE49-F238E27FC236}">
                <a16:creationId xmlns:a16="http://schemas.microsoft.com/office/drawing/2014/main" id="{0E3F7767-FBA9-4C1A-A59D-C880098DC26A}"/>
              </a:ext>
            </a:extLst>
          </p:cNvPr>
          <p:cNvSpPr txBox="1"/>
          <p:nvPr/>
        </p:nvSpPr>
        <p:spPr>
          <a:xfrm>
            <a:off x="6829986" y="1744039"/>
            <a:ext cx="517770" cy="369332"/>
          </a:xfrm>
          <a:prstGeom prst="rect">
            <a:avLst/>
          </a:prstGeom>
          <a:noFill/>
        </p:spPr>
        <p:txBody>
          <a:bodyPr wrap="none" lIns="0" tIns="0" rIns="0" bIns="0" rtlCol="0">
            <a:spAutoFit/>
          </a:bodyPr>
          <a:lstStyle/>
          <a:p>
            <a:r>
              <a:rPr lang="en-US" altLang="zh-CN" sz="2400" i="1" dirty="0">
                <a:solidFill>
                  <a:srgbClr val="00B050"/>
                </a:solidFill>
                <a:latin typeface="+mj-lt"/>
                <a:ea typeface="Cambria Math" panose="02040503050406030204" pitchFamily="18" charset="0"/>
                <a:cs typeface="Times New Roman" panose="02020603050405020304" pitchFamily="18" charset="0"/>
              </a:rPr>
              <a:t>β</a:t>
            </a:r>
            <a:r>
              <a:rPr lang="en-US" altLang="zh-CN" sz="2400" baseline="-25000" dirty="0" err="1">
                <a:solidFill>
                  <a:srgbClr val="00B050"/>
                </a:solidFill>
                <a:latin typeface="+mj-lt"/>
                <a:ea typeface="Cambria Math" panose="02040503050406030204" pitchFamily="18" charset="0"/>
                <a:cs typeface="Times New Roman" panose="02020603050405020304" pitchFamily="18" charset="0"/>
              </a:rPr>
              <a:t>unb</a:t>
            </a:r>
            <a:endParaRPr lang="en-US" sz="2400" baseline="-25000" dirty="0">
              <a:solidFill>
                <a:srgbClr val="00B050"/>
              </a:solidFill>
              <a:latin typeface="+mj-lt"/>
              <a:ea typeface="Cambria Math" panose="020405030504060302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25" name="TextBox 124">
                <a:extLst>
                  <a:ext uri="{FF2B5EF4-FFF2-40B4-BE49-F238E27FC236}">
                    <a16:creationId xmlns:a16="http://schemas.microsoft.com/office/drawing/2014/main" id="{689648E1-3B35-441A-B8D4-FFAFC59D4794}"/>
                  </a:ext>
                </a:extLst>
              </p:cNvPr>
              <p:cNvSpPr txBox="1"/>
              <p:nvPr/>
            </p:nvSpPr>
            <p:spPr>
              <a:xfrm>
                <a:off x="306082" y="2312357"/>
                <a:ext cx="2087238" cy="1040478"/>
              </a:xfrm>
              <a:prstGeom prst="rect">
                <a:avLst/>
              </a:prstGeom>
              <a:noFill/>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altLang="zh-CN" sz="2800" b="0" i="1" smtClean="0">
                              <a:latin typeface="Cambria Math" panose="02040503050406030204" pitchFamily="18" charset="0"/>
                            </a:rPr>
                          </m:ctrlPr>
                        </m:fPr>
                        <m:num>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𝐼</m:t>
                              </m:r>
                            </m:e>
                            <m:sub>
                              <m:r>
                                <a:rPr lang="zh-CN" altLang="en-US" sz="2800" i="1">
                                  <a:latin typeface="Cambria Math" panose="02040503050406030204" pitchFamily="18" charset="0"/>
                                </a:rPr>
                                <m:t>𝛽</m:t>
                              </m:r>
                              <m:r>
                                <a:rPr lang="en-US" altLang="zh-CN" sz="2800" i="1">
                                  <a:latin typeface="Cambria Math" panose="02040503050406030204" pitchFamily="18" charset="0"/>
                                </a:rPr>
                                <m:t>𝑝</m:t>
                              </m:r>
                              <m:r>
                                <a:rPr lang="zh-CN" altLang="en-US" sz="2800" i="1" smtClean="0">
                                  <a:latin typeface="Cambria Math" panose="02040503050406030204" pitchFamily="18" charset="0"/>
                                </a:rPr>
                                <m:t>𝛾</m:t>
                              </m:r>
                            </m:sub>
                          </m:sSub>
                        </m:num>
                        <m:den>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𝐼</m:t>
                              </m:r>
                            </m:e>
                            <m:sub>
                              <m:r>
                                <a:rPr lang="zh-CN" altLang="en-US" sz="2800" i="1">
                                  <a:latin typeface="Cambria Math" panose="02040503050406030204" pitchFamily="18" charset="0"/>
                                </a:rPr>
                                <m:t>𝛽</m:t>
                              </m:r>
                              <m:r>
                                <a:rPr lang="en-US" altLang="zh-CN" sz="2800" i="1">
                                  <a:latin typeface="Cambria Math" panose="02040503050406030204" pitchFamily="18" charset="0"/>
                                </a:rPr>
                                <m:t>𝑝</m:t>
                              </m:r>
                            </m:sub>
                          </m:sSub>
                        </m:den>
                      </m:f>
                      <m:r>
                        <a:rPr lang="en-US" altLang="zh-CN" sz="2800" b="0" i="0" smtClean="0">
                          <a:latin typeface="Cambria Math" panose="02040503050406030204" pitchFamily="18" charset="0"/>
                        </a:rPr>
                        <m:t>=59%</m:t>
                      </m:r>
                    </m:oMath>
                  </m:oMathPara>
                </a14:m>
                <a:endParaRPr lang="zh-CN" altLang="en-US" sz="2800" dirty="0"/>
              </a:p>
            </p:txBody>
          </p:sp>
        </mc:Choice>
        <mc:Fallback xmlns="">
          <p:sp>
            <p:nvSpPr>
              <p:cNvPr id="125" name="TextBox 124">
                <a:extLst>
                  <a:ext uri="{FF2B5EF4-FFF2-40B4-BE49-F238E27FC236}">
                    <a16:creationId xmlns:a16="http://schemas.microsoft.com/office/drawing/2014/main" id="{689648E1-3B35-441A-B8D4-FFAFC59D4794}"/>
                  </a:ext>
                </a:extLst>
              </p:cNvPr>
              <p:cNvSpPr txBox="1">
                <a:spLocks noRot="1" noChangeAspect="1" noMove="1" noResize="1" noEditPoints="1" noAdjustHandles="1" noChangeArrowheads="1" noChangeShapeType="1" noTextEdit="1"/>
              </p:cNvSpPr>
              <p:nvPr/>
            </p:nvSpPr>
            <p:spPr>
              <a:xfrm>
                <a:off x="306082" y="2312357"/>
                <a:ext cx="2087238" cy="1040478"/>
              </a:xfrm>
              <a:prstGeom prst="rect">
                <a:avLst/>
              </a:prstGeom>
              <a:blipFill>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381130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1">
            <a:extLst>
              <a:ext uri="{FF2B5EF4-FFF2-40B4-BE49-F238E27FC236}">
                <a16:creationId xmlns:a16="http://schemas.microsoft.com/office/drawing/2014/main" id="{92865C8E-78D0-43A3-B7CC-FBAA7A62EC34}"/>
              </a:ext>
            </a:extLst>
          </p:cNvPr>
          <p:cNvSpPr txBox="1">
            <a:spLocks/>
          </p:cNvSpPr>
          <p:nvPr/>
        </p:nvSpPr>
        <p:spPr bwMode="auto">
          <a:xfrm>
            <a:off x="76200" y="1276515"/>
            <a:ext cx="8990922" cy="9332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80178" indent="-180178" algn="l" defTabSz="803293" rtl="0" eaLnBrk="1" fontAlgn="base" hangingPunct="1">
              <a:lnSpc>
                <a:spcPct val="90000"/>
              </a:lnSpc>
              <a:spcBef>
                <a:spcPts val="1206"/>
              </a:spcBef>
              <a:spcAft>
                <a:spcPct val="0"/>
              </a:spcAft>
              <a:buSzPct val="100000"/>
              <a:buFont typeface="Wingdings" pitchFamily="2" charset="2"/>
              <a:buChar char="§"/>
              <a:defRPr sz="2200">
                <a:solidFill>
                  <a:srgbClr val="064308"/>
                </a:solidFill>
                <a:latin typeface="Arial" charset="0"/>
                <a:ea typeface="ＭＳ Ｐゴシック" pitchFamily="-65" charset="-128"/>
                <a:cs typeface="ＭＳ Ｐゴシック" pitchFamily="-65" charset="-128"/>
              </a:defRPr>
            </a:lvl1pPr>
            <a:lvl2pPr marL="363359" indent="-151650" algn="l" defTabSz="803293" rtl="0" eaLnBrk="1" fontAlgn="base" hangingPunct="1">
              <a:lnSpc>
                <a:spcPct val="90000"/>
              </a:lnSpc>
              <a:spcBef>
                <a:spcPts val="20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591584" indent="-160658" algn="l" defTabSz="803293" rtl="0" eaLnBrk="1" fontAlgn="base" hangingPunct="1">
              <a:lnSpc>
                <a:spcPct val="90000"/>
              </a:lnSpc>
              <a:spcBef>
                <a:spcPts val="201"/>
              </a:spcBef>
              <a:spcAft>
                <a:spcPct val="0"/>
              </a:spcAft>
              <a:buSzPct val="100000"/>
              <a:buFont typeface="Lucida Grande" charset="0"/>
              <a:buChar char="»"/>
              <a:defRPr sz="1800">
                <a:solidFill>
                  <a:schemeClr val="tx1"/>
                </a:solidFill>
                <a:latin typeface="Arial" charset="0"/>
                <a:ea typeface="ヒラギノ角ゴ Pro W3" pitchFamily="-111" charset="-128"/>
                <a:cs typeface="ヒラギノ角ゴ Pro W3" pitchFamily="-111" charset="-128"/>
              </a:defRPr>
            </a:lvl3pPr>
            <a:lvl4pPr marL="728219" indent="-133632" algn="l" defTabSz="803293" rtl="0" eaLnBrk="1" fontAlgn="base" hangingPunct="1">
              <a:lnSpc>
                <a:spcPct val="90000"/>
              </a:lnSpc>
              <a:spcBef>
                <a:spcPts val="201"/>
              </a:spcBef>
              <a:spcAft>
                <a:spcPct val="0"/>
              </a:spcAft>
              <a:buClr>
                <a:srgbClr val="999999"/>
              </a:buClr>
              <a:buSzPct val="100000"/>
              <a:buFont typeface="Arial" pitchFamily="34" charset="0"/>
              <a:buChar char="•"/>
              <a:defRPr sz="1600">
                <a:solidFill>
                  <a:schemeClr val="tx1"/>
                </a:solidFill>
                <a:latin typeface="+mn-lt"/>
                <a:ea typeface="ヒラギノ角ゴ Pro W3" pitchFamily="-111" charset="-128"/>
                <a:cs typeface="ヒラギノ角ゴ Pro W3"/>
              </a:defRPr>
            </a:lvl4pPr>
            <a:lvl5pPr marL="1002991" indent="-180178" algn="l" defTabSz="803293" rtl="0" eaLnBrk="1" fontAlgn="base" hangingPunct="1">
              <a:lnSpc>
                <a:spcPct val="90000"/>
              </a:lnSpc>
              <a:spcBef>
                <a:spcPts val="201"/>
              </a:spcBef>
              <a:spcAft>
                <a:spcPct val="0"/>
              </a:spcAft>
              <a:buClr>
                <a:srgbClr val="999999"/>
              </a:buClr>
              <a:buSzPct val="100000"/>
              <a:buFont typeface="Lucida Grande" charset="0"/>
              <a:buChar char="»"/>
              <a:defRPr sz="1400">
                <a:solidFill>
                  <a:schemeClr val="tx1"/>
                </a:solidFill>
                <a:latin typeface="+mn-lt"/>
                <a:ea typeface="ヒラギノ角ゴ Pro W3" pitchFamily="-111" charset="-128"/>
                <a:cs typeface="ヒラギノ角ゴ Pro W3"/>
              </a:defRPr>
            </a:lvl5pPr>
            <a:lvl6pPr marL="2223294"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6pPr>
            <a:lvl7pPr marL="2680333"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7pPr>
            <a:lvl8pPr marL="3137372"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8pPr>
            <a:lvl9pPr marL="3594407"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9pPr>
          </a:lstStyle>
          <a:p>
            <a:r>
              <a:rPr lang="en-US" altLang="zh-CN" kern="0" dirty="0">
                <a:latin typeface="Arial" pitchFamily="34" charset="0"/>
                <a:ea typeface="ＭＳ Ｐゴシック"/>
                <a:cs typeface="ＭＳ Ｐゴシック"/>
              </a:rPr>
              <a:t>Fundamental Symmetries and Interactions</a:t>
            </a:r>
          </a:p>
          <a:p>
            <a:r>
              <a:rPr lang="en-US" altLang="zh-CN" kern="0" dirty="0">
                <a:latin typeface="Arial" pitchFamily="34" charset="0"/>
                <a:ea typeface="ＭＳ Ｐゴシック"/>
                <a:cs typeface="ＭＳ Ｐゴシック"/>
              </a:rPr>
              <a:t>Origin of the Elements in the Universe</a:t>
            </a:r>
          </a:p>
          <a:p>
            <a:endParaRPr lang="en-US" altLang="zh-CN" kern="0" dirty="0">
              <a:latin typeface="Arial" pitchFamily="34" charset="0"/>
              <a:ea typeface="ＭＳ Ｐゴシック"/>
              <a:cs typeface="ＭＳ Ｐゴシック"/>
            </a:endParaRPr>
          </a:p>
        </p:txBody>
      </p:sp>
      <p:sp>
        <p:nvSpPr>
          <p:cNvPr id="3" name="Title 2">
            <a:extLst>
              <a:ext uri="{FF2B5EF4-FFF2-40B4-BE49-F238E27FC236}">
                <a16:creationId xmlns:a16="http://schemas.microsoft.com/office/drawing/2014/main" id="{B7FEF41F-16CA-4831-8C66-1E3D97432C6A}"/>
              </a:ext>
            </a:extLst>
          </p:cNvPr>
          <p:cNvSpPr>
            <a:spLocks noGrp="1"/>
          </p:cNvSpPr>
          <p:nvPr>
            <p:ph type="title"/>
          </p:nvPr>
        </p:nvSpPr>
        <p:spPr>
          <a:xfrm>
            <a:off x="76200" y="289331"/>
            <a:ext cx="8991600" cy="478624"/>
          </a:xfrm>
        </p:spPr>
        <p:txBody>
          <a:bodyPr/>
          <a:lstStyle/>
          <a:p>
            <a:r>
              <a:rPr lang="en-US" altLang="zh-CN" dirty="0"/>
              <a:t>Why?</a:t>
            </a:r>
            <a:endParaRPr lang="zh-CN" altLang="en-US" dirty="0"/>
          </a:p>
        </p:txBody>
      </p:sp>
      <p:sp>
        <p:nvSpPr>
          <p:cNvPr id="4" name="Footer Placeholder 3">
            <a:extLst>
              <a:ext uri="{FF2B5EF4-FFF2-40B4-BE49-F238E27FC236}">
                <a16:creationId xmlns:a16="http://schemas.microsoft.com/office/drawing/2014/main" id="{FCA488DE-B9CA-44B3-9E99-57032A71E1A0}"/>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CF5401BA-ACAA-491C-9F32-1633290B8880}"/>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3</a:t>
            </a:fld>
            <a:endParaRPr lang="en-US" sz="1300" dirty="0"/>
          </a:p>
        </p:txBody>
      </p:sp>
      <p:pic>
        <p:nvPicPr>
          <p:cNvPr id="6" name="Picture 3">
            <a:extLst>
              <a:ext uri="{FF2B5EF4-FFF2-40B4-BE49-F238E27FC236}">
                <a16:creationId xmlns:a16="http://schemas.microsoft.com/office/drawing/2014/main" id="{27889D10-1D90-4B2C-96B0-BC00937BFA0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9046" y="2388942"/>
            <a:ext cx="3306154" cy="2939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a:extLst>
              <a:ext uri="{FF2B5EF4-FFF2-40B4-BE49-F238E27FC236}">
                <a16:creationId xmlns:a16="http://schemas.microsoft.com/office/drawing/2014/main" id="{DF540104-17CC-4635-9A84-48C881CDE89E}"/>
              </a:ext>
            </a:extLst>
          </p:cNvPr>
          <p:cNvSpPr txBox="1"/>
          <p:nvPr/>
        </p:nvSpPr>
        <p:spPr>
          <a:xfrm>
            <a:off x="199046" y="5328259"/>
            <a:ext cx="3124200" cy="307777"/>
          </a:xfrm>
          <a:prstGeom prst="rect">
            <a:avLst/>
          </a:prstGeom>
          <a:noFill/>
        </p:spPr>
        <p:txBody>
          <a:bodyPr wrap="square">
            <a:spAutoFit/>
          </a:bodyPr>
          <a:lstStyle/>
          <a:p>
            <a:r>
              <a:rPr lang="en-US" altLang="zh-CN" sz="1400" dirty="0">
                <a:latin typeface="Arial Narrow" panose="020B0606020202030204" pitchFamily="34" charset="0"/>
              </a:rPr>
              <a:t>C. Boutin, CERN Courier Feb 2002.</a:t>
            </a:r>
            <a:endParaRPr lang="zh-CN" altLang="en-US" sz="1400" dirty="0">
              <a:latin typeface="Arial Narrow" panose="020B0606020202030204" pitchFamily="34" charset="0"/>
            </a:endParaRPr>
          </a:p>
        </p:txBody>
      </p:sp>
      <p:sp>
        <p:nvSpPr>
          <p:cNvPr id="14" name="TextBox 13">
            <a:extLst>
              <a:ext uri="{FF2B5EF4-FFF2-40B4-BE49-F238E27FC236}">
                <a16:creationId xmlns:a16="http://schemas.microsoft.com/office/drawing/2014/main" id="{025B0573-64C7-4B0E-88CC-491B595EB8C7}"/>
              </a:ext>
            </a:extLst>
          </p:cNvPr>
          <p:cNvSpPr txBox="1"/>
          <p:nvPr/>
        </p:nvSpPr>
        <p:spPr>
          <a:xfrm>
            <a:off x="4571661" y="5581485"/>
            <a:ext cx="3717621" cy="307777"/>
          </a:xfrm>
          <a:prstGeom prst="rect">
            <a:avLst/>
          </a:prstGeom>
          <a:noFill/>
        </p:spPr>
        <p:txBody>
          <a:bodyPr wrap="none">
            <a:spAutoFit/>
          </a:bodyPr>
          <a:lstStyle/>
          <a:p>
            <a:r>
              <a:rPr lang="en-US" altLang="zh-CN" sz="1400" dirty="0">
                <a:latin typeface="Arial Narrow" panose="020B0606020202030204" pitchFamily="34" charset="0"/>
              </a:rPr>
              <a:t>A. </a:t>
            </a:r>
            <a:r>
              <a:rPr lang="en-US" altLang="zh-CN" sz="1400" dirty="0" err="1">
                <a:latin typeface="Arial Narrow" panose="020B0606020202030204" pitchFamily="34" charset="0"/>
              </a:rPr>
              <a:t>Arcones</a:t>
            </a:r>
            <a:r>
              <a:rPr lang="en-US" altLang="zh-CN" sz="1400" dirty="0">
                <a:latin typeface="Arial Narrow" panose="020B0606020202030204" pitchFamily="34" charset="0"/>
              </a:rPr>
              <a:t> </a:t>
            </a:r>
            <a:r>
              <a:rPr lang="en-US" altLang="zh-CN" sz="1400" i="1" dirty="0">
                <a:latin typeface="Arial Narrow" panose="020B0606020202030204" pitchFamily="34" charset="0"/>
              </a:rPr>
              <a:t>et al</a:t>
            </a:r>
            <a:r>
              <a:rPr lang="en-US" altLang="zh-CN" sz="1400" dirty="0">
                <a:latin typeface="Arial Narrow" panose="020B0606020202030204" pitchFamily="34" charset="0"/>
              </a:rPr>
              <a:t>., Prog. Part. Nucl. Phys. 94, 1 (2017).</a:t>
            </a:r>
          </a:p>
        </p:txBody>
      </p:sp>
      <p:pic>
        <p:nvPicPr>
          <p:cNvPr id="23" name="Content Placeholder 22">
            <a:extLst>
              <a:ext uri="{FF2B5EF4-FFF2-40B4-BE49-F238E27FC236}">
                <a16:creationId xmlns:a16="http://schemas.microsoft.com/office/drawing/2014/main" id="{F8C98D29-F008-450D-8EDF-69E0FF91FAC7}"/>
              </a:ext>
            </a:extLst>
          </p:cNvPr>
          <p:cNvPicPr>
            <a:picLocks noGrp="1"/>
          </p:cNvPicPr>
          <p:nvPr>
            <p:ph idx="1"/>
          </p:nvPr>
        </p:nvPicPr>
        <p:blipFill>
          <a:blip r:embed="rId4"/>
          <a:stretch>
            <a:fillRect/>
          </a:stretch>
        </p:blipFill>
        <p:spPr>
          <a:xfrm>
            <a:off x="3992118" y="2360579"/>
            <a:ext cx="4694682" cy="3159008"/>
          </a:xfrm>
          <a:prstGeom prst="rect">
            <a:avLst/>
          </a:prstGeom>
        </p:spPr>
      </p:pic>
    </p:spTree>
    <p:extLst>
      <p:ext uri="{BB962C8B-B14F-4D97-AF65-F5344CB8AC3E}">
        <p14:creationId xmlns:p14="http://schemas.microsoft.com/office/powerpoint/2010/main" val="37273972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92EAC0D6-5592-4F76-B4A7-F0BCAB9DBDF0}"/>
              </a:ext>
            </a:extLst>
          </p:cNvPr>
          <p:cNvPicPr>
            <a:picLocks noGrp="1" noChangeAspect="1"/>
          </p:cNvPicPr>
          <p:nvPr>
            <p:ph idx="1"/>
          </p:nvPr>
        </p:nvPicPr>
        <p:blipFill>
          <a:blip r:embed="rId2"/>
          <a:stretch>
            <a:fillRect/>
          </a:stretch>
        </p:blipFill>
        <p:spPr>
          <a:xfrm>
            <a:off x="705221" y="1066800"/>
            <a:ext cx="7733557" cy="5027613"/>
          </a:xfrm>
        </p:spPr>
      </p:pic>
      <p:sp>
        <p:nvSpPr>
          <p:cNvPr id="3" name="Title 2">
            <a:extLst>
              <a:ext uri="{FF2B5EF4-FFF2-40B4-BE49-F238E27FC236}">
                <a16:creationId xmlns:a16="http://schemas.microsoft.com/office/drawing/2014/main" id="{271EF579-A225-4E6C-B43A-5CC32FE18848}"/>
              </a:ext>
            </a:extLst>
          </p:cNvPr>
          <p:cNvSpPr>
            <a:spLocks noGrp="1"/>
          </p:cNvSpPr>
          <p:nvPr>
            <p:ph type="title"/>
          </p:nvPr>
        </p:nvSpPr>
        <p:spPr/>
        <p:txBody>
          <a:bodyPr/>
          <a:lstStyle/>
          <a:p>
            <a:r>
              <a:rPr lang="en-US" altLang="zh-CN" dirty="0"/>
              <a:t>Half-life</a:t>
            </a:r>
            <a:endParaRPr lang="zh-CN" altLang="en-US" dirty="0"/>
          </a:p>
        </p:txBody>
      </p:sp>
      <p:sp>
        <p:nvSpPr>
          <p:cNvPr id="4" name="Footer Placeholder 3">
            <a:extLst>
              <a:ext uri="{FF2B5EF4-FFF2-40B4-BE49-F238E27FC236}">
                <a16:creationId xmlns:a16="http://schemas.microsoft.com/office/drawing/2014/main" id="{2774AADE-D213-4F98-94AB-410B28E7D98D}"/>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5C6E0C63-BB7B-4F89-B7B1-A4D2023E9754}"/>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30</a:t>
            </a:fld>
            <a:endParaRPr lang="en-US" sz="1300" dirty="0"/>
          </a:p>
        </p:txBody>
      </p:sp>
    </p:spTree>
    <p:extLst>
      <p:ext uri="{BB962C8B-B14F-4D97-AF65-F5344CB8AC3E}">
        <p14:creationId xmlns:p14="http://schemas.microsoft.com/office/powerpoint/2010/main" val="15118113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CDB6B2-3658-4759-ABDC-639ABA58387F}"/>
              </a:ext>
            </a:extLst>
          </p:cNvPr>
          <p:cNvSpPr>
            <a:spLocks noGrp="1"/>
          </p:cNvSpPr>
          <p:nvPr>
            <p:ph type="title"/>
          </p:nvPr>
        </p:nvSpPr>
        <p:spPr/>
        <p:txBody>
          <a:bodyPr/>
          <a:lstStyle/>
          <a:p>
            <a:r>
              <a:rPr lang="en-US" altLang="zh-CN" dirty="0"/>
              <a:t>Half-life</a:t>
            </a:r>
            <a:endParaRPr lang="zh-CN" altLang="en-US" dirty="0"/>
          </a:p>
        </p:txBody>
      </p:sp>
      <p:sp>
        <p:nvSpPr>
          <p:cNvPr id="4" name="Footer Placeholder 3">
            <a:extLst>
              <a:ext uri="{FF2B5EF4-FFF2-40B4-BE49-F238E27FC236}">
                <a16:creationId xmlns:a16="http://schemas.microsoft.com/office/drawing/2014/main" id="{DDA53866-E9E9-46A0-88C3-2EE33A1CADB2}"/>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BD0561B8-0A8E-4592-B7E0-F654784CE61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31</a:t>
            </a:fld>
            <a:endParaRPr lang="en-US" sz="1300" dirty="0"/>
          </a:p>
        </p:txBody>
      </p:sp>
      <p:pic>
        <p:nvPicPr>
          <p:cNvPr id="11" name="Content Placeholder 10">
            <a:extLst>
              <a:ext uri="{FF2B5EF4-FFF2-40B4-BE49-F238E27FC236}">
                <a16:creationId xmlns:a16="http://schemas.microsoft.com/office/drawing/2014/main" id="{E191F4D3-BC30-4C37-8229-8DFFCEB55CC6}"/>
              </a:ext>
            </a:extLst>
          </p:cNvPr>
          <p:cNvPicPr>
            <a:picLocks noGrp="1" noChangeAspect="1"/>
          </p:cNvPicPr>
          <p:nvPr>
            <p:ph idx="1"/>
          </p:nvPr>
        </p:nvPicPr>
        <p:blipFill>
          <a:blip r:embed="rId2"/>
          <a:stretch>
            <a:fillRect/>
          </a:stretch>
        </p:blipFill>
        <p:spPr>
          <a:xfrm>
            <a:off x="705221" y="1066800"/>
            <a:ext cx="7733557" cy="5027613"/>
          </a:xfrm>
        </p:spPr>
      </p:pic>
    </p:spTree>
    <p:extLst>
      <p:ext uri="{BB962C8B-B14F-4D97-AF65-F5344CB8AC3E}">
        <p14:creationId xmlns:p14="http://schemas.microsoft.com/office/powerpoint/2010/main" val="11377507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CAB13218-21DF-47B7-82A4-F1A4588CA00C}"/>
              </a:ext>
            </a:extLst>
          </p:cNvPr>
          <p:cNvPicPr>
            <a:picLocks noGrp="1" noChangeAspect="1"/>
          </p:cNvPicPr>
          <p:nvPr>
            <p:ph idx="1"/>
          </p:nvPr>
        </p:nvPicPr>
        <p:blipFill>
          <a:blip r:embed="rId3"/>
          <a:stretch>
            <a:fillRect/>
          </a:stretch>
        </p:blipFill>
        <p:spPr>
          <a:xfrm>
            <a:off x="76200" y="1066801"/>
            <a:ext cx="6858000" cy="4458410"/>
          </a:xfrm>
        </p:spPr>
      </p:pic>
      <p:sp>
        <p:nvSpPr>
          <p:cNvPr id="3" name="Title 2">
            <a:extLst>
              <a:ext uri="{FF2B5EF4-FFF2-40B4-BE49-F238E27FC236}">
                <a16:creationId xmlns:a16="http://schemas.microsoft.com/office/drawing/2014/main" id="{FA94D391-06EE-4EEA-8FB6-F0BF5D0BBCFD}"/>
              </a:ext>
            </a:extLst>
          </p:cNvPr>
          <p:cNvSpPr>
            <a:spLocks noGrp="1"/>
          </p:cNvSpPr>
          <p:nvPr>
            <p:ph type="title"/>
          </p:nvPr>
        </p:nvSpPr>
        <p:spPr/>
        <p:txBody>
          <a:bodyPr/>
          <a:lstStyle/>
          <a:p>
            <a:r>
              <a:rPr lang="en-US" altLang="zh-CN" dirty="0"/>
              <a:t>Half-life</a:t>
            </a:r>
            <a:endParaRPr lang="zh-CN" altLang="en-US" dirty="0"/>
          </a:p>
        </p:txBody>
      </p:sp>
      <p:sp>
        <p:nvSpPr>
          <p:cNvPr id="4" name="Footer Placeholder 3">
            <a:extLst>
              <a:ext uri="{FF2B5EF4-FFF2-40B4-BE49-F238E27FC236}">
                <a16:creationId xmlns:a16="http://schemas.microsoft.com/office/drawing/2014/main" id="{022D8BD8-6664-4199-B58B-41A65061ED62}"/>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AE26EE5B-9FE1-4115-9F84-11E1DBCB4F1D}"/>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32</a:t>
            </a:fld>
            <a:endParaRPr lang="en-US" sz="1300" dirty="0"/>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C403D197-1EBD-48BA-8B4C-1596137AF6B5}"/>
                  </a:ext>
                </a:extLst>
              </p:cNvPr>
              <p:cNvSpPr txBox="1"/>
              <p:nvPr/>
            </p:nvSpPr>
            <p:spPr>
              <a:xfrm>
                <a:off x="2438400" y="1525854"/>
                <a:ext cx="6580391" cy="775918"/>
              </a:xfrm>
              <a:prstGeom prst="rect">
                <a:avLst/>
              </a:prstGeom>
              <a:solidFill>
                <a:schemeClr val="bg1"/>
              </a:solid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𝑓</m:t>
                      </m:r>
                      <m:d>
                        <m:dPr>
                          <m:ctrlPr>
                            <a:rPr lang="en-US" altLang="zh-CN" sz="2400" i="1">
                              <a:latin typeface="Cambria Math" panose="02040503050406030204" pitchFamily="18" charset="0"/>
                            </a:rPr>
                          </m:ctrlPr>
                        </m:dPr>
                        <m:e>
                          <m:r>
                            <a:rPr lang="en-US" altLang="zh-CN" sz="2400" b="0" i="1" smtClean="0">
                              <a:latin typeface="Cambria Math" panose="02040503050406030204" pitchFamily="18" charset="0"/>
                            </a:rPr>
                            <m:t>𝑡</m:t>
                          </m:r>
                          <m:r>
                            <a:rPr lang="en-US" altLang="zh-CN" sz="2400" b="0" i="1" smtClean="0">
                              <a:latin typeface="Cambria Math" panose="02040503050406030204" pitchFamily="18" charset="0"/>
                            </a:rPr>
                            <m:t>;</m:t>
                          </m:r>
                          <m:r>
                            <a:rPr lang="en-US" altLang="zh-CN" sz="2400" b="0" i="1" smtClean="0">
                              <a:latin typeface="Cambria Math" panose="02040503050406030204" pitchFamily="18" charset="0"/>
                            </a:rPr>
                            <m:t>𝑁</m:t>
                          </m:r>
                          <m:r>
                            <a:rPr lang="en-US" altLang="zh-CN" sz="2400" b="0" i="1" smtClean="0">
                              <a:latin typeface="Cambria Math" panose="02040503050406030204" pitchFamily="18" charset="0"/>
                            </a:rPr>
                            <m:t>,</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𝑡</m:t>
                              </m:r>
                            </m:e>
                            <m:sub>
                              <m:r>
                                <a:rPr lang="en-US" altLang="zh-CN" sz="2400" b="0" i="1" smtClean="0">
                                  <a:latin typeface="Cambria Math" panose="02040503050406030204" pitchFamily="18" charset="0"/>
                                </a:rPr>
                                <m:t>1/2</m:t>
                              </m:r>
                            </m:sub>
                          </m:sSub>
                          <m:r>
                            <a:rPr lang="en-US" altLang="zh-CN" sz="2400" b="0" i="1" smtClean="0">
                              <a:latin typeface="Cambria Math" panose="02040503050406030204" pitchFamily="18" charset="0"/>
                            </a:rPr>
                            <m:t>,</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𝑡</m:t>
                              </m:r>
                            </m:e>
                            <m:sub>
                              <m:r>
                                <a:rPr lang="en-US" altLang="zh-CN" sz="2400" b="0" i="1" smtClean="0">
                                  <a:latin typeface="Cambria Math" panose="02040503050406030204" pitchFamily="18" charset="0"/>
                                </a:rPr>
                                <m:t>0</m:t>
                              </m:r>
                            </m:sub>
                          </m:sSub>
                          <m:r>
                            <a:rPr lang="en-US" altLang="zh-CN" sz="2400" b="0" i="1" smtClean="0">
                              <a:latin typeface="Cambria Math" panose="02040503050406030204" pitchFamily="18" charset="0"/>
                            </a:rPr>
                            <m:t>,</m:t>
                          </m:r>
                          <m:r>
                            <a:rPr lang="en-US" altLang="zh-CN" sz="2400" b="0" i="1" smtClean="0">
                              <a:latin typeface="Cambria Math" panose="02040503050406030204" pitchFamily="18" charset="0"/>
                            </a:rPr>
                            <m:t>𝐵</m:t>
                          </m:r>
                        </m:e>
                      </m:d>
                      <m:r>
                        <a:rPr lang="en-US" altLang="zh-CN" sz="2400" b="0" i="1" smtClean="0">
                          <a:latin typeface="Cambria Math" panose="02040503050406030204" pitchFamily="18" charset="0"/>
                        </a:rPr>
                        <m:t>=</m:t>
                      </m:r>
                      <m:r>
                        <a:rPr lang="en-US" altLang="zh-CN" sz="2400" b="0" i="1" smtClean="0">
                          <a:latin typeface="Cambria Math" panose="02040503050406030204" pitchFamily="18" charset="0"/>
                        </a:rPr>
                        <m:t>𝑁</m:t>
                      </m:r>
                      <m:sSup>
                        <m:sSupPr>
                          <m:ctrlPr>
                            <a:rPr lang="en-US" altLang="zh-CN" sz="2400" b="0" i="1" smtClean="0">
                              <a:latin typeface="Cambria Math" panose="02040503050406030204" pitchFamily="18" charset="0"/>
                            </a:rPr>
                          </m:ctrlPr>
                        </m:sSupPr>
                        <m:e>
                          <m:r>
                            <a:rPr lang="en-US" altLang="zh-CN" sz="2400" b="0" i="1" smtClean="0">
                              <a:latin typeface="Cambria Math" panose="02040503050406030204" pitchFamily="18" charset="0"/>
                            </a:rPr>
                            <m:t>𝑒</m:t>
                          </m:r>
                        </m:e>
                        <m:sup>
                          <m:r>
                            <a:rPr lang="en-US" altLang="zh-CN" sz="2400" b="0" i="1" smtClean="0">
                              <a:latin typeface="Cambria Math" panose="02040503050406030204" pitchFamily="18" charset="0"/>
                            </a:rPr>
                            <m:t>−</m:t>
                          </m:r>
                          <m:f>
                            <m:fPr>
                              <m:ctrlPr>
                                <a:rPr lang="en-US" altLang="zh-CN" sz="2400" b="0" i="1" smtClean="0">
                                  <a:latin typeface="Cambria Math" panose="02040503050406030204" pitchFamily="18" charset="0"/>
                                </a:rPr>
                              </m:ctrlPr>
                            </m:fPr>
                            <m:num>
                              <m:r>
                                <m:rPr>
                                  <m:sty m:val="p"/>
                                </m:rPr>
                                <a:rPr lang="en-US" altLang="zh-CN" sz="2400" b="0" i="0" smtClean="0">
                                  <a:latin typeface="Cambria Math" panose="02040503050406030204" pitchFamily="18" charset="0"/>
                                </a:rPr>
                                <m:t>ln</m:t>
                              </m:r>
                              <m:r>
                                <a:rPr lang="en-US" altLang="zh-CN" sz="2400" b="0" i="1" smtClean="0">
                                  <a:latin typeface="Cambria Math" panose="02040503050406030204" pitchFamily="18" charset="0"/>
                                </a:rPr>
                                <m:t>⁡(2)(</m:t>
                              </m:r>
                              <m:r>
                                <a:rPr lang="en-US" altLang="zh-CN" sz="2400" b="0" i="1" smtClean="0">
                                  <a:latin typeface="Cambria Math" panose="02040503050406030204" pitchFamily="18" charset="0"/>
                                </a:rPr>
                                <m:t>𝑡</m:t>
                              </m:r>
                              <m:r>
                                <a:rPr lang="en-US" altLang="zh-CN" sz="2400" b="0" i="1" smtClean="0">
                                  <a:latin typeface="Cambria Math" panose="02040503050406030204" pitchFamily="18" charset="0"/>
                                </a:rPr>
                                <m:t>−</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𝑡</m:t>
                                  </m:r>
                                </m:e>
                                <m:sub>
                                  <m:r>
                                    <a:rPr lang="en-US" altLang="zh-CN" sz="2400" b="0" i="1" smtClean="0">
                                      <a:latin typeface="Cambria Math" panose="02040503050406030204" pitchFamily="18" charset="0"/>
                                    </a:rPr>
                                    <m:t>0</m:t>
                                  </m:r>
                                </m:sub>
                              </m:sSub>
                              <m:r>
                                <a:rPr lang="en-US" altLang="zh-CN" sz="2400" b="0" i="1" smtClean="0">
                                  <a:latin typeface="Cambria Math" panose="02040503050406030204" pitchFamily="18" charset="0"/>
                                </a:rPr>
                                <m:t>)</m:t>
                              </m:r>
                            </m:num>
                            <m:den>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𝑡</m:t>
                                  </m:r>
                                </m:e>
                                <m:sub>
                                  <m:r>
                                    <a:rPr lang="en-US" altLang="zh-CN" sz="2400" b="0" i="1" smtClean="0">
                                      <a:latin typeface="Cambria Math" panose="02040503050406030204" pitchFamily="18" charset="0"/>
                                    </a:rPr>
                                    <m:t>1/2</m:t>
                                  </m:r>
                                </m:sub>
                              </m:sSub>
                            </m:den>
                          </m:f>
                        </m:sup>
                      </m:sSup>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𝑃</m:t>
                          </m:r>
                        </m:e>
                        <m:sub>
                          <m:r>
                            <a:rPr lang="en-US" altLang="zh-CN" sz="2400" b="0" i="1" smtClean="0">
                              <a:latin typeface="Cambria Math" panose="02040503050406030204" pitchFamily="18" charset="0"/>
                            </a:rPr>
                            <m:t>4</m:t>
                          </m:r>
                        </m:sub>
                      </m:sSub>
                      <m:d>
                        <m:dPr>
                          <m:ctrlPr>
                            <a:rPr lang="en-US" altLang="zh-CN" sz="2400" b="0" i="1" smtClean="0">
                              <a:latin typeface="Cambria Math" panose="02040503050406030204" pitchFamily="18" charset="0"/>
                            </a:rPr>
                          </m:ctrlPr>
                        </m:dPr>
                        <m:e>
                          <m:r>
                            <a:rPr lang="en-US" altLang="zh-CN" sz="2400" b="0" i="1" smtClean="0">
                              <a:latin typeface="Cambria Math" panose="02040503050406030204" pitchFamily="18" charset="0"/>
                            </a:rPr>
                            <m:t>𝑡</m:t>
                          </m:r>
                          <m:r>
                            <a:rPr lang="en-US" altLang="zh-CN" sz="2400" b="0" i="1" smtClean="0">
                              <a:latin typeface="Cambria Math" panose="02040503050406030204" pitchFamily="18" charset="0"/>
                            </a:rPr>
                            <m:t>−</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𝑡</m:t>
                              </m:r>
                            </m:e>
                            <m:sub>
                              <m:r>
                                <a:rPr lang="en-US" altLang="zh-CN" sz="2400" b="0" i="1" smtClean="0">
                                  <a:latin typeface="Cambria Math" panose="02040503050406030204" pitchFamily="18" charset="0"/>
                                </a:rPr>
                                <m:t>0</m:t>
                              </m:r>
                            </m:sub>
                          </m:sSub>
                        </m:e>
                      </m:d>
                      <m:r>
                        <a:rPr lang="en-US" altLang="zh-CN" sz="2400" b="0" i="1" smtClean="0">
                          <a:latin typeface="Cambria Math" panose="02040503050406030204" pitchFamily="18" charset="0"/>
                        </a:rPr>
                        <m:t>+</m:t>
                      </m:r>
                      <m:r>
                        <a:rPr lang="en-US" altLang="zh-CN" sz="2400" b="0" i="1" smtClean="0">
                          <a:latin typeface="Cambria Math" panose="02040503050406030204" pitchFamily="18" charset="0"/>
                        </a:rPr>
                        <m:t>𝐵</m:t>
                      </m:r>
                    </m:oMath>
                  </m:oMathPara>
                </a14:m>
                <a:endParaRPr lang="zh-CN" altLang="en-US" sz="2400" dirty="0"/>
              </a:p>
            </p:txBody>
          </p:sp>
        </mc:Choice>
        <mc:Fallback xmlns="">
          <p:sp>
            <p:nvSpPr>
              <p:cNvPr id="2" name="TextBox 1">
                <a:extLst>
                  <a:ext uri="{FF2B5EF4-FFF2-40B4-BE49-F238E27FC236}">
                    <a16:creationId xmlns:a16="http://schemas.microsoft.com/office/drawing/2014/main" id="{C403D197-1EBD-48BA-8B4C-1596137AF6B5}"/>
                  </a:ext>
                </a:extLst>
              </p:cNvPr>
              <p:cNvSpPr txBox="1">
                <a:spLocks noRot="1" noChangeAspect="1" noMove="1" noResize="1" noEditPoints="1" noAdjustHandles="1" noChangeArrowheads="1" noChangeShapeType="1" noTextEdit="1"/>
              </p:cNvSpPr>
              <p:nvPr/>
            </p:nvSpPr>
            <p:spPr>
              <a:xfrm>
                <a:off x="2438400" y="1525854"/>
                <a:ext cx="6580391" cy="775918"/>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9CEB3FCF-9D86-4E7D-A666-E03D9DF052E1}"/>
                  </a:ext>
                </a:extLst>
              </p:cNvPr>
              <p:cNvSpPr txBox="1"/>
              <p:nvPr/>
            </p:nvSpPr>
            <p:spPr>
              <a:xfrm>
                <a:off x="3841865" y="2760825"/>
                <a:ext cx="5175135" cy="509178"/>
              </a:xfrm>
              <a:prstGeom prst="rect">
                <a:avLst/>
              </a:prstGeom>
              <a:solidFill>
                <a:schemeClr val="bg1"/>
              </a:solid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𝑇</m:t>
                          </m:r>
                        </m:e>
                        <m:sub>
                          <m:r>
                            <a:rPr lang="en-US" altLang="zh-CN" sz="2400" b="0" i="1" smtClean="0">
                              <a:latin typeface="Cambria Math" panose="02040503050406030204" pitchFamily="18" charset="0"/>
                            </a:rPr>
                            <m:t>1/2</m:t>
                          </m:r>
                        </m:sub>
                      </m:sSub>
                      <m:r>
                        <a:rPr lang="en-US" altLang="zh-CN" sz="2400" b="0" i="1" smtClean="0">
                          <a:latin typeface="Cambria Math" panose="02040503050406030204" pitchFamily="18" charset="0"/>
                        </a:rPr>
                        <m:t>=218.9</m:t>
                      </m:r>
                      <m:sSubSup>
                        <m:sSubSupPr>
                          <m:ctrlPr>
                            <a:rPr lang="en-US" altLang="zh-CN" sz="2400" b="0" i="1" smtClean="0">
                              <a:latin typeface="Cambria Math" panose="02040503050406030204" pitchFamily="18" charset="0"/>
                              <a:ea typeface="Cambria Math" panose="02040503050406030204" pitchFamily="18" charset="0"/>
                            </a:rPr>
                          </m:ctrlPr>
                        </m:sSubSupPr>
                        <m:e>
                          <m:r>
                            <a:rPr lang="en-US" altLang="zh-CN" sz="2400" i="1">
                              <a:latin typeface="Cambria Math" panose="02040503050406030204" pitchFamily="18" charset="0"/>
                              <a:ea typeface="Cambria Math" panose="02040503050406030204" pitchFamily="18" charset="0"/>
                            </a:rPr>
                            <m:t>±0.5</m:t>
                          </m:r>
                          <m:d>
                            <m:dPr>
                              <m:ctrlPr>
                                <a:rPr lang="en-US" altLang="zh-CN" sz="2400" b="0" i="1" smtClean="0">
                                  <a:latin typeface="Cambria Math" panose="02040503050406030204" pitchFamily="18" charset="0"/>
                                  <a:ea typeface="Cambria Math" panose="02040503050406030204" pitchFamily="18" charset="0"/>
                                </a:rPr>
                              </m:ctrlPr>
                            </m:dPr>
                            <m:e>
                              <m:r>
                                <m:rPr>
                                  <m:sty m:val="p"/>
                                </m:rPr>
                                <a:rPr lang="en-US" altLang="zh-CN" sz="2400" b="0" i="0" smtClean="0">
                                  <a:latin typeface="Cambria Math" panose="02040503050406030204" pitchFamily="18" charset="0"/>
                                  <a:ea typeface="Cambria Math" panose="02040503050406030204" pitchFamily="18" charset="0"/>
                                </a:rPr>
                                <m:t>stat</m:t>
                              </m:r>
                            </m:e>
                          </m:d>
                        </m:e>
                        <m:sub>
                          <m:r>
                            <a:rPr lang="en-US" altLang="zh-CN" sz="2400" b="0" i="1" smtClean="0">
                              <a:latin typeface="Cambria Math" panose="02040503050406030204" pitchFamily="18" charset="0"/>
                              <a:ea typeface="Cambria Math" panose="02040503050406030204" pitchFamily="18" charset="0"/>
                            </a:rPr>
                            <m:t>−1.3</m:t>
                          </m:r>
                        </m:sub>
                        <m:sup>
                          <m:r>
                            <a:rPr lang="en-US" altLang="zh-CN" sz="2400" b="0" i="1" smtClean="0">
                              <a:latin typeface="Cambria Math" panose="02040503050406030204" pitchFamily="18" charset="0"/>
                              <a:ea typeface="Cambria Math" panose="02040503050406030204" pitchFamily="18" charset="0"/>
                            </a:rPr>
                            <m:t>+0.9</m:t>
                          </m:r>
                        </m:sup>
                      </m:sSubSup>
                      <m:r>
                        <a:rPr lang="en-US" altLang="zh-CN" sz="2400" b="0" i="1" smtClean="0">
                          <a:latin typeface="Cambria Math" panose="02040503050406030204" pitchFamily="18" charset="0"/>
                          <a:ea typeface="Cambria Math" panose="02040503050406030204" pitchFamily="18" charset="0"/>
                        </a:rPr>
                        <m:t>(</m:t>
                      </m:r>
                      <m:r>
                        <m:rPr>
                          <m:sty m:val="p"/>
                        </m:rPr>
                        <a:rPr lang="en-US" altLang="zh-CN" sz="2400" b="0" i="0" smtClean="0">
                          <a:latin typeface="Cambria Math" panose="02040503050406030204" pitchFamily="18" charset="0"/>
                          <a:ea typeface="Cambria Math" panose="02040503050406030204" pitchFamily="18" charset="0"/>
                        </a:rPr>
                        <m:t>syst</m:t>
                      </m:r>
                      <m:r>
                        <a:rPr lang="en-US" altLang="zh-CN" sz="2400" b="0" i="1" smtClean="0">
                          <a:latin typeface="Cambria Math" panose="02040503050406030204" pitchFamily="18" charset="0"/>
                          <a:ea typeface="Cambria Math" panose="02040503050406030204" pitchFamily="18" charset="0"/>
                        </a:rPr>
                        <m:t>) </m:t>
                      </m:r>
                      <m:r>
                        <m:rPr>
                          <m:sty m:val="p"/>
                        </m:rPr>
                        <a:rPr lang="en-US" altLang="zh-CN" sz="2400" b="0" i="0" smtClean="0">
                          <a:latin typeface="Cambria Math" panose="02040503050406030204" pitchFamily="18" charset="0"/>
                          <a:ea typeface="Cambria Math" panose="02040503050406030204" pitchFamily="18" charset="0"/>
                        </a:rPr>
                        <m:t>ms</m:t>
                      </m:r>
                    </m:oMath>
                  </m:oMathPara>
                </a14:m>
                <a:endParaRPr lang="zh-CN" altLang="en-US" sz="2400" dirty="0"/>
              </a:p>
            </p:txBody>
          </p:sp>
        </mc:Choice>
        <mc:Fallback xmlns="">
          <p:sp>
            <p:nvSpPr>
              <p:cNvPr id="6" name="TextBox 5">
                <a:extLst>
                  <a:ext uri="{FF2B5EF4-FFF2-40B4-BE49-F238E27FC236}">
                    <a16:creationId xmlns:a16="http://schemas.microsoft.com/office/drawing/2014/main" id="{9CEB3FCF-9D86-4E7D-A666-E03D9DF052E1}"/>
                  </a:ext>
                </a:extLst>
              </p:cNvPr>
              <p:cNvSpPr txBox="1">
                <a:spLocks noRot="1" noChangeAspect="1" noMove="1" noResize="1" noEditPoints="1" noAdjustHandles="1" noChangeArrowheads="1" noChangeShapeType="1" noTextEdit="1"/>
              </p:cNvSpPr>
              <p:nvPr/>
            </p:nvSpPr>
            <p:spPr>
              <a:xfrm>
                <a:off x="3841865" y="2760825"/>
                <a:ext cx="5175135" cy="509178"/>
              </a:xfrm>
              <a:prstGeom prst="rect">
                <a:avLst/>
              </a:prstGeom>
              <a:blipFill>
                <a:blip r:embed="rId5"/>
                <a:stretch>
                  <a:fillRect b="-1204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717364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AC9D66D0-32B8-4671-922D-DD1810800FA8}"/>
              </a:ext>
            </a:extLst>
          </p:cNvPr>
          <p:cNvPicPr>
            <a:picLocks noGrp="1" noChangeAspect="1"/>
          </p:cNvPicPr>
          <p:nvPr>
            <p:ph idx="1"/>
          </p:nvPr>
        </p:nvPicPr>
        <p:blipFill>
          <a:blip r:embed="rId2"/>
          <a:stretch>
            <a:fillRect/>
          </a:stretch>
        </p:blipFill>
        <p:spPr>
          <a:xfrm>
            <a:off x="741976" y="1066800"/>
            <a:ext cx="7660048" cy="5027613"/>
          </a:xfrm>
        </p:spPr>
      </p:pic>
      <p:sp>
        <p:nvSpPr>
          <p:cNvPr id="3" name="Title 2">
            <a:extLst>
              <a:ext uri="{FF2B5EF4-FFF2-40B4-BE49-F238E27FC236}">
                <a16:creationId xmlns:a16="http://schemas.microsoft.com/office/drawing/2014/main" id="{3C017163-BE71-4E58-B561-4542DECB843B}"/>
              </a:ext>
            </a:extLst>
          </p:cNvPr>
          <p:cNvSpPr>
            <a:spLocks noGrp="1"/>
          </p:cNvSpPr>
          <p:nvPr>
            <p:ph type="title"/>
          </p:nvPr>
        </p:nvSpPr>
        <p:spPr/>
        <p:txBody>
          <a:bodyPr/>
          <a:lstStyle/>
          <a:p>
            <a:r>
              <a:rPr lang="en-US" altLang="zh-CN" dirty="0"/>
              <a:t>Half-life</a:t>
            </a:r>
            <a:endParaRPr lang="zh-CN" altLang="en-US" dirty="0"/>
          </a:p>
        </p:txBody>
      </p:sp>
      <p:sp>
        <p:nvSpPr>
          <p:cNvPr id="4" name="Footer Placeholder 3">
            <a:extLst>
              <a:ext uri="{FF2B5EF4-FFF2-40B4-BE49-F238E27FC236}">
                <a16:creationId xmlns:a16="http://schemas.microsoft.com/office/drawing/2014/main" id="{99A92B97-07ED-49F8-881F-3088C470482F}"/>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19CB9845-1AB9-4248-A642-C2D1E7F65A48}"/>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33</a:t>
            </a:fld>
            <a:endParaRPr lang="en-US" sz="1300" dirty="0"/>
          </a:p>
        </p:txBody>
      </p:sp>
    </p:spTree>
    <p:extLst>
      <p:ext uri="{BB962C8B-B14F-4D97-AF65-F5344CB8AC3E}">
        <p14:creationId xmlns:p14="http://schemas.microsoft.com/office/powerpoint/2010/main" val="37369448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97FF41EE-A509-4E35-B6AE-D745706E3FA2}"/>
              </a:ext>
            </a:extLst>
          </p:cNvPr>
          <p:cNvPicPr>
            <a:picLocks noGrp="1" noChangeAspect="1"/>
          </p:cNvPicPr>
          <p:nvPr>
            <p:ph idx="1"/>
          </p:nvPr>
        </p:nvPicPr>
        <p:blipFill>
          <a:blip r:embed="rId2"/>
          <a:stretch>
            <a:fillRect/>
          </a:stretch>
        </p:blipFill>
        <p:spPr>
          <a:xfrm>
            <a:off x="76200" y="1139996"/>
            <a:ext cx="8991600" cy="4881220"/>
          </a:xfrm>
        </p:spPr>
      </p:pic>
      <p:sp>
        <p:nvSpPr>
          <p:cNvPr id="3" name="Title 2">
            <a:extLst>
              <a:ext uri="{FF2B5EF4-FFF2-40B4-BE49-F238E27FC236}">
                <a16:creationId xmlns:a16="http://schemas.microsoft.com/office/drawing/2014/main" id="{9A50A396-C369-4952-973D-B1D5BCBCCE41}"/>
              </a:ext>
            </a:extLst>
          </p:cNvPr>
          <p:cNvSpPr>
            <a:spLocks noGrp="1"/>
          </p:cNvSpPr>
          <p:nvPr>
            <p:ph type="title"/>
          </p:nvPr>
        </p:nvSpPr>
        <p:spPr/>
        <p:txBody>
          <a:bodyPr/>
          <a:lstStyle/>
          <a:p>
            <a:r>
              <a:rPr lang="en-US" altLang="zh-CN" dirty="0"/>
              <a:t>Half-life</a:t>
            </a:r>
            <a:endParaRPr lang="zh-CN" altLang="en-US" dirty="0"/>
          </a:p>
        </p:txBody>
      </p:sp>
      <p:sp>
        <p:nvSpPr>
          <p:cNvPr id="4" name="Footer Placeholder 3">
            <a:extLst>
              <a:ext uri="{FF2B5EF4-FFF2-40B4-BE49-F238E27FC236}">
                <a16:creationId xmlns:a16="http://schemas.microsoft.com/office/drawing/2014/main" id="{ED1C2B79-F4D3-4503-99AA-ED36026E2514}"/>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5A2F431D-F8FF-4BED-A765-1B4ECF1B3F2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34</a:t>
            </a:fld>
            <a:endParaRPr lang="en-US" sz="1300" dirty="0"/>
          </a:p>
        </p:txBody>
      </p:sp>
    </p:spTree>
    <p:extLst>
      <p:ext uri="{BB962C8B-B14F-4D97-AF65-F5344CB8AC3E}">
        <p14:creationId xmlns:p14="http://schemas.microsoft.com/office/powerpoint/2010/main" val="12220458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66EDBB82-72C9-4C76-B6A2-CA158902D2A5}"/>
              </a:ext>
            </a:extLst>
          </p:cNvPr>
          <p:cNvPicPr>
            <a:picLocks noGrp="1" noChangeAspect="1"/>
          </p:cNvPicPr>
          <p:nvPr>
            <p:ph idx="1"/>
          </p:nvPr>
        </p:nvPicPr>
        <p:blipFill>
          <a:blip r:embed="rId2"/>
          <a:stretch>
            <a:fillRect/>
          </a:stretch>
        </p:blipFill>
        <p:spPr>
          <a:xfrm>
            <a:off x="76200" y="1139996"/>
            <a:ext cx="8991600" cy="4881220"/>
          </a:xfrm>
        </p:spPr>
      </p:pic>
      <p:sp>
        <p:nvSpPr>
          <p:cNvPr id="3" name="Title 2">
            <a:extLst>
              <a:ext uri="{FF2B5EF4-FFF2-40B4-BE49-F238E27FC236}">
                <a16:creationId xmlns:a16="http://schemas.microsoft.com/office/drawing/2014/main" id="{1095916C-3738-4580-A06B-64B692BB1D47}"/>
              </a:ext>
            </a:extLst>
          </p:cNvPr>
          <p:cNvSpPr>
            <a:spLocks noGrp="1"/>
          </p:cNvSpPr>
          <p:nvPr>
            <p:ph type="title"/>
          </p:nvPr>
        </p:nvSpPr>
        <p:spPr/>
        <p:txBody>
          <a:bodyPr/>
          <a:lstStyle/>
          <a:p>
            <a:r>
              <a:rPr lang="en-US" altLang="zh-CN" dirty="0"/>
              <a:t>Half-life</a:t>
            </a:r>
            <a:endParaRPr lang="zh-CN" altLang="en-US" dirty="0"/>
          </a:p>
        </p:txBody>
      </p:sp>
      <p:sp>
        <p:nvSpPr>
          <p:cNvPr id="4" name="Footer Placeholder 3">
            <a:extLst>
              <a:ext uri="{FF2B5EF4-FFF2-40B4-BE49-F238E27FC236}">
                <a16:creationId xmlns:a16="http://schemas.microsoft.com/office/drawing/2014/main" id="{7E3A7838-110B-4E67-9B90-560334A36D85}"/>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7FF284AE-5894-49BB-8C45-F3AB405C8808}"/>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35</a:t>
            </a:fld>
            <a:endParaRPr lang="en-US" sz="1300" dirty="0"/>
          </a:p>
        </p:txBody>
      </p:sp>
    </p:spTree>
    <p:extLst>
      <p:ext uri="{BB962C8B-B14F-4D97-AF65-F5344CB8AC3E}">
        <p14:creationId xmlns:p14="http://schemas.microsoft.com/office/powerpoint/2010/main" val="31422000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854835E9-650A-4465-B094-74C8A90D7662}"/>
              </a:ext>
            </a:extLst>
          </p:cNvPr>
          <p:cNvPicPr>
            <a:picLocks noGrp="1" noChangeAspect="1"/>
          </p:cNvPicPr>
          <p:nvPr>
            <p:ph idx="1"/>
          </p:nvPr>
        </p:nvPicPr>
        <p:blipFill>
          <a:blip r:embed="rId2"/>
          <a:stretch>
            <a:fillRect/>
          </a:stretch>
        </p:blipFill>
        <p:spPr>
          <a:xfrm>
            <a:off x="76200" y="1139996"/>
            <a:ext cx="8991600" cy="4881220"/>
          </a:xfrm>
        </p:spPr>
      </p:pic>
      <p:sp>
        <p:nvSpPr>
          <p:cNvPr id="3" name="Title 2">
            <a:extLst>
              <a:ext uri="{FF2B5EF4-FFF2-40B4-BE49-F238E27FC236}">
                <a16:creationId xmlns:a16="http://schemas.microsoft.com/office/drawing/2014/main" id="{E128F2C4-F1CE-4842-9A4F-BFC880076301}"/>
              </a:ext>
            </a:extLst>
          </p:cNvPr>
          <p:cNvSpPr>
            <a:spLocks noGrp="1"/>
          </p:cNvSpPr>
          <p:nvPr>
            <p:ph type="title"/>
          </p:nvPr>
        </p:nvSpPr>
        <p:spPr/>
        <p:txBody>
          <a:bodyPr/>
          <a:lstStyle/>
          <a:p>
            <a:r>
              <a:rPr lang="en-US" altLang="zh-CN" dirty="0"/>
              <a:t>Half-life</a:t>
            </a:r>
            <a:endParaRPr lang="zh-CN" altLang="en-US" dirty="0"/>
          </a:p>
        </p:txBody>
      </p:sp>
      <p:sp>
        <p:nvSpPr>
          <p:cNvPr id="4" name="Footer Placeholder 3">
            <a:extLst>
              <a:ext uri="{FF2B5EF4-FFF2-40B4-BE49-F238E27FC236}">
                <a16:creationId xmlns:a16="http://schemas.microsoft.com/office/drawing/2014/main" id="{E15D8B72-5E5E-4008-95BA-2C0BBAAD313E}"/>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0864E160-11F5-4189-9370-8C388F059347}"/>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36</a:t>
            </a:fld>
            <a:endParaRPr lang="en-US" sz="1300" dirty="0"/>
          </a:p>
        </p:txBody>
      </p:sp>
    </p:spTree>
    <p:extLst>
      <p:ext uri="{BB962C8B-B14F-4D97-AF65-F5344CB8AC3E}">
        <p14:creationId xmlns:p14="http://schemas.microsoft.com/office/powerpoint/2010/main" val="12614227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E006F76A-52F1-4967-A66D-6BB7AEE0B7C1}"/>
              </a:ext>
            </a:extLst>
          </p:cNvPr>
          <p:cNvPicPr>
            <a:picLocks noGrp="1" noChangeAspect="1"/>
          </p:cNvPicPr>
          <p:nvPr>
            <p:ph idx="1"/>
          </p:nvPr>
        </p:nvPicPr>
        <p:blipFill>
          <a:blip r:embed="rId3"/>
          <a:stretch>
            <a:fillRect/>
          </a:stretch>
        </p:blipFill>
        <p:spPr>
          <a:xfrm>
            <a:off x="76200" y="1139996"/>
            <a:ext cx="8991600" cy="4881220"/>
          </a:xfrm>
        </p:spPr>
      </p:pic>
      <p:sp>
        <p:nvSpPr>
          <p:cNvPr id="3" name="Title 2">
            <a:extLst>
              <a:ext uri="{FF2B5EF4-FFF2-40B4-BE49-F238E27FC236}">
                <a16:creationId xmlns:a16="http://schemas.microsoft.com/office/drawing/2014/main" id="{EC959293-99A6-45C8-8EDF-8F50A8B1F03C}"/>
              </a:ext>
            </a:extLst>
          </p:cNvPr>
          <p:cNvSpPr>
            <a:spLocks noGrp="1"/>
          </p:cNvSpPr>
          <p:nvPr>
            <p:ph type="title"/>
          </p:nvPr>
        </p:nvSpPr>
        <p:spPr/>
        <p:txBody>
          <a:bodyPr/>
          <a:lstStyle/>
          <a:p>
            <a:r>
              <a:rPr lang="en-US" altLang="zh-CN" dirty="0"/>
              <a:t>Half-life</a:t>
            </a:r>
            <a:endParaRPr lang="zh-CN" altLang="en-US" dirty="0"/>
          </a:p>
        </p:txBody>
      </p:sp>
      <p:sp>
        <p:nvSpPr>
          <p:cNvPr id="4" name="Footer Placeholder 3">
            <a:extLst>
              <a:ext uri="{FF2B5EF4-FFF2-40B4-BE49-F238E27FC236}">
                <a16:creationId xmlns:a16="http://schemas.microsoft.com/office/drawing/2014/main" id="{7E9F482C-BFF0-4BB1-997B-FE95210FD43B}"/>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934726CA-41F2-4C25-ABA4-50F170FCC39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37</a:t>
            </a:fld>
            <a:endParaRPr lang="en-US" sz="1300" dirty="0"/>
          </a:p>
        </p:txBody>
      </p:sp>
    </p:spTree>
    <p:extLst>
      <p:ext uri="{BB962C8B-B14F-4D97-AF65-F5344CB8AC3E}">
        <p14:creationId xmlns:p14="http://schemas.microsoft.com/office/powerpoint/2010/main" val="15424723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8BE30791-5E4E-48CC-910D-88F13636BF93}"/>
              </a:ext>
            </a:extLst>
          </p:cNvPr>
          <p:cNvPicPr>
            <a:picLocks noGrp="1" noChangeAspect="1"/>
          </p:cNvPicPr>
          <p:nvPr>
            <p:ph idx="1"/>
          </p:nvPr>
        </p:nvPicPr>
        <p:blipFill>
          <a:blip r:embed="rId3"/>
          <a:stretch>
            <a:fillRect/>
          </a:stretch>
        </p:blipFill>
        <p:spPr>
          <a:xfrm>
            <a:off x="76200" y="1139996"/>
            <a:ext cx="8991600" cy="4881220"/>
          </a:xfrm>
        </p:spPr>
      </p:pic>
      <p:sp>
        <p:nvSpPr>
          <p:cNvPr id="3" name="Title 2">
            <a:extLst>
              <a:ext uri="{FF2B5EF4-FFF2-40B4-BE49-F238E27FC236}">
                <a16:creationId xmlns:a16="http://schemas.microsoft.com/office/drawing/2014/main" id="{BC0C0234-9135-46A9-99EB-E076D49C4412}"/>
              </a:ext>
            </a:extLst>
          </p:cNvPr>
          <p:cNvSpPr>
            <a:spLocks noGrp="1"/>
          </p:cNvSpPr>
          <p:nvPr>
            <p:ph type="title"/>
          </p:nvPr>
        </p:nvSpPr>
        <p:spPr/>
        <p:txBody>
          <a:bodyPr/>
          <a:lstStyle/>
          <a:p>
            <a:r>
              <a:rPr lang="en-US" altLang="zh-CN" dirty="0"/>
              <a:t>Half-life</a:t>
            </a:r>
            <a:endParaRPr lang="zh-CN" altLang="en-US" dirty="0"/>
          </a:p>
        </p:txBody>
      </p:sp>
      <p:sp>
        <p:nvSpPr>
          <p:cNvPr id="4" name="Footer Placeholder 3">
            <a:extLst>
              <a:ext uri="{FF2B5EF4-FFF2-40B4-BE49-F238E27FC236}">
                <a16:creationId xmlns:a16="http://schemas.microsoft.com/office/drawing/2014/main" id="{854887D3-779B-4E37-A1F0-A525BF38AAA4}"/>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1B8EBFE6-7FEC-4480-B841-44E1CC5C4975}"/>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38</a:t>
            </a:fld>
            <a:endParaRPr lang="en-US" sz="1300" dirty="0"/>
          </a:p>
        </p:txBody>
      </p:sp>
    </p:spTree>
    <p:extLst>
      <p:ext uri="{BB962C8B-B14F-4D97-AF65-F5344CB8AC3E}">
        <p14:creationId xmlns:p14="http://schemas.microsoft.com/office/powerpoint/2010/main" val="30469235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53E2344E-511E-4BAE-86AA-77A4E486FCC0}"/>
              </a:ext>
            </a:extLst>
          </p:cNvPr>
          <p:cNvPicPr>
            <a:picLocks noGrp="1" noChangeAspect="1"/>
          </p:cNvPicPr>
          <p:nvPr>
            <p:ph idx="1"/>
          </p:nvPr>
        </p:nvPicPr>
        <p:blipFill>
          <a:blip r:embed="rId3"/>
          <a:stretch>
            <a:fillRect/>
          </a:stretch>
        </p:blipFill>
        <p:spPr>
          <a:xfrm>
            <a:off x="76200" y="1139996"/>
            <a:ext cx="8991600" cy="4881220"/>
          </a:xfrm>
        </p:spPr>
      </p:pic>
      <p:sp>
        <p:nvSpPr>
          <p:cNvPr id="3" name="Title 2">
            <a:extLst>
              <a:ext uri="{FF2B5EF4-FFF2-40B4-BE49-F238E27FC236}">
                <a16:creationId xmlns:a16="http://schemas.microsoft.com/office/drawing/2014/main" id="{FCC810E1-5B97-4F0F-A9D3-2AE155043DFC}"/>
              </a:ext>
            </a:extLst>
          </p:cNvPr>
          <p:cNvSpPr>
            <a:spLocks noGrp="1"/>
          </p:cNvSpPr>
          <p:nvPr>
            <p:ph type="title"/>
          </p:nvPr>
        </p:nvSpPr>
        <p:spPr/>
        <p:txBody>
          <a:bodyPr/>
          <a:lstStyle/>
          <a:p>
            <a:r>
              <a:rPr lang="en-US" altLang="zh-CN" dirty="0"/>
              <a:t>Half-life</a:t>
            </a:r>
            <a:endParaRPr lang="zh-CN" altLang="en-US" dirty="0"/>
          </a:p>
        </p:txBody>
      </p:sp>
      <p:sp>
        <p:nvSpPr>
          <p:cNvPr id="4" name="Footer Placeholder 3">
            <a:extLst>
              <a:ext uri="{FF2B5EF4-FFF2-40B4-BE49-F238E27FC236}">
                <a16:creationId xmlns:a16="http://schemas.microsoft.com/office/drawing/2014/main" id="{929C1122-52C6-43E6-BCA3-D40FC251F207}"/>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0CD2565B-77B3-45F1-B240-993F3144733B}"/>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39</a:t>
            </a:fld>
            <a:endParaRPr lang="en-US" sz="1300"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5E147647-B5D2-4D64-BD6D-3163560487D0}"/>
                  </a:ext>
                </a:extLst>
              </p:cNvPr>
              <p:cNvSpPr txBox="1"/>
              <p:nvPr/>
            </p:nvSpPr>
            <p:spPr>
              <a:xfrm>
                <a:off x="5965280" y="1524000"/>
                <a:ext cx="2896049" cy="878510"/>
              </a:xfrm>
              <a:prstGeom prst="rect">
                <a:avLst/>
              </a:prstGeom>
              <a:noFill/>
            </p:spPr>
            <p:txBody>
              <a:bodyPr wrap="none" rtlCol="0">
                <a:spAutoFit/>
              </a:bodyPr>
              <a:lstStyle/>
              <a:p>
                <a:pPr algn="ctr"/>
                <a:r>
                  <a:rPr kumimoji="0" lang="en-US" altLang="zh-CN" sz="2400" b="0" u="none" strike="noStrike" kern="1200" cap="none" spc="0" normalizeH="0" baseline="0" noProof="0" dirty="0">
                    <a:ln>
                      <a:noFill/>
                    </a:ln>
                    <a:solidFill>
                      <a:srgbClr val="FF0000"/>
                    </a:solidFill>
                    <a:effectLst/>
                    <a:uLnTx/>
                    <a:uFillTx/>
                    <a:latin typeface="Cambria Math" panose="02040503050406030204" pitchFamily="18" charset="0"/>
                    <a:ea typeface="Cambria Math" panose="02040503050406030204" pitchFamily="18" charset="0"/>
                  </a:rPr>
                  <a:t>Weighted</a:t>
                </a:r>
                <a:r>
                  <a:rPr kumimoji="0" lang="en-US" altLang="zh-CN" sz="2400" b="0" u="none" strike="noStrike" kern="1200" cap="none" spc="0" normalizeH="0" noProof="0" dirty="0">
                    <a:ln>
                      <a:noFill/>
                    </a:ln>
                    <a:solidFill>
                      <a:srgbClr val="FF0000"/>
                    </a:solidFill>
                    <a:effectLst/>
                    <a:uLnTx/>
                    <a:uFillTx/>
                    <a:latin typeface="Cambria Math" panose="02040503050406030204" pitchFamily="18" charset="0"/>
                    <a:ea typeface="Cambria Math" panose="02040503050406030204" pitchFamily="18" charset="0"/>
                  </a:rPr>
                  <a:t> average</a:t>
                </a:r>
              </a:p>
              <a:p>
                <a:pPr algn="ctr"/>
                <a14:m>
                  <m:oMathPara xmlns:m="http://schemas.openxmlformats.org/officeDocument/2006/math">
                    <m:oMathParaPr>
                      <m:jc m:val="centerGroup"/>
                    </m:oMathParaPr>
                    <m:oMath xmlns:m="http://schemas.openxmlformats.org/officeDocument/2006/math">
                      <m:sSub>
                        <m:sSubPr>
                          <m:ctrlPr>
                            <a:rPr kumimoji="0" lang="en-US" altLang="zh-CN" sz="24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ctrlPr>
                        </m:sSubPr>
                        <m:e>
                          <m:r>
                            <a:rPr kumimoji="0" lang="en-US" altLang="zh-CN" sz="24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t>𝑇</m:t>
                          </m:r>
                        </m:e>
                        <m:sub>
                          <m:r>
                            <a:rPr kumimoji="0" lang="en-US" altLang="zh-CN" sz="24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t>1/2</m:t>
                          </m:r>
                        </m:sub>
                      </m:sSub>
                      <m:r>
                        <a:rPr kumimoji="0" lang="en-US" altLang="zh-CN" sz="24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t>=</m:t>
                      </m:r>
                      <m:sSubSup>
                        <m:sSubSupPr>
                          <m:ctrlPr>
                            <a:rPr kumimoji="0" lang="en-US" altLang="zh-CN" sz="24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ctrlPr>
                        </m:sSubSupPr>
                        <m:e>
                          <m:r>
                            <a:rPr kumimoji="0" lang="en-US" altLang="zh-CN" sz="24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t>219.2</m:t>
                          </m:r>
                        </m:e>
                        <m:sub>
                          <m:r>
                            <a:rPr kumimoji="0" lang="en-US" altLang="zh-CN" sz="24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t>−1.2</m:t>
                          </m:r>
                        </m:sub>
                        <m:sup>
                          <m:r>
                            <a:rPr kumimoji="0" lang="en-US" altLang="zh-CN" sz="24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t>+0.9</m:t>
                          </m:r>
                        </m:sup>
                      </m:sSubSup>
                      <m:r>
                        <a:rPr kumimoji="0" lang="en-US" altLang="zh-CN" sz="2400" b="0" i="0"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t> </m:t>
                      </m:r>
                      <m:r>
                        <m:rPr>
                          <m:sty m:val="p"/>
                        </m:rPr>
                        <a:rPr kumimoji="0" lang="en-US" altLang="zh-CN" sz="2400" b="0" i="0"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t>ms</m:t>
                      </m:r>
                    </m:oMath>
                  </m:oMathPara>
                </a14:m>
                <a:endParaRPr lang="zh-CN" altLang="en-US" sz="2400" dirty="0">
                  <a:latin typeface="Cambria Math" panose="02040503050406030204" pitchFamily="18" charset="0"/>
                </a:endParaRPr>
              </a:p>
            </p:txBody>
          </p:sp>
        </mc:Choice>
        <mc:Fallback xmlns="">
          <p:sp>
            <p:nvSpPr>
              <p:cNvPr id="8" name="TextBox 7">
                <a:extLst>
                  <a:ext uri="{FF2B5EF4-FFF2-40B4-BE49-F238E27FC236}">
                    <a16:creationId xmlns:a16="http://schemas.microsoft.com/office/drawing/2014/main" id="{5E147647-B5D2-4D64-BD6D-3163560487D0}"/>
                  </a:ext>
                </a:extLst>
              </p:cNvPr>
              <p:cNvSpPr txBox="1">
                <a:spLocks noRot="1" noChangeAspect="1" noMove="1" noResize="1" noEditPoints="1" noAdjustHandles="1" noChangeArrowheads="1" noChangeShapeType="1" noTextEdit="1"/>
              </p:cNvSpPr>
              <p:nvPr/>
            </p:nvSpPr>
            <p:spPr>
              <a:xfrm>
                <a:off x="5965280" y="1524000"/>
                <a:ext cx="2896049" cy="878510"/>
              </a:xfrm>
              <a:prstGeom prst="rect">
                <a:avLst/>
              </a:prstGeom>
              <a:blipFill>
                <a:blip r:embed="rId4"/>
                <a:stretch>
                  <a:fillRect t="-5556" b="-625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87360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C449E9-4324-4E1D-A631-7B3DC33C5A49}"/>
              </a:ext>
            </a:extLst>
          </p:cNvPr>
          <p:cNvSpPr>
            <a:spLocks noGrp="1"/>
          </p:cNvSpPr>
          <p:nvPr>
            <p:ph type="title"/>
          </p:nvPr>
        </p:nvSpPr>
        <p:spPr/>
        <p:txBody>
          <a:bodyPr/>
          <a:lstStyle/>
          <a:p>
            <a:r>
              <a:rPr lang="en-US" altLang="zh-CN" dirty="0"/>
              <a:t>Chart of Nuclides</a:t>
            </a:r>
            <a:endParaRPr lang="zh-CN" altLang="en-US" dirty="0"/>
          </a:p>
        </p:txBody>
      </p:sp>
      <p:sp>
        <p:nvSpPr>
          <p:cNvPr id="4" name="Footer Placeholder 3">
            <a:extLst>
              <a:ext uri="{FF2B5EF4-FFF2-40B4-BE49-F238E27FC236}">
                <a16:creationId xmlns:a16="http://schemas.microsoft.com/office/drawing/2014/main" id="{55FDE80F-F93E-47EA-A46A-77081811ED96}"/>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8F348316-2E48-4593-B7B9-A574A0A37A0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4</a:t>
            </a:fld>
            <a:endParaRPr lang="en-US" sz="1300" dirty="0"/>
          </a:p>
        </p:txBody>
      </p:sp>
      <p:pic>
        <p:nvPicPr>
          <p:cNvPr id="8" name="Content Placeholder 6">
            <a:extLst>
              <a:ext uri="{FF2B5EF4-FFF2-40B4-BE49-F238E27FC236}">
                <a16:creationId xmlns:a16="http://schemas.microsoft.com/office/drawing/2014/main" id="{CF545E7B-E3DC-4969-A923-A077196139E0}"/>
              </a:ext>
            </a:extLst>
          </p:cNvPr>
          <p:cNvPicPr>
            <a:picLocks noGrp="1" noChangeAspect="1"/>
          </p:cNvPicPr>
          <p:nvPr>
            <p:ph idx="1"/>
          </p:nvPr>
        </p:nvPicPr>
        <p:blipFill>
          <a:blip r:embed="rId3"/>
          <a:stretch>
            <a:fillRect/>
          </a:stretch>
        </p:blipFill>
        <p:spPr>
          <a:xfrm>
            <a:off x="76200" y="1092672"/>
            <a:ext cx="8991600" cy="4975868"/>
          </a:xfrm>
        </p:spPr>
      </p:pic>
    </p:spTree>
    <p:extLst>
      <p:ext uri="{BB962C8B-B14F-4D97-AF65-F5344CB8AC3E}">
        <p14:creationId xmlns:p14="http://schemas.microsoft.com/office/powerpoint/2010/main" val="40603447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A494B5-DF69-4ECC-8879-10F643039D6F}"/>
              </a:ext>
            </a:extLst>
          </p:cNvPr>
          <p:cNvSpPr>
            <a:spLocks noGrp="1"/>
          </p:cNvSpPr>
          <p:nvPr>
            <p:ph type="title"/>
          </p:nvPr>
        </p:nvSpPr>
        <p:spPr/>
        <p:txBody>
          <a:bodyPr/>
          <a:lstStyle/>
          <a:p>
            <a:r>
              <a:rPr lang="en-US" altLang="zh-CN" i="1" dirty="0"/>
              <a:t>γ</a:t>
            </a:r>
            <a:r>
              <a:rPr lang="en-US" altLang="zh-CN" dirty="0"/>
              <a:t>-ray Spectrum</a:t>
            </a:r>
            <a:endParaRPr lang="zh-CN" altLang="en-US" dirty="0"/>
          </a:p>
        </p:txBody>
      </p:sp>
      <p:sp>
        <p:nvSpPr>
          <p:cNvPr id="4" name="Footer Placeholder 3">
            <a:extLst>
              <a:ext uri="{FF2B5EF4-FFF2-40B4-BE49-F238E27FC236}">
                <a16:creationId xmlns:a16="http://schemas.microsoft.com/office/drawing/2014/main" id="{5B1F8E6D-CD07-4BC8-8590-67CD76F56CEE}"/>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9C518CEA-E5C1-42ED-9BF0-1A8238E1D207}"/>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40</a:t>
            </a:fld>
            <a:endParaRPr lang="en-US" sz="1300" dirty="0"/>
          </a:p>
        </p:txBody>
      </p:sp>
      <p:pic>
        <p:nvPicPr>
          <p:cNvPr id="10" name="Content Placeholder 6">
            <a:extLst>
              <a:ext uri="{FF2B5EF4-FFF2-40B4-BE49-F238E27FC236}">
                <a16:creationId xmlns:a16="http://schemas.microsoft.com/office/drawing/2014/main" id="{111A2D46-765A-4FAC-89D4-87B4F809F85F}"/>
              </a:ext>
            </a:extLst>
          </p:cNvPr>
          <p:cNvPicPr>
            <a:picLocks noGrp="1" noChangeAspect="1"/>
          </p:cNvPicPr>
          <p:nvPr>
            <p:ph idx="1"/>
          </p:nvPr>
        </p:nvPicPr>
        <p:blipFill rotWithShape="1">
          <a:blip r:embed="rId3"/>
          <a:srcRect t="1" b="48228"/>
          <a:stretch/>
        </p:blipFill>
        <p:spPr>
          <a:xfrm>
            <a:off x="107151" y="1066800"/>
            <a:ext cx="8929697" cy="5027613"/>
          </a:xfrm>
        </p:spPr>
      </p:pic>
    </p:spTree>
    <p:extLst>
      <p:ext uri="{BB962C8B-B14F-4D97-AF65-F5344CB8AC3E}">
        <p14:creationId xmlns:p14="http://schemas.microsoft.com/office/powerpoint/2010/main" val="8434329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CF0519-53E3-4605-8BB1-1C3A0D7B4391}"/>
              </a:ext>
            </a:extLst>
          </p:cNvPr>
          <p:cNvSpPr>
            <a:spLocks noGrp="1"/>
          </p:cNvSpPr>
          <p:nvPr>
            <p:ph type="title"/>
          </p:nvPr>
        </p:nvSpPr>
        <p:spPr/>
        <p:txBody>
          <a:bodyPr/>
          <a:lstStyle/>
          <a:p>
            <a:r>
              <a:rPr lang="en-US" altLang="zh-CN" i="1" dirty="0"/>
              <a:t>γ</a:t>
            </a:r>
            <a:r>
              <a:rPr lang="en-US" altLang="zh-CN" dirty="0"/>
              <a:t>-ray Spectrum</a:t>
            </a:r>
            <a:endParaRPr lang="zh-CN" altLang="en-US" dirty="0"/>
          </a:p>
        </p:txBody>
      </p:sp>
      <p:sp>
        <p:nvSpPr>
          <p:cNvPr id="4" name="Footer Placeholder 3">
            <a:extLst>
              <a:ext uri="{FF2B5EF4-FFF2-40B4-BE49-F238E27FC236}">
                <a16:creationId xmlns:a16="http://schemas.microsoft.com/office/drawing/2014/main" id="{7CCEB344-B100-40D3-B1F1-140F5C402D8F}"/>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AD5A7F8B-D20F-4E58-866C-F97D51525E55}"/>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41</a:t>
            </a:fld>
            <a:endParaRPr lang="en-US" sz="1300" dirty="0"/>
          </a:p>
        </p:txBody>
      </p:sp>
      <p:pic>
        <p:nvPicPr>
          <p:cNvPr id="10" name="Content Placeholder 6">
            <a:extLst>
              <a:ext uri="{FF2B5EF4-FFF2-40B4-BE49-F238E27FC236}">
                <a16:creationId xmlns:a16="http://schemas.microsoft.com/office/drawing/2014/main" id="{CFB3D878-F8F6-4A2E-9619-C600E5A3B72F}"/>
              </a:ext>
            </a:extLst>
          </p:cNvPr>
          <p:cNvPicPr>
            <a:picLocks noGrp="1" noChangeAspect="1"/>
          </p:cNvPicPr>
          <p:nvPr>
            <p:ph idx="1"/>
          </p:nvPr>
        </p:nvPicPr>
        <p:blipFill rotWithShape="1">
          <a:blip r:embed="rId3"/>
          <a:srcRect t="48500"/>
          <a:stretch/>
        </p:blipFill>
        <p:spPr>
          <a:xfrm>
            <a:off x="76200" y="1081990"/>
            <a:ext cx="8991600" cy="4997233"/>
          </a:xfrm>
        </p:spPr>
      </p:pic>
    </p:spTree>
    <p:extLst>
      <p:ext uri="{BB962C8B-B14F-4D97-AF65-F5344CB8AC3E}">
        <p14:creationId xmlns:p14="http://schemas.microsoft.com/office/powerpoint/2010/main" val="22088953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4D49E2-D18C-443B-B1D3-BFCFAA397CC6}"/>
              </a:ext>
            </a:extLst>
          </p:cNvPr>
          <p:cNvSpPr>
            <a:spLocks noGrp="1"/>
          </p:cNvSpPr>
          <p:nvPr>
            <p:ph type="title"/>
          </p:nvPr>
        </p:nvSpPr>
        <p:spPr/>
        <p:txBody>
          <a:bodyPr/>
          <a:lstStyle/>
          <a:p>
            <a:r>
              <a:rPr lang="en-US" altLang="zh-CN" baseline="30000" dirty="0"/>
              <a:t>25</a:t>
            </a:r>
            <a:r>
              <a:rPr lang="en-US" altLang="zh-CN" dirty="0"/>
              <a:t>Si(</a:t>
            </a:r>
            <a:r>
              <a:rPr lang="el-GR" altLang="zh-CN" i="1" dirty="0"/>
              <a:t>βγ</a:t>
            </a:r>
            <a:r>
              <a:rPr lang="el-GR" altLang="zh-CN" dirty="0"/>
              <a:t>)</a:t>
            </a:r>
            <a:r>
              <a:rPr lang="el-GR" altLang="zh-CN" baseline="30000" dirty="0"/>
              <a:t>2</a:t>
            </a:r>
            <a:r>
              <a:rPr lang="en-US" altLang="zh-CN" baseline="30000" dirty="0"/>
              <a:t>5</a:t>
            </a:r>
            <a:r>
              <a:rPr lang="en-US" altLang="zh-CN" dirty="0"/>
              <a:t>Al</a:t>
            </a:r>
            <a:endParaRPr lang="zh-CN" altLang="en-US" dirty="0"/>
          </a:p>
        </p:txBody>
      </p:sp>
      <p:sp>
        <p:nvSpPr>
          <p:cNvPr id="4" name="Footer Placeholder 3">
            <a:extLst>
              <a:ext uri="{FF2B5EF4-FFF2-40B4-BE49-F238E27FC236}">
                <a16:creationId xmlns:a16="http://schemas.microsoft.com/office/drawing/2014/main" id="{858CBFFF-D563-48E9-8DA6-361C98DAFE3E}"/>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014FA79D-D66D-4DBF-A124-37B2728FE11A}"/>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42</a:t>
            </a:fld>
            <a:endParaRPr lang="en-US" sz="1300" dirty="0"/>
          </a:p>
        </p:txBody>
      </p:sp>
      <p:pic>
        <p:nvPicPr>
          <p:cNvPr id="16" name="Picture 15">
            <a:extLst>
              <a:ext uri="{FF2B5EF4-FFF2-40B4-BE49-F238E27FC236}">
                <a16:creationId xmlns:a16="http://schemas.microsoft.com/office/drawing/2014/main" id="{E545D697-8D03-465F-8F4F-6B7FDAAB8915}"/>
              </a:ext>
            </a:extLst>
          </p:cNvPr>
          <p:cNvPicPr>
            <a:picLocks noChangeAspect="1"/>
          </p:cNvPicPr>
          <p:nvPr/>
        </p:nvPicPr>
        <p:blipFill>
          <a:blip r:embed="rId3"/>
          <a:stretch>
            <a:fillRect/>
          </a:stretch>
        </p:blipFill>
        <p:spPr>
          <a:xfrm>
            <a:off x="4572000" y="1029018"/>
            <a:ext cx="4572000" cy="2190591"/>
          </a:xfrm>
          <a:prstGeom prst="rect">
            <a:avLst/>
          </a:prstGeom>
        </p:spPr>
      </p:pic>
      <p:pic>
        <p:nvPicPr>
          <p:cNvPr id="18" name="Picture 17">
            <a:extLst>
              <a:ext uri="{FF2B5EF4-FFF2-40B4-BE49-F238E27FC236}">
                <a16:creationId xmlns:a16="http://schemas.microsoft.com/office/drawing/2014/main" id="{BE4731C5-C2A8-4CE8-8DAF-5C5BEE8E5A38}"/>
              </a:ext>
            </a:extLst>
          </p:cNvPr>
          <p:cNvPicPr>
            <a:picLocks noChangeAspect="1"/>
          </p:cNvPicPr>
          <p:nvPr/>
        </p:nvPicPr>
        <p:blipFill>
          <a:blip r:embed="rId4"/>
          <a:stretch>
            <a:fillRect/>
          </a:stretch>
        </p:blipFill>
        <p:spPr>
          <a:xfrm>
            <a:off x="0" y="1029018"/>
            <a:ext cx="4572000" cy="2190591"/>
          </a:xfrm>
          <a:prstGeom prst="rect">
            <a:avLst/>
          </a:prstGeom>
        </p:spPr>
      </p:pic>
      <p:pic>
        <p:nvPicPr>
          <p:cNvPr id="20" name="Picture 19">
            <a:extLst>
              <a:ext uri="{FF2B5EF4-FFF2-40B4-BE49-F238E27FC236}">
                <a16:creationId xmlns:a16="http://schemas.microsoft.com/office/drawing/2014/main" id="{36212A54-C95A-4F9E-A0DE-96FE2BA9F571}"/>
              </a:ext>
            </a:extLst>
          </p:cNvPr>
          <p:cNvPicPr>
            <a:picLocks noChangeAspect="1"/>
          </p:cNvPicPr>
          <p:nvPr/>
        </p:nvPicPr>
        <p:blipFill>
          <a:blip r:embed="rId5"/>
          <a:stretch>
            <a:fillRect/>
          </a:stretch>
        </p:blipFill>
        <p:spPr>
          <a:xfrm>
            <a:off x="0" y="3219609"/>
            <a:ext cx="4572000" cy="2190591"/>
          </a:xfrm>
          <a:prstGeom prst="rect">
            <a:avLst/>
          </a:prstGeom>
        </p:spPr>
      </p:pic>
      <p:pic>
        <p:nvPicPr>
          <p:cNvPr id="24" name="Picture 23">
            <a:extLst>
              <a:ext uri="{FF2B5EF4-FFF2-40B4-BE49-F238E27FC236}">
                <a16:creationId xmlns:a16="http://schemas.microsoft.com/office/drawing/2014/main" id="{DBFBF499-C6CD-40C5-B995-8C206CFB9258}"/>
              </a:ext>
            </a:extLst>
          </p:cNvPr>
          <p:cNvPicPr>
            <a:picLocks noChangeAspect="1"/>
          </p:cNvPicPr>
          <p:nvPr/>
        </p:nvPicPr>
        <p:blipFill>
          <a:blip r:embed="rId6"/>
          <a:stretch>
            <a:fillRect/>
          </a:stretch>
        </p:blipFill>
        <p:spPr>
          <a:xfrm>
            <a:off x="4572000" y="3219608"/>
            <a:ext cx="4572000" cy="2190591"/>
          </a:xfrm>
          <a:prstGeom prst="rect">
            <a:avLst/>
          </a:prstGeom>
        </p:spPr>
      </p:pic>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8B57655F-7622-4866-8504-E065064296D7}"/>
                  </a:ext>
                </a:extLst>
              </p:cNvPr>
              <p:cNvSpPr txBox="1"/>
              <p:nvPr/>
            </p:nvSpPr>
            <p:spPr>
              <a:xfrm>
                <a:off x="5181600" y="1171545"/>
                <a:ext cx="1350306"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Sup>
                        <m:sSubSupPr>
                          <m:ctrlPr>
                            <a:rPr lang="en-US" altLang="zh-CN" sz="2000" i="1" smtClean="0">
                              <a:latin typeface="Cambria Math" panose="02040503050406030204" pitchFamily="18" charset="0"/>
                            </a:rPr>
                          </m:ctrlPr>
                        </m:sSubSupPr>
                        <m:e>
                          <m:r>
                            <a:rPr lang="zh-CN" altLang="en-US" sz="2000" i="1" smtClean="0">
                              <a:latin typeface="Cambria Math" panose="02040503050406030204" pitchFamily="18" charset="0"/>
                            </a:rPr>
                            <m:t>𝜒</m:t>
                          </m:r>
                        </m:e>
                        <m:sub>
                          <m:r>
                            <a:rPr lang="zh-CN" altLang="en-US" sz="2000" i="1" smtClean="0">
                              <a:latin typeface="Cambria Math" panose="02040503050406030204" pitchFamily="18" charset="0"/>
                            </a:rPr>
                            <m:t>𝜈</m:t>
                          </m:r>
                        </m:sub>
                        <m:sup>
                          <m:r>
                            <a:rPr lang="en-US" altLang="zh-CN" sz="2000" b="0" i="1" smtClean="0">
                              <a:latin typeface="Cambria Math" panose="02040503050406030204" pitchFamily="18" charset="0"/>
                            </a:rPr>
                            <m:t>2</m:t>
                          </m:r>
                        </m:sup>
                      </m:sSubSup>
                      <m:r>
                        <a:rPr lang="en-US" altLang="zh-CN" sz="2000" b="0" i="1" smtClean="0">
                          <a:latin typeface="Cambria Math" panose="02040503050406030204" pitchFamily="18" charset="0"/>
                        </a:rPr>
                        <m:t>=</m:t>
                      </m:r>
                      <m:r>
                        <a:rPr lang="en-US" altLang="zh-CN" sz="2000" i="1">
                          <a:latin typeface="Cambria Math" panose="02040503050406030204" pitchFamily="18" charset="0"/>
                        </a:rPr>
                        <m:t>1.</m:t>
                      </m:r>
                      <m:r>
                        <a:rPr lang="en-US" altLang="zh-CN" sz="2000" b="0" i="1" smtClean="0">
                          <a:latin typeface="Cambria Math" panose="02040503050406030204" pitchFamily="18" charset="0"/>
                        </a:rPr>
                        <m:t>08</m:t>
                      </m:r>
                    </m:oMath>
                  </m:oMathPara>
                </a14:m>
                <a:endParaRPr lang="zh-CN" altLang="en-US" sz="2000" dirty="0"/>
              </a:p>
            </p:txBody>
          </p:sp>
        </mc:Choice>
        <mc:Fallback xmlns="">
          <p:sp>
            <p:nvSpPr>
              <p:cNvPr id="26" name="TextBox 25">
                <a:extLst>
                  <a:ext uri="{FF2B5EF4-FFF2-40B4-BE49-F238E27FC236}">
                    <a16:creationId xmlns:a16="http://schemas.microsoft.com/office/drawing/2014/main" id="{8B57655F-7622-4866-8504-E065064296D7}"/>
                  </a:ext>
                </a:extLst>
              </p:cNvPr>
              <p:cNvSpPr txBox="1">
                <a:spLocks noRot="1" noChangeAspect="1" noMove="1" noResize="1" noEditPoints="1" noAdjustHandles="1" noChangeArrowheads="1" noChangeShapeType="1" noTextEdit="1"/>
              </p:cNvSpPr>
              <p:nvPr/>
            </p:nvSpPr>
            <p:spPr>
              <a:xfrm>
                <a:off x="5181600" y="1171545"/>
                <a:ext cx="1350306" cy="400110"/>
              </a:xfrm>
              <a:prstGeom prst="rect">
                <a:avLst/>
              </a:prstGeom>
              <a:blipFill>
                <a:blip r:embed="rId7"/>
                <a:stretch>
                  <a:fillRect b="-757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8" name="文本框 8">
                <a:extLst>
                  <a:ext uri="{FF2B5EF4-FFF2-40B4-BE49-F238E27FC236}">
                    <a16:creationId xmlns:a16="http://schemas.microsoft.com/office/drawing/2014/main" id="{D73A9DA5-DA52-4BD0-8257-68B695ADDE1E}"/>
                  </a:ext>
                </a:extLst>
              </p:cNvPr>
              <p:cNvSpPr txBox="1"/>
              <p:nvPr/>
            </p:nvSpPr>
            <p:spPr>
              <a:xfrm>
                <a:off x="1757966" y="5447981"/>
                <a:ext cx="7081234"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𝑓</m:t>
                      </m:r>
                      <m:d>
                        <m:dPr>
                          <m:ctrlPr>
                            <a:rPr lang="en-US" altLang="zh-CN" b="0" i="1" smtClean="0">
                              <a:solidFill>
                                <a:schemeClr val="tx1"/>
                              </a:solidFill>
                              <a:latin typeface="Cambria Math" panose="02040503050406030204" pitchFamily="18" charset="0"/>
                            </a:rPr>
                          </m:ctrlPr>
                        </m:dPr>
                        <m:e>
                          <m:r>
                            <a:rPr lang="en-US" altLang="zh-CN" b="0" i="1" smtClean="0">
                              <a:solidFill>
                                <a:schemeClr val="tx1"/>
                              </a:solidFill>
                              <a:latin typeface="Cambria Math" panose="02040503050406030204" pitchFamily="18" charset="0"/>
                            </a:rPr>
                            <m:t>𝑥</m:t>
                          </m:r>
                          <m:r>
                            <a:rPr lang="en-US" altLang="zh-CN" b="0" i="1" smtClean="0">
                              <a:solidFill>
                                <a:schemeClr val="tx1"/>
                              </a:solidFill>
                              <a:latin typeface="Cambria Math" panose="02040503050406030204" pitchFamily="18" charset="0"/>
                            </a:rPr>
                            <m:t>;</m:t>
                          </m:r>
                          <m:r>
                            <a:rPr lang="en-US" altLang="zh-CN" b="0" i="1" smtClean="0">
                              <a:solidFill>
                                <a:schemeClr val="tx1"/>
                              </a:solidFill>
                              <a:latin typeface="Cambria Math" panose="02040503050406030204" pitchFamily="18" charset="0"/>
                            </a:rPr>
                            <m:t>𝑁</m:t>
                          </m:r>
                          <m:r>
                            <a:rPr lang="en-US" altLang="zh-CN" b="0" i="1" smtClean="0">
                              <a:solidFill>
                                <a:schemeClr val="tx1"/>
                              </a:solidFill>
                              <a:latin typeface="Cambria Math" panose="02040503050406030204" pitchFamily="18" charset="0"/>
                            </a:rPr>
                            <m:t>,</m:t>
                          </m:r>
                          <m:r>
                            <a:rPr lang="zh-CN" altLang="en-US" b="0" i="1" smtClean="0">
                              <a:solidFill>
                                <a:schemeClr val="tx1"/>
                              </a:solidFill>
                              <a:latin typeface="Cambria Math" panose="02040503050406030204" pitchFamily="18" charset="0"/>
                            </a:rPr>
                            <m:t>𝜇</m:t>
                          </m:r>
                          <m:r>
                            <a:rPr lang="en-US" altLang="zh-CN" b="0" i="1" smtClean="0">
                              <a:solidFill>
                                <a:schemeClr val="tx1"/>
                              </a:solidFill>
                              <a:latin typeface="Cambria Math" panose="02040503050406030204" pitchFamily="18" charset="0"/>
                            </a:rPr>
                            <m:t>,</m:t>
                          </m:r>
                          <m:r>
                            <a:rPr lang="zh-CN" altLang="en-US" b="0" i="1" smtClean="0">
                              <a:solidFill>
                                <a:schemeClr val="tx1"/>
                              </a:solidFill>
                              <a:latin typeface="Cambria Math" panose="02040503050406030204" pitchFamily="18" charset="0"/>
                            </a:rPr>
                            <m:t>𝜎</m:t>
                          </m:r>
                          <m:r>
                            <a:rPr lang="en-US" altLang="zh-CN" b="0" i="1" smtClean="0">
                              <a:solidFill>
                                <a:schemeClr val="tx1"/>
                              </a:solidFill>
                              <a:latin typeface="Cambria Math" panose="02040503050406030204" pitchFamily="18" charset="0"/>
                            </a:rPr>
                            <m:t>,</m:t>
                          </m:r>
                          <m:r>
                            <a:rPr lang="zh-CN" altLang="en-US" b="0" i="1" smtClean="0">
                              <a:solidFill>
                                <a:schemeClr val="tx1"/>
                              </a:solidFill>
                              <a:latin typeface="Cambria Math" panose="02040503050406030204" pitchFamily="18" charset="0"/>
                            </a:rPr>
                            <m:t>𝜏</m:t>
                          </m:r>
                          <m:r>
                            <a:rPr lang="en-US" altLang="zh-CN" b="0" i="1" smtClean="0">
                              <a:solidFill>
                                <a:schemeClr val="tx1"/>
                              </a:solidFill>
                              <a:latin typeface="Cambria Math" panose="02040503050406030204" pitchFamily="18" charset="0"/>
                            </a:rPr>
                            <m:t>,</m:t>
                          </m:r>
                          <m:r>
                            <a:rPr lang="en-US" altLang="zh-CN" b="0" i="1" smtClean="0">
                              <a:solidFill>
                                <a:schemeClr val="tx1"/>
                              </a:solidFill>
                              <a:latin typeface="Cambria Math" panose="02040503050406030204" pitchFamily="18" charset="0"/>
                            </a:rPr>
                            <m:t>𝐵</m:t>
                          </m:r>
                        </m:e>
                      </m:d>
                      <m:r>
                        <a:rPr lang="en-US" altLang="zh-CN" b="0" i="1" smtClean="0">
                          <a:solidFill>
                            <a:schemeClr val="tx1"/>
                          </a:solidFill>
                          <a:latin typeface="Cambria Math" panose="02040503050406030204" pitchFamily="18" charset="0"/>
                        </a:rPr>
                        <m:t>=</m:t>
                      </m:r>
                      <m:f>
                        <m:fPr>
                          <m:ctrlPr>
                            <a:rPr lang="en-US" b="0" i="1" smtClean="0">
                              <a:solidFill>
                                <a:schemeClr val="tx1"/>
                              </a:solidFill>
                              <a:latin typeface="Cambria Math" panose="02040503050406030204" pitchFamily="18" charset="0"/>
                            </a:rPr>
                          </m:ctrlPr>
                        </m:fPr>
                        <m:num>
                          <m:r>
                            <a:rPr lang="en-US" i="1">
                              <a:solidFill>
                                <a:schemeClr val="tx1"/>
                              </a:solidFill>
                              <a:latin typeface="Cambria Math" panose="02040503050406030204" pitchFamily="18" charset="0"/>
                            </a:rPr>
                            <m:t>𝑁</m:t>
                          </m:r>
                          <m:r>
                            <m:rPr>
                              <m:nor/>
                            </m:rPr>
                            <a:rPr lang="en-US" dirty="0">
                              <a:solidFill>
                                <a:schemeClr val="tx1"/>
                              </a:solidFill>
                            </a:rPr>
                            <m:t> </m:t>
                          </m:r>
                        </m:num>
                        <m:den>
                          <m:r>
                            <a:rPr lang="en-US" b="0" i="1" dirty="0" smtClean="0">
                              <a:solidFill>
                                <a:schemeClr val="tx1"/>
                              </a:solidFill>
                              <a:latin typeface="Cambria Math" panose="02040503050406030204" pitchFamily="18" charset="0"/>
                            </a:rPr>
                            <m:t>2</m:t>
                          </m:r>
                          <m:r>
                            <a:rPr lang="en-US" b="0" i="1" dirty="0" smtClean="0">
                              <a:solidFill>
                                <a:schemeClr val="tx1"/>
                              </a:solidFill>
                              <a:latin typeface="Cambria Math" panose="02040503050406030204" pitchFamily="18" charset="0"/>
                              <a:ea typeface="Cambria Math" panose="02040503050406030204" pitchFamily="18" charset="0"/>
                            </a:rPr>
                            <m:t>𝜏</m:t>
                          </m:r>
                        </m:den>
                      </m:f>
                      <m:r>
                        <m:rPr>
                          <m:sty m:val="p"/>
                        </m:rPr>
                        <a:rPr lang="en-US" b="0" i="0" smtClean="0">
                          <a:solidFill>
                            <a:schemeClr val="tx1"/>
                          </a:solidFill>
                          <a:latin typeface="Cambria Math" panose="02040503050406030204" pitchFamily="18" charset="0"/>
                        </a:rPr>
                        <m:t>exp</m:t>
                      </m:r>
                      <m:d>
                        <m:dPr>
                          <m:begChr m:val="["/>
                          <m:endChr m:val="]"/>
                          <m:ctrlPr>
                            <a:rPr lang="en-US" b="0" i="1" smtClean="0">
                              <a:solidFill>
                                <a:schemeClr val="tx1"/>
                              </a:solidFill>
                              <a:latin typeface="Cambria Math" panose="02040503050406030204" pitchFamily="18" charset="0"/>
                            </a:rPr>
                          </m:ctrlPr>
                        </m:dPr>
                        <m:e>
                          <m:f>
                            <m:fPr>
                              <m:ctrlPr>
                                <a:rPr lang="en-US" b="0"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1</m:t>
                              </m:r>
                            </m:num>
                            <m:den>
                              <m:r>
                                <a:rPr lang="en-US" b="0" i="1" smtClean="0">
                                  <a:solidFill>
                                    <a:schemeClr val="tx1"/>
                                  </a:solidFill>
                                  <a:latin typeface="Cambria Math" panose="02040503050406030204" pitchFamily="18" charset="0"/>
                                </a:rPr>
                                <m:t>2</m:t>
                              </m:r>
                            </m:den>
                          </m:f>
                          <m:sSup>
                            <m:sSupPr>
                              <m:ctrlPr>
                                <a:rPr lang="en-US" b="0" i="1" smtClean="0">
                                  <a:solidFill>
                                    <a:schemeClr val="tx1"/>
                                  </a:solidFill>
                                  <a:latin typeface="Cambria Math" panose="02040503050406030204" pitchFamily="18" charset="0"/>
                                </a:rPr>
                              </m:ctrlPr>
                            </m:sSupPr>
                            <m:e>
                              <m:d>
                                <m:dPr>
                                  <m:ctrlPr>
                                    <a:rPr lang="en-US" b="0" i="1" smtClean="0">
                                      <a:solidFill>
                                        <a:schemeClr val="tx1"/>
                                      </a:solidFill>
                                      <a:latin typeface="Cambria Math" panose="02040503050406030204" pitchFamily="18" charset="0"/>
                                    </a:rPr>
                                  </m:ctrlPr>
                                </m:dPr>
                                <m:e>
                                  <m:f>
                                    <m:fPr>
                                      <m:ctrlPr>
                                        <a:rPr lang="en-US" b="0"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ea typeface="Cambria Math" panose="02040503050406030204" pitchFamily="18" charset="0"/>
                                        </a:rPr>
                                        <m:t>𝜎</m:t>
                                      </m:r>
                                    </m:num>
                                    <m:den>
                                      <m:r>
                                        <a:rPr lang="en-US" i="1" dirty="0" smtClean="0">
                                          <a:solidFill>
                                            <a:schemeClr val="tx1"/>
                                          </a:solidFill>
                                          <a:latin typeface="Cambria Math" panose="02040503050406030204" pitchFamily="18" charset="0"/>
                                          <a:ea typeface="Cambria Math" panose="02040503050406030204" pitchFamily="18" charset="0"/>
                                        </a:rPr>
                                        <m:t>𝜏</m:t>
                                      </m:r>
                                    </m:den>
                                  </m:f>
                                </m:e>
                              </m:d>
                            </m:e>
                            <m:sup>
                              <m:r>
                                <a:rPr lang="en-US" b="0" i="1" smtClean="0">
                                  <a:solidFill>
                                    <a:schemeClr val="tx1"/>
                                  </a:solidFill>
                                  <a:latin typeface="Cambria Math" panose="02040503050406030204" pitchFamily="18" charset="0"/>
                                </a:rPr>
                                <m:t>2</m:t>
                              </m:r>
                            </m:sup>
                          </m:sSup>
                          <m:r>
                            <a:rPr lang="en-US" b="0" i="1" smtClean="0">
                              <a:solidFill>
                                <a:schemeClr val="tx1"/>
                              </a:solidFill>
                              <a:latin typeface="Cambria Math" panose="02040503050406030204" pitchFamily="18" charset="0"/>
                            </a:rPr>
                            <m:t>+</m:t>
                          </m:r>
                          <m:f>
                            <m:fPr>
                              <m:ctrlPr>
                                <a:rPr lang="en-US" b="0"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𝑥</m:t>
                              </m:r>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𝜇</m:t>
                              </m:r>
                            </m:num>
                            <m:den>
                              <m:r>
                                <a:rPr lang="en-US" i="1" dirty="0">
                                  <a:solidFill>
                                    <a:schemeClr val="tx1"/>
                                  </a:solidFill>
                                  <a:latin typeface="Cambria Math" panose="02040503050406030204" pitchFamily="18" charset="0"/>
                                  <a:ea typeface="Cambria Math" panose="02040503050406030204" pitchFamily="18" charset="0"/>
                                </a:rPr>
                                <m:t>𝜏</m:t>
                              </m:r>
                            </m:den>
                          </m:f>
                        </m:e>
                      </m:d>
                      <m:r>
                        <a:rPr lang="en-US" b="0" i="1" smtClean="0">
                          <a:solidFill>
                            <a:schemeClr val="tx1"/>
                          </a:solidFill>
                          <a:latin typeface="Cambria Math" panose="02040503050406030204" pitchFamily="18" charset="0"/>
                          <a:ea typeface="Cambria Math" panose="02040503050406030204" pitchFamily="18" charset="0"/>
                        </a:rPr>
                        <m:t>×</m:t>
                      </m:r>
                      <m:r>
                        <m:rPr>
                          <m:sty m:val="p"/>
                        </m:rPr>
                        <a:rPr lang="en-US" altLang="zh-CN" i="1">
                          <a:solidFill>
                            <a:schemeClr val="tx1"/>
                          </a:solidFill>
                          <a:latin typeface="Cambria Math" panose="02040503050406030204" pitchFamily="18" charset="0"/>
                          <a:ea typeface="Cambria Math" panose="02040503050406030204" pitchFamily="18" charset="0"/>
                        </a:rPr>
                        <m:t>erfc</m:t>
                      </m:r>
                      <m:d>
                        <m:dPr>
                          <m:begChr m:val="["/>
                          <m:endChr m:val="]"/>
                          <m:ctrlPr>
                            <a:rPr lang="en-US" altLang="zh-CN" i="1" smtClean="0">
                              <a:solidFill>
                                <a:schemeClr val="tx1"/>
                              </a:solidFill>
                              <a:latin typeface="Cambria Math" panose="02040503050406030204" pitchFamily="18" charset="0"/>
                              <a:ea typeface="Cambria Math" panose="02040503050406030204" pitchFamily="18" charset="0"/>
                            </a:rPr>
                          </m:ctrlPr>
                        </m:dPr>
                        <m:e>
                          <m:f>
                            <m:fPr>
                              <m:ctrlPr>
                                <a:rPr lang="en-US" altLang="zh-CN" i="1" smtClean="0">
                                  <a:solidFill>
                                    <a:schemeClr val="tx1"/>
                                  </a:solidFill>
                                  <a:latin typeface="Cambria Math" panose="02040503050406030204" pitchFamily="18" charset="0"/>
                                  <a:ea typeface="Cambria Math" panose="02040503050406030204" pitchFamily="18" charset="0"/>
                                </a:rPr>
                              </m:ctrlPr>
                            </m:fPr>
                            <m:num>
                              <m:r>
                                <a:rPr lang="en-US" altLang="zh-CN" b="0" i="1" smtClean="0">
                                  <a:solidFill>
                                    <a:schemeClr val="tx1"/>
                                  </a:solidFill>
                                  <a:latin typeface="Cambria Math" panose="02040503050406030204" pitchFamily="18" charset="0"/>
                                  <a:ea typeface="Cambria Math" panose="02040503050406030204" pitchFamily="18" charset="0"/>
                                </a:rPr>
                                <m:t>1</m:t>
                              </m:r>
                            </m:num>
                            <m:den>
                              <m:rad>
                                <m:radPr>
                                  <m:degHide m:val="on"/>
                                  <m:ctrlPr>
                                    <a:rPr lang="en-US" altLang="zh-CN" i="1" smtClean="0">
                                      <a:solidFill>
                                        <a:schemeClr val="tx1"/>
                                      </a:solidFill>
                                      <a:latin typeface="Cambria Math" panose="02040503050406030204" pitchFamily="18" charset="0"/>
                                      <a:ea typeface="Cambria Math" panose="02040503050406030204" pitchFamily="18" charset="0"/>
                                    </a:rPr>
                                  </m:ctrlPr>
                                </m:radPr>
                                <m:deg/>
                                <m:e>
                                  <m:r>
                                    <a:rPr lang="en-US" altLang="zh-CN" b="0" i="1" smtClean="0">
                                      <a:solidFill>
                                        <a:schemeClr val="tx1"/>
                                      </a:solidFill>
                                      <a:latin typeface="Cambria Math" panose="02040503050406030204" pitchFamily="18" charset="0"/>
                                      <a:ea typeface="Cambria Math" panose="02040503050406030204" pitchFamily="18" charset="0"/>
                                    </a:rPr>
                                    <m:t>2</m:t>
                                  </m:r>
                                </m:e>
                              </m:rad>
                            </m:den>
                          </m:f>
                          <m:d>
                            <m:dPr>
                              <m:ctrlPr>
                                <a:rPr lang="en-US" altLang="zh-CN" i="1" smtClean="0">
                                  <a:solidFill>
                                    <a:schemeClr val="tx1"/>
                                  </a:solidFill>
                                  <a:latin typeface="Cambria Math" panose="02040503050406030204" pitchFamily="18" charset="0"/>
                                  <a:ea typeface="Cambria Math" panose="02040503050406030204" pitchFamily="18" charset="0"/>
                                </a:rPr>
                              </m:ctrlPr>
                            </m:dPr>
                            <m:e>
                              <m:f>
                                <m:fPr>
                                  <m:ctrlPr>
                                    <a:rPr lang="en-US" altLang="zh-CN" i="1" smtClean="0">
                                      <a:solidFill>
                                        <a:schemeClr val="tx1"/>
                                      </a:solidFill>
                                      <a:latin typeface="Cambria Math" panose="02040503050406030204" pitchFamily="18" charset="0"/>
                                      <a:ea typeface="Cambria Math" panose="02040503050406030204" pitchFamily="18" charset="0"/>
                                    </a:rPr>
                                  </m:ctrlPr>
                                </m:fPr>
                                <m:num>
                                  <m:r>
                                    <a:rPr lang="zh-CN" altLang="en-US" i="1" smtClean="0">
                                      <a:solidFill>
                                        <a:schemeClr val="tx1"/>
                                      </a:solidFill>
                                      <a:latin typeface="Cambria Math" panose="02040503050406030204" pitchFamily="18" charset="0"/>
                                      <a:ea typeface="Cambria Math" panose="02040503050406030204" pitchFamily="18" charset="0"/>
                                    </a:rPr>
                                    <m:t>𝜎</m:t>
                                  </m:r>
                                </m:num>
                                <m:den>
                                  <m:r>
                                    <a:rPr lang="en-US" i="1" dirty="0">
                                      <a:solidFill>
                                        <a:schemeClr val="tx1"/>
                                      </a:solidFill>
                                      <a:latin typeface="Cambria Math" panose="02040503050406030204" pitchFamily="18" charset="0"/>
                                      <a:ea typeface="Cambria Math" panose="02040503050406030204" pitchFamily="18" charset="0"/>
                                    </a:rPr>
                                    <m:t>𝜏</m:t>
                                  </m:r>
                                </m:den>
                              </m:f>
                              <m:r>
                                <a:rPr lang="en-US" altLang="zh-CN" b="0" i="1" smtClean="0">
                                  <a:solidFill>
                                    <a:schemeClr val="tx1"/>
                                  </a:solidFill>
                                  <a:latin typeface="Cambria Math" panose="02040503050406030204" pitchFamily="18" charset="0"/>
                                  <a:ea typeface="Cambria Math" panose="02040503050406030204" pitchFamily="18" charset="0"/>
                                </a:rPr>
                                <m:t>+</m:t>
                              </m:r>
                              <m:f>
                                <m:fPr>
                                  <m:ctrlPr>
                                    <a:rPr lang="en-US" altLang="zh-CN" b="0" i="1" smtClean="0">
                                      <a:solidFill>
                                        <a:schemeClr val="tx1"/>
                                      </a:solidFill>
                                      <a:latin typeface="Cambria Math" panose="02040503050406030204" pitchFamily="18" charset="0"/>
                                      <a:ea typeface="Cambria Math" panose="02040503050406030204" pitchFamily="18" charset="0"/>
                                    </a:rPr>
                                  </m:ctrlPr>
                                </m:fPr>
                                <m:num>
                                  <m:r>
                                    <a:rPr lang="en-US" altLang="zh-CN" b="0" i="1" smtClean="0">
                                      <a:solidFill>
                                        <a:schemeClr val="tx1"/>
                                      </a:solidFill>
                                      <a:latin typeface="Cambria Math" panose="02040503050406030204" pitchFamily="18" charset="0"/>
                                      <a:ea typeface="Cambria Math" panose="02040503050406030204" pitchFamily="18" charset="0"/>
                                    </a:rPr>
                                    <m:t>𝑥</m:t>
                                  </m:r>
                                  <m:r>
                                    <a:rPr lang="en-US" altLang="zh-CN" b="0" i="1" smtClean="0">
                                      <a:solidFill>
                                        <a:schemeClr val="tx1"/>
                                      </a:solidFill>
                                      <a:latin typeface="Cambria Math" panose="02040503050406030204" pitchFamily="18" charset="0"/>
                                      <a:ea typeface="Cambria Math" panose="02040503050406030204" pitchFamily="18" charset="0"/>
                                    </a:rPr>
                                    <m:t>−</m:t>
                                  </m:r>
                                  <m:r>
                                    <a:rPr lang="zh-CN" altLang="en-US" b="0" i="1" smtClean="0">
                                      <a:solidFill>
                                        <a:schemeClr val="tx1"/>
                                      </a:solidFill>
                                      <a:latin typeface="Cambria Math" panose="02040503050406030204" pitchFamily="18" charset="0"/>
                                      <a:ea typeface="Cambria Math" panose="02040503050406030204" pitchFamily="18" charset="0"/>
                                    </a:rPr>
                                    <m:t>𝜇</m:t>
                                  </m:r>
                                </m:num>
                                <m:den>
                                  <m:r>
                                    <a:rPr lang="zh-CN" altLang="en-US" b="0" i="1" smtClean="0">
                                      <a:solidFill>
                                        <a:schemeClr val="tx1"/>
                                      </a:solidFill>
                                      <a:latin typeface="Cambria Math" panose="02040503050406030204" pitchFamily="18" charset="0"/>
                                      <a:ea typeface="Cambria Math" panose="02040503050406030204" pitchFamily="18" charset="0"/>
                                    </a:rPr>
                                    <m:t>𝜎</m:t>
                                  </m:r>
                                </m:den>
                              </m:f>
                            </m:e>
                          </m:d>
                        </m:e>
                      </m:d>
                      <m:r>
                        <a:rPr lang="en-US" altLang="zh-CN" b="0" i="1" smtClean="0">
                          <a:solidFill>
                            <a:schemeClr val="tx1"/>
                          </a:solidFill>
                          <a:latin typeface="Cambria Math" panose="02040503050406030204" pitchFamily="18" charset="0"/>
                          <a:ea typeface="Cambria Math" panose="02040503050406030204" pitchFamily="18" charset="0"/>
                        </a:rPr>
                        <m:t>+</m:t>
                      </m:r>
                      <m:r>
                        <a:rPr lang="en-US" altLang="zh-CN" b="0" i="1" smtClean="0">
                          <a:solidFill>
                            <a:schemeClr val="tx1"/>
                          </a:solidFill>
                          <a:latin typeface="Cambria Math" panose="02040503050406030204" pitchFamily="18" charset="0"/>
                          <a:ea typeface="Cambria Math" panose="02040503050406030204" pitchFamily="18" charset="0"/>
                        </a:rPr>
                        <m:t>𝐵</m:t>
                      </m:r>
                    </m:oMath>
                  </m:oMathPara>
                </a14:m>
                <a:endParaRPr lang="en-US" dirty="0">
                  <a:solidFill>
                    <a:schemeClr val="tx1"/>
                  </a:solidFill>
                </a:endParaRPr>
              </a:p>
            </p:txBody>
          </p:sp>
        </mc:Choice>
        <mc:Fallback xmlns="">
          <p:sp>
            <p:nvSpPr>
              <p:cNvPr id="28" name="文本框 8">
                <a:extLst>
                  <a:ext uri="{FF2B5EF4-FFF2-40B4-BE49-F238E27FC236}">
                    <a16:creationId xmlns:a16="http://schemas.microsoft.com/office/drawing/2014/main" id="{D73A9DA5-DA52-4BD0-8257-68B695ADDE1E}"/>
                  </a:ext>
                </a:extLst>
              </p:cNvPr>
              <p:cNvSpPr txBox="1">
                <a:spLocks noRot="1" noChangeAspect="1" noMove="1" noResize="1" noEditPoints="1" noAdjustHandles="1" noChangeArrowheads="1" noChangeShapeType="1" noTextEdit="1"/>
              </p:cNvSpPr>
              <p:nvPr/>
            </p:nvSpPr>
            <p:spPr>
              <a:xfrm>
                <a:off x="1757966" y="5447981"/>
                <a:ext cx="7081234" cy="616387"/>
              </a:xfrm>
              <a:prstGeom prst="rect">
                <a:avLst/>
              </a:prstGeom>
              <a:blipFill>
                <a:blip r:embed="rId8"/>
                <a:stretch>
                  <a:fillRect/>
                </a:stretch>
              </a:blipFill>
            </p:spPr>
            <p:txBody>
              <a:bodyPr/>
              <a:lstStyle/>
              <a:p>
                <a:r>
                  <a:rPr lang="zh-CN" altLang="en-US">
                    <a:noFill/>
                  </a:rPr>
                  <a:t> </a:t>
                </a:r>
              </a:p>
            </p:txBody>
          </p:sp>
        </mc:Fallback>
      </mc:AlternateContent>
      <p:sp>
        <p:nvSpPr>
          <p:cNvPr id="29" name="TextBox 28">
            <a:extLst>
              <a:ext uri="{FF2B5EF4-FFF2-40B4-BE49-F238E27FC236}">
                <a16:creationId xmlns:a16="http://schemas.microsoft.com/office/drawing/2014/main" id="{7F076EEE-9695-437B-A203-E32593DA8642}"/>
              </a:ext>
            </a:extLst>
          </p:cNvPr>
          <p:cNvSpPr txBox="1"/>
          <p:nvPr/>
        </p:nvSpPr>
        <p:spPr>
          <a:xfrm>
            <a:off x="304800" y="5556119"/>
            <a:ext cx="1124026" cy="400110"/>
          </a:xfrm>
          <a:prstGeom prst="rect">
            <a:avLst/>
          </a:prstGeom>
          <a:noFill/>
        </p:spPr>
        <p:txBody>
          <a:bodyPr wrap="none" rtlCol="0">
            <a:spAutoFit/>
          </a:bodyPr>
          <a:lstStyle/>
          <a:p>
            <a:r>
              <a:rPr lang="en-US" altLang="zh-CN" sz="2000" dirty="0"/>
              <a:t>EMG Fit</a:t>
            </a:r>
            <a:endParaRPr lang="zh-CN" altLang="en-US" sz="2000" dirty="0"/>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0C2E644D-73AD-4581-BEB8-50E200AD8EDD}"/>
                  </a:ext>
                </a:extLst>
              </p:cNvPr>
              <p:cNvSpPr txBox="1"/>
              <p:nvPr/>
            </p:nvSpPr>
            <p:spPr>
              <a:xfrm>
                <a:off x="5181600" y="3362136"/>
                <a:ext cx="1350306"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Sup>
                        <m:sSubSupPr>
                          <m:ctrlPr>
                            <a:rPr lang="en-US" altLang="zh-CN" sz="2000" i="1" smtClean="0">
                              <a:latin typeface="Cambria Math" panose="02040503050406030204" pitchFamily="18" charset="0"/>
                            </a:rPr>
                          </m:ctrlPr>
                        </m:sSubSupPr>
                        <m:e>
                          <m:r>
                            <a:rPr lang="zh-CN" altLang="en-US" sz="2000" i="1" smtClean="0">
                              <a:latin typeface="Cambria Math" panose="02040503050406030204" pitchFamily="18" charset="0"/>
                            </a:rPr>
                            <m:t>𝜒</m:t>
                          </m:r>
                        </m:e>
                        <m:sub>
                          <m:r>
                            <a:rPr lang="zh-CN" altLang="en-US" sz="2000" i="1" smtClean="0">
                              <a:latin typeface="Cambria Math" panose="02040503050406030204" pitchFamily="18" charset="0"/>
                            </a:rPr>
                            <m:t>𝜈</m:t>
                          </m:r>
                        </m:sub>
                        <m:sup>
                          <m:r>
                            <a:rPr lang="en-US" altLang="zh-CN" sz="2000" b="0" i="1" smtClean="0">
                              <a:latin typeface="Cambria Math" panose="02040503050406030204" pitchFamily="18" charset="0"/>
                            </a:rPr>
                            <m:t>2</m:t>
                          </m:r>
                        </m:sup>
                      </m:sSubSup>
                      <m:r>
                        <a:rPr lang="en-US" altLang="zh-CN" sz="2000" b="0" i="1" smtClean="0">
                          <a:latin typeface="Cambria Math" panose="02040503050406030204" pitchFamily="18" charset="0"/>
                        </a:rPr>
                        <m:t>=</m:t>
                      </m:r>
                      <m:r>
                        <a:rPr lang="en-US" altLang="zh-CN" sz="2000" i="1">
                          <a:latin typeface="Cambria Math" panose="02040503050406030204" pitchFamily="18" charset="0"/>
                        </a:rPr>
                        <m:t>1.</m:t>
                      </m:r>
                      <m:r>
                        <a:rPr lang="en-US" altLang="zh-CN" sz="2000" b="0" i="1" smtClean="0">
                          <a:latin typeface="Cambria Math" panose="02040503050406030204" pitchFamily="18" charset="0"/>
                        </a:rPr>
                        <m:t>35</m:t>
                      </m:r>
                    </m:oMath>
                  </m:oMathPara>
                </a14:m>
                <a:endParaRPr lang="zh-CN" altLang="en-US" sz="2000" dirty="0"/>
              </a:p>
            </p:txBody>
          </p:sp>
        </mc:Choice>
        <mc:Fallback xmlns="">
          <p:sp>
            <p:nvSpPr>
              <p:cNvPr id="30" name="TextBox 29">
                <a:extLst>
                  <a:ext uri="{FF2B5EF4-FFF2-40B4-BE49-F238E27FC236}">
                    <a16:creationId xmlns:a16="http://schemas.microsoft.com/office/drawing/2014/main" id="{0C2E644D-73AD-4581-BEB8-50E200AD8EDD}"/>
                  </a:ext>
                </a:extLst>
              </p:cNvPr>
              <p:cNvSpPr txBox="1">
                <a:spLocks noRot="1" noChangeAspect="1" noMove="1" noResize="1" noEditPoints="1" noAdjustHandles="1" noChangeArrowheads="1" noChangeShapeType="1" noTextEdit="1"/>
              </p:cNvSpPr>
              <p:nvPr/>
            </p:nvSpPr>
            <p:spPr>
              <a:xfrm>
                <a:off x="5181600" y="3362136"/>
                <a:ext cx="1350306" cy="400110"/>
              </a:xfrm>
              <a:prstGeom prst="rect">
                <a:avLst/>
              </a:prstGeom>
              <a:blipFill>
                <a:blip r:embed="rId9"/>
                <a:stretch>
                  <a:fillRect b="-923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75B2E001-9F41-4C24-B5CF-A98B9912FDFA}"/>
                  </a:ext>
                </a:extLst>
              </p:cNvPr>
              <p:cNvSpPr txBox="1"/>
              <p:nvPr/>
            </p:nvSpPr>
            <p:spPr>
              <a:xfrm>
                <a:off x="609600" y="1177868"/>
                <a:ext cx="1350306"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Sup>
                        <m:sSubSupPr>
                          <m:ctrlPr>
                            <a:rPr lang="en-US" altLang="zh-CN" sz="2000" i="1" smtClean="0">
                              <a:latin typeface="Cambria Math" panose="02040503050406030204" pitchFamily="18" charset="0"/>
                            </a:rPr>
                          </m:ctrlPr>
                        </m:sSubSupPr>
                        <m:e>
                          <m:r>
                            <a:rPr lang="zh-CN" altLang="en-US" sz="2000" i="1" smtClean="0">
                              <a:latin typeface="Cambria Math" panose="02040503050406030204" pitchFamily="18" charset="0"/>
                            </a:rPr>
                            <m:t>𝜒</m:t>
                          </m:r>
                        </m:e>
                        <m:sub>
                          <m:r>
                            <a:rPr lang="zh-CN" altLang="en-US" sz="2000" i="1" smtClean="0">
                              <a:latin typeface="Cambria Math" panose="02040503050406030204" pitchFamily="18" charset="0"/>
                            </a:rPr>
                            <m:t>𝜈</m:t>
                          </m:r>
                        </m:sub>
                        <m:sup>
                          <m:r>
                            <a:rPr lang="en-US" altLang="zh-CN" sz="2000" b="0" i="1" smtClean="0">
                              <a:latin typeface="Cambria Math" panose="02040503050406030204" pitchFamily="18" charset="0"/>
                            </a:rPr>
                            <m:t>2</m:t>
                          </m:r>
                        </m:sup>
                      </m:sSubSup>
                      <m:r>
                        <a:rPr lang="en-US" altLang="zh-CN" sz="2000" b="0" i="1" smtClean="0">
                          <a:latin typeface="Cambria Math" panose="02040503050406030204" pitchFamily="18" charset="0"/>
                        </a:rPr>
                        <m:t>=</m:t>
                      </m:r>
                      <m:r>
                        <a:rPr lang="en-US" altLang="zh-CN" sz="2000" i="1">
                          <a:latin typeface="Cambria Math" panose="02040503050406030204" pitchFamily="18" charset="0"/>
                        </a:rPr>
                        <m:t>1.</m:t>
                      </m:r>
                      <m:r>
                        <a:rPr lang="en-US" altLang="zh-CN" sz="2000" b="0" i="0" smtClean="0">
                          <a:latin typeface="Cambria Math" panose="02040503050406030204" pitchFamily="18" charset="0"/>
                        </a:rPr>
                        <m:t>38</m:t>
                      </m:r>
                    </m:oMath>
                  </m:oMathPara>
                </a14:m>
                <a:endParaRPr lang="zh-CN" altLang="en-US" sz="2000" dirty="0"/>
              </a:p>
            </p:txBody>
          </p:sp>
        </mc:Choice>
        <mc:Fallback xmlns="">
          <p:sp>
            <p:nvSpPr>
              <p:cNvPr id="31" name="TextBox 30">
                <a:extLst>
                  <a:ext uri="{FF2B5EF4-FFF2-40B4-BE49-F238E27FC236}">
                    <a16:creationId xmlns:a16="http://schemas.microsoft.com/office/drawing/2014/main" id="{75B2E001-9F41-4C24-B5CF-A98B9912FDFA}"/>
                  </a:ext>
                </a:extLst>
              </p:cNvPr>
              <p:cNvSpPr txBox="1">
                <a:spLocks noRot="1" noChangeAspect="1" noMove="1" noResize="1" noEditPoints="1" noAdjustHandles="1" noChangeArrowheads="1" noChangeShapeType="1" noTextEdit="1"/>
              </p:cNvSpPr>
              <p:nvPr/>
            </p:nvSpPr>
            <p:spPr>
              <a:xfrm>
                <a:off x="609600" y="1177868"/>
                <a:ext cx="1350306" cy="400110"/>
              </a:xfrm>
              <a:prstGeom prst="rect">
                <a:avLst/>
              </a:prstGeom>
              <a:blipFill>
                <a:blip r:embed="rId10"/>
                <a:stretch>
                  <a:fillRect b="-757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DE2D3CED-77EE-4C1E-9821-66690C01879F}"/>
                  </a:ext>
                </a:extLst>
              </p:cNvPr>
              <p:cNvSpPr txBox="1"/>
              <p:nvPr/>
            </p:nvSpPr>
            <p:spPr>
              <a:xfrm>
                <a:off x="609600" y="3368459"/>
                <a:ext cx="1350306"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Sup>
                        <m:sSubSupPr>
                          <m:ctrlPr>
                            <a:rPr lang="en-US" altLang="zh-CN" sz="2000" i="1" smtClean="0">
                              <a:latin typeface="Cambria Math" panose="02040503050406030204" pitchFamily="18" charset="0"/>
                            </a:rPr>
                          </m:ctrlPr>
                        </m:sSubSupPr>
                        <m:e>
                          <m:r>
                            <a:rPr lang="zh-CN" altLang="en-US" sz="2000" i="1" smtClean="0">
                              <a:latin typeface="Cambria Math" panose="02040503050406030204" pitchFamily="18" charset="0"/>
                            </a:rPr>
                            <m:t>𝜒</m:t>
                          </m:r>
                        </m:e>
                        <m:sub>
                          <m:r>
                            <a:rPr lang="zh-CN" altLang="en-US" sz="2000" i="1" smtClean="0">
                              <a:latin typeface="Cambria Math" panose="02040503050406030204" pitchFamily="18" charset="0"/>
                            </a:rPr>
                            <m:t>𝜈</m:t>
                          </m:r>
                        </m:sub>
                        <m:sup>
                          <m:r>
                            <a:rPr lang="en-US" altLang="zh-CN" sz="2000" b="0" i="1" smtClean="0">
                              <a:latin typeface="Cambria Math" panose="02040503050406030204" pitchFamily="18" charset="0"/>
                            </a:rPr>
                            <m:t>2</m:t>
                          </m:r>
                        </m:sup>
                      </m:sSubSup>
                      <m:r>
                        <a:rPr lang="en-US" altLang="zh-CN" sz="2000" b="0" i="1" smtClean="0">
                          <a:latin typeface="Cambria Math" panose="02040503050406030204" pitchFamily="18" charset="0"/>
                        </a:rPr>
                        <m:t>=</m:t>
                      </m:r>
                      <m:r>
                        <a:rPr lang="en-US" altLang="zh-CN" sz="2000" i="1">
                          <a:latin typeface="Cambria Math" panose="02040503050406030204" pitchFamily="18" charset="0"/>
                        </a:rPr>
                        <m:t>1.</m:t>
                      </m:r>
                      <m:r>
                        <a:rPr lang="en-US" altLang="zh-CN" sz="2000" b="0" i="1" smtClean="0">
                          <a:latin typeface="Cambria Math" panose="02040503050406030204" pitchFamily="18" charset="0"/>
                        </a:rPr>
                        <m:t>17</m:t>
                      </m:r>
                    </m:oMath>
                  </m:oMathPara>
                </a14:m>
                <a:endParaRPr lang="zh-CN" altLang="en-US" sz="2000" dirty="0"/>
              </a:p>
            </p:txBody>
          </p:sp>
        </mc:Choice>
        <mc:Fallback xmlns="">
          <p:sp>
            <p:nvSpPr>
              <p:cNvPr id="32" name="TextBox 31">
                <a:extLst>
                  <a:ext uri="{FF2B5EF4-FFF2-40B4-BE49-F238E27FC236}">
                    <a16:creationId xmlns:a16="http://schemas.microsoft.com/office/drawing/2014/main" id="{DE2D3CED-77EE-4C1E-9821-66690C01879F}"/>
                  </a:ext>
                </a:extLst>
              </p:cNvPr>
              <p:cNvSpPr txBox="1">
                <a:spLocks noRot="1" noChangeAspect="1" noMove="1" noResize="1" noEditPoints="1" noAdjustHandles="1" noChangeArrowheads="1" noChangeShapeType="1" noTextEdit="1"/>
              </p:cNvSpPr>
              <p:nvPr/>
            </p:nvSpPr>
            <p:spPr>
              <a:xfrm>
                <a:off x="609600" y="3368459"/>
                <a:ext cx="1350306" cy="400110"/>
              </a:xfrm>
              <a:prstGeom prst="rect">
                <a:avLst/>
              </a:prstGeom>
              <a:blipFill>
                <a:blip r:embed="rId11"/>
                <a:stretch>
                  <a:fillRect b="-923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682801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06DBCF17-60D1-477B-B065-E3E5AE218646}"/>
              </a:ext>
            </a:extLst>
          </p:cNvPr>
          <p:cNvPicPr>
            <a:picLocks noGrp="1" noChangeAspect="1"/>
          </p:cNvPicPr>
          <p:nvPr>
            <p:ph idx="1"/>
          </p:nvPr>
        </p:nvPicPr>
        <p:blipFill>
          <a:blip r:embed="rId3"/>
          <a:stretch>
            <a:fillRect/>
          </a:stretch>
        </p:blipFill>
        <p:spPr>
          <a:xfrm>
            <a:off x="238529" y="1046554"/>
            <a:ext cx="8640000" cy="2615962"/>
          </a:xfrm>
        </p:spPr>
      </p:pic>
      <p:sp>
        <p:nvSpPr>
          <p:cNvPr id="3" name="Title 2">
            <a:extLst>
              <a:ext uri="{FF2B5EF4-FFF2-40B4-BE49-F238E27FC236}">
                <a16:creationId xmlns:a16="http://schemas.microsoft.com/office/drawing/2014/main" id="{C0579A28-FD36-4685-917B-8E18BFC7AD5D}"/>
              </a:ext>
            </a:extLst>
          </p:cNvPr>
          <p:cNvSpPr>
            <a:spLocks noGrp="1"/>
          </p:cNvSpPr>
          <p:nvPr>
            <p:ph type="title"/>
          </p:nvPr>
        </p:nvSpPr>
        <p:spPr>
          <a:xfrm>
            <a:off x="76200" y="289331"/>
            <a:ext cx="8991600" cy="478624"/>
          </a:xfrm>
        </p:spPr>
        <p:txBody>
          <a:bodyPr/>
          <a:lstStyle/>
          <a:p>
            <a:r>
              <a:rPr lang="en-US" altLang="zh-CN" baseline="30000" dirty="0"/>
              <a:t>25</a:t>
            </a:r>
            <a:r>
              <a:rPr lang="en-US" altLang="zh-CN" dirty="0"/>
              <a:t>Si(</a:t>
            </a:r>
            <a:r>
              <a:rPr lang="el-GR" altLang="zh-CN" i="1" dirty="0"/>
              <a:t>β</a:t>
            </a:r>
            <a:r>
              <a:rPr lang="en-US" altLang="zh-CN" i="1" dirty="0"/>
              <a:t>p</a:t>
            </a:r>
            <a:r>
              <a:rPr lang="el-GR" altLang="zh-CN" i="1" dirty="0"/>
              <a:t>γ</a:t>
            </a:r>
            <a:r>
              <a:rPr lang="el-GR" altLang="zh-CN" dirty="0"/>
              <a:t>)</a:t>
            </a:r>
            <a:r>
              <a:rPr lang="el-GR" altLang="zh-CN" baseline="30000" dirty="0"/>
              <a:t>24</a:t>
            </a:r>
            <a:r>
              <a:rPr lang="en-US" altLang="zh-CN" dirty="0"/>
              <a:t>Mg</a:t>
            </a:r>
            <a:endParaRPr lang="zh-CN" altLang="en-US" dirty="0"/>
          </a:p>
        </p:txBody>
      </p:sp>
      <p:sp>
        <p:nvSpPr>
          <p:cNvPr id="4" name="Footer Placeholder 3">
            <a:extLst>
              <a:ext uri="{FF2B5EF4-FFF2-40B4-BE49-F238E27FC236}">
                <a16:creationId xmlns:a16="http://schemas.microsoft.com/office/drawing/2014/main" id="{8D7161A0-0A50-4FA7-B497-798D24F533C5}"/>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4DC11E13-8A23-4F69-8C99-287F89A419E3}"/>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43</a:t>
            </a:fld>
            <a:endParaRPr lang="en-US" sz="1300" dirty="0"/>
          </a:p>
        </p:txBody>
      </p:sp>
    </p:spTree>
    <p:extLst>
      <p:ext uri="{BB962C8B-B14F-4D97-AF65-F5344CB8AC3E}">
        <p14:creationId xmlns:p14="http://schemas.microsoft.com/office/powerpoint/2010/main" val="42857816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06DBCF17-60D1-477B-B065-E3E5AE218646}"/>
              </a:ext>
            </a:extLst>
          </p:cNvPr>
          <p:cNvPicPr>
            <a:picLocks noGrp="1" noChangeAspect="1"/>
          </p:cNvPicPr>
          <p:nvPr>
            <p:ph idx="1"/>
          </p:nvPr>
        </p:nvPicPr>
        <p:blipFill>
          <a:blip r:embed="rId3"/>
          <a:stretch>
            <a:fillRect/>
          </a:stretch>
        </p:blipFill>
        <p:spPr>
          <a:xfrm>
            <a:off x="238529" y="1046554"/>
            <a:ext cx="8640000" cy="2615962"/>
          </a:xfrm>
        </p:spPr>
      </p:pic>
      <p:sp>
        <p:nvSpPr>
          <p:cNvPr id="3" name="Title 2">
            <a:extLst>
              <a:ext uri="{FF2B5EF4-FFF2-40B4-BE49-F238E27FC236}">
                <a16:creationId xmlns:a16="http://schemas.microsoft.com/office/drawing/2014/main" id="{C0579A28-FD36-4685-917B-8E18BFC7AD5D}"/>
              </a:ext>
            </a:extLst>
          </p:cNvPr>
          <p:cNvSpPr>
            <a:spLocks noGrp="1"/>
          </p:cNvSpPr>
          <p:nvPr>
            <p:ph type="title"/>
          </p:nvPr>
        </p:nvSpPr>
        <p:spPr>
          <a:xfrm>
            <a:off x="76200" y="289331"/>
            <a:ext cx="8991600" cy="478624"/>
          </a:xfrm>
        </p:spPr>
        <p:txBody>
          <a:bodyPr/>
          <a:lstStyle/>
          <a:p>
            <a:r>
              <a:rPr lang="en-US" altLang="zh-CN" baseline="30000" dirty="0"/>
              <a:t>25</a:t>
            </a:r>
            <a:r>
              <a:rPr lang="en-US" altLang="zh-CN" dirty="0"/>
              <a:t>Si(</a:t>
            </a:r>
            <a:r>
              <a:rPr lang="el-GR" altLang="zh-CN" i="1" dirty="0"/>
              <a:t>β</a:t>
            </a:r>
            <a:r>
              <a:rPr lang="en-US" altLang="zh-CN" i="1" dirty="0"/>
              <a:t>p</a:t>
            </a:r>
            <a:r>
              <a:rPr lang="el-GR" altLang="zh-CN" i="1" dirty="0"/>
              <a:t>γ</a:t>
            </a:r>
            <a:r>
              <a:rPr lang="el-GR" altLang="zh-CN" dirty="0"/>
              <a:t>)</a:t>
            </a:r>
            <a:r>
              <a:rPr lang="el-GR" altLang="zh-CN" baseline="30000" dirty="0"/>
              <a:t>24</a:t>
            </a:r>
            <a:r>
              <a:rPr lang="en-US" altLang="zh-CN" dirty="0"/>
              <a:t>Mg</a:t>
            </a:r>
            <a:endParaRPr lang="zh-CN" altLang="en-US" dirty="0"/>
          </a:p>
        </p:txBody>
      </p:sp>
      <p:sp>
        <p:nvSpPr>
          <p:cNvPr id="4" name="Footer Placeholder 3">
            <a:extLst>
              <a:ext uri="{FF2B5EF4-FFF2-40B4-BE49-F238E27FC236}">
                <a16:creationId xmlns:a16="http://schemas.microsoft.com/office/drawing/2014/main" id="{8D7161A0-0A50-4FA7-B497-798D24F533C5}"/>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4DC11E13-8A23-4F69-8C99-287F89A419E3}"/>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44</a:t>
            </a:fld>
            <a:endParaRPr lang="en-US" sz="1300" dirty="0"/>
          </a:p>
        </p:txBody>
      </p:sp>
      <p:pic>
        <p:nvPicPr>
          <p:cNvPr id="10" name="Picture 9">
            <a:extLst>
              <a:ext uri="{FF2B5EF4-FFF2-40B4-BE49-F238E27FC236}">
                <a16:creationId xmlns:a16="http://schemas.microsoft.com/office/drawing/2014/main" id="{0D4BFCCB-33E1-49A9-AEFC-D3D2568DDDAC}"/>
              </a:ext>
            </a:extLst>
          </p:cNvPr>
          <p:cNvPicPr>
            <a:picLocks noChangeAspect="1"/>
          </p:cNvPicPr>
          <p:nvPr/>
        </p:nvPicPr>
        <p:blipFill>
          <a:blip r:embed="rId4"/>
          <a:stretch>
            <a:fillRect/>
          </a:stretch>
        </p:blipFill>
        <p:spPr>
          <a:xfrm>
            <a:off x="238529" y="3480036"/>
            <a:ext cx="8640000" cy="2615964"/>
          </a:xfrm>
          <a:prstGeom prst="rect">
            <a:avLst/>
          </a:prstGeom>
        </p:spPr>
      </p:pic>
    </p:spTree>
    <p:extLst>
      <p:ext uri="{BB962C8B-B14F-4D97-AF65-F5344CB8AC3E}">
        <p14:creationId xmlns:p14="http://schemas.microsoft.com/office/powerpoint/2010/main" val="14425348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C61A5B-970A-423D-B151-3A669E131D9B}"/>
              </a:ext>
            </a:extLst>
          </p:cNvPr>
          <p:cNvSpPr>
            <a:spLocks noGrp="1"/>
          </p:cNvSpPr>
          <p:nvPr>
            <p:ph type="title"/>
          </p:nvPr>
        </p:nvSpPr>
        <p:spPr/>
        <p:txBody>
          <a:bodyPr/>
          <a:lstStyle/>
          <a:p>
            <a:r>
              <a:rPr lang="en-US" altLang="zh-CN" dirty="0"/>
              <a:t>Doppler Broadening of </a:t>
            </a:r>
            <a:r>
              <a:rPr lang="el-GR" altLang="zh-CN" i="1" dirty="0"/>
              <a:t>β</a:t>
            </a:r>
            <a:r>
              <a:rPr lang="en-US" altLang="zh-CN" i="1" dirty="0"/>
              <a:t>p</a:t>
            </a:r>
            <a:r>
              <a:rPr lang="el-GR" altLang="zh-CN" i="1" dirty="0"/>
              <a:t>γ</a:t>
            </a:r>
            <a:endParaRPr lang="zh-CN" altLang="en-US" dirty="0"/>
          </a:p>
        </p:txBody>
      </p:sp>
      <p:sp>
        <p:nvSpPr>
          <p:cNvPr id="4" name="Footer Placeholder 3">
            <a:extLst>
              <a:ext uri="{FF2B5EF4-FFF2-40B4-BE49-F238E27FC236}">
                <a16:creationId xmlns:a16="http://schemas.microsoft.com/office/drawing/2014/main" id="{9BE233C5-B9A5-464F-9F0E-C2C3662632AE}"/>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4A4E7670-EB8F-4FC8-A96F-E10987D3E38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45</a:t>
            </a:fld>
            <a:endParaRPr lang="en-US" sz="1300" dirty="0"/>
          </a:p>
        </p:txBody>
      </p:sp>
      <p:sp>
        <p:nvSpPr>
          <p:cNvPr id="43" name="椭圆 2">
            <a:extLst>
              <a:ext uri="{FF2B5EF4-FFF2-40B4-BE49-F238E27FC236}">
                <a16:creationId xmlns:a16="http://schemas.microsoft.com/office/drawing/2014/main" id="{1551F7E3-8ABC-4ADC-9957-0FA9314E4773}"/>
              </a:ext>
            </a:extLst>
          </p:cNvPr>
          <p:cNvSpPr/>
          <p:nvPr/>
        </p:nvSpPr>
        <p:spPr>
          <a:xfrm>
            <a:off x="2786224" y="2724425"/>
            <a:ext cx="990600" cy="990600"/>
          </a:xfrm>
          <a:prstGeom prst="ellipse">
            <a:avLst/>
          </a:prstGeom>
          <a:gradFill flip="none" rotWithShape="1">
            <a:gsLst>
              <a:gs pos="0">
                <a:schemeClr val="bg1"/>
              </a:gs>
              <a:gs pos="81000">
                <a:schemeClr val="accent6">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4" name="椭圆 3">
            <a:extLst>
              <a:ext uri="{FF2B5EF4-FFF2-40B4-BE49-F238E27FC236}">
                <a16:creationId xmlns:a16="http://schemas.microsoft.com/office/drawing/2014/main" id="{32DFF9EC-D1C6-408B-BD36-16C45D305BB1}"/>
              </a:ext>
            </a:extLst>
          </p:cNvPr>
          <p:cNvSpPr/>
          <p:nvPr/>
        </p:nvSpPr>
        <p:spPr>
          <a:xfrm>
            <a:off x="1352499" y="1533243"/>
            <a:ext cx="308430" cy="308430"/>
          </a:xfrm>
          <a:prstGeom prst="ellipse">
            <a:avLst/>
          </a:prstGeom>
          <a:gradFill flip="none" rotWithShape="1">
            <a:gsLst>
              <a:gs pos="0">
                <a:schemeClr val="bg1"/>
              </a:gs>
              <a:gs pos="81000">
                <a:srgbClr val="00B05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5" name="椭圆 4">
            <a:extLst>
              <a:ext uri="{FF2B5EF4-FFF2-40B4-BE49-F238E27FC236}">
                <a16:creationId xmlns:a16="http://schemas.microsoft.com/office/drawing/2014/main" id="{C94892DE-1CE8-46CB-A023-9CE15A866E3B}"/>
              </a:ext>
            </a:extLst>
          </p:cNvPr>
          <p:cNvSpPr/>
          <p:nvPr/>
        </p:nvSpPr>
        <p:spPr>
          <a:xfrm>
            <a:off x="1670657" y="4099929"/>
            <a:ext cx="308430" cy="308430"/>
          </a:xfrm>
          <a:prstGeom prst="ellipse">
            <a:avLst/>
          </a:prstGeom>
          <a:gradFill flip="none" rotWithShape="1">
            <a:gsLst>
              <a:gs pos="0">
                <a:schemeClr val="bg1"/>
              </a:gs>
              <a:gs pos="81000">
                <a:srgbClr val="FFC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6" name="燕尾形箭头 5">
            <a:extLst>
              <a:ext uri="{FF2B5EF4-FFF2-40B4-BE49-F238E27FC236}">
                <a16:creationId xmlns:a16="http://schemas.microsoft.com/office/drawing/2014/main" id="{1DA4FB54-FB9B-4E95-9E66-9E121D9B60BC}"/>
              </a:ext>
            </a:extLst>
          </p:cNvPr>
          <p:cNvSpPr/>
          <p:nvPr/>
        </p:nvSpPr>
        <p:spPr>
          <a:xfrm rot="8785348">
            <a:off x="1947871" y="3774102"/>
            <a:ext cx="842987" cy="237565"/>
          </a:xfrm>
          <a:prstGeom prst="notchedRightArrow">
            <a:avLst/>
          </a:prstGeom>
          <a:gradFill flip="none" rotWithShape="1">
            <a:gsLst>
              <a:gs pos="0">
                <a:schemeClr val="accent1">
                  <a:lumMod val="5000"/>
                  <a:lumOff val="95000"/>
                </a:schemeClr>
              </a:gs>
              <a:gs pos="71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7" name="燕尾形箭头 6">
            <a:extLst>
              <a:ext uri="{FF2B5EF4-FFF2-40B4-BE49-F238E27FC236}">
                <a16:creationId xmlns:a16="http://schemas.microsoft.com/office/drawing/2014/main" id="{39A72669-2BAB-4A34-9719-8EC387708503}"/>
              </a:ext>
            </a:extLst>
          </p:cNvPr>
          <p:cNvSpPr/>
          <p:nvPr/>
        </p:nvSpPr>
        <p:spPr>
          <a:xfrm rot="13279377">
            <a:off x="1522136" y="2181383"/>
            <a:ext cx="1354260" cy="237565"/>
          </a:xfrm>
          <a:prstGeom prst="notchedRightArrow">
            <a:avLst/>
          </a:prstGeom>
          <a:gradFill flip="none" rotWithShape="1">
            <a:gsLst>
              <a:gs pos="0">
                <a:schemeClr val="accent1">
                  <a:lumMod val="5000"/>
                  <a:lumOff val="95000"/>
                </a:schemeClr>
              </a:gs>
              <a:gs pos="71000">
                <a:srgbClr val="00B050"/>
              </a:gs>
              <a:gs pos="100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52" name="文本框 20">
            <a:extLst>
              <a:ext uri="{FF2B5EF4-FFF2-40B4-BE49-F238E27FC236}">
                <a16:creationId xmlns:a16="http://schemas.microsoft.com/office/drawing/2014/main" id="{FD627256-817B-452B-98A9-755FAE1C9375}"/>
              </a:ext>
            </a:extLst>
          </p:cNvPr>
          <p:cNvSpPr txBox="1"/>
          <p:nvPr/>
        </p:nvSpPr>
        <p:spPr>
          <a:xfrm>
            <a:off x="1046396" y="1140019"/>
            <a:ext cx="1031051" cy="369332"/>
          </a:xfrm>
          <a:prstGeom prst="rect">
            <a:avLst/>
          </a:prstGeom>
          <a:noFill/>
        </p:spPr>
        <p:txBody>
          <a:bodyPr wrap="none" rtlCol="0">
            <a:spAutoFit/>
          </a:bodyPr>
          <a:lstStyle/>
          <a:p>
            <a:r>
              <a:rPr lang="en-US" altLang="zh-CN" dirty="0">
                <a:latin typeface="+mj-lt"/>
                <a:cs typeface="Times New Roman" panose="02020603050405020304" pitchFamily="18" charset="0"/>
              </a:rPr>
              <a:t>Positron</a:t>
            </a:r>
            <a:endParaRPr lang="en-US" dirty="0">
              <a:latin typeface="+mj-lt"/>
              <a:cs typeface="Times New Roman" panose="02020603050405020304" pitchFamily="18" charset="0"/>
            </a:endParaRPr>
          </a:p>
        </p:txBody>
      </p:sp>
      <p:sp>
        <p:nvSpPr>
          <p:cNvPr id="53" name="文本框 22">
            <a:extLst>
              <a:ext uri="{FF2B5EF4-FFF2-40B4-BE49-F238E27FC236}">
                <a16:creationId xmlns:a16="http://schemas.microsoft.com/office/drawing/2014/main" id="{6B918F10-F209-4E6E-A820-3229C4344DEB}"/>
              </a:ext>
            </a:extLst>
          </p:cNvPr>
          <p:cNvSpPr txBox="1"/>
          <p:nvPr/>
        </p:nvSpPr>
        <p:spPr>
          <a:xfrm>
            <a:off x="1161870" y="4435069"/>
            <a:ext cx="1056700" cy="369332"/>
          </a:xfrm>
          <a:prstGeom prst="rect">
            <a:avLst/>
          </a:prstGeom>
          <a:noFill/>
        </p:spPr>
        <p:txBody>
          <a:bodyPr wrap="none" rtlCol="0">
            <a:spAutoFit/>
          </a:bodyPr>
          <a:lstStyle/>
          <a:p>
            <a:r>
              <a:rPr lang="en-US" altLang="zh-CN" dirty="0">
                <a:latin typeface="+mj-lt"/>
                <a:cs typeface="Times New Roman" panose="02020603050405020304" pitchFamily="18" charset="0"/>
              </a:rPr>
              <a:t>Neutrino</a:t>
            </a:r>
            <a:endParaRPr lang="en-US" dirty="0">
              <a:latin typeface="+mj-lt"/>
              <a:cs typeface="Times New Roman" panose="02020603050405020304" pitchFamily="18" charset="0"/>
            </a:endParaRPr>
          </a:p>
        </p:txBody>
      </p:sp>
      <p:sp>
        <p:nvSpPr>
          <p:cNvPr id="2" name="文本框 18">
            <a:extLst>
              <a:ext uri="{FF2B5EF4-FFF2-40B4-BE49-F238E27FC236}">
                <a16:creationId xmlns:a16="http://schemas.microsoft.com/office/drawing/2014/main" id="{4B0FA96D-0924-4A3B-B300-76556FCB13E0}"/>
              </a:ext>
            </a:extLst>
          </p:cNvPr>
          <p:cNvSpPr txBox="1"/>
          <p:nvPr/>
        </p:nvSpPr>
        <p:spPr>
          <a:xfrm>
            <a:off x="2756187" y="3855764"/>
            <a:ext cx="1184940" cy="369332"/>
          </a:xfrm>
          <a:prstGeom prst="rect">
            <a:avLst/>
          </a:prstGeom>
          <a:noFill/>
        </p:spPr>
        <p:txBody>
          <a:bodyPr wrap="none" rtlCol="0">
            <a:spAutoFit/>
          </a:bodyPr>
          <a:lstStyle/>
          <a:p>
            <a:r>
              <a:rPr lang="en-US" altLang="zh-CN" dirty="0">
                <a:latin typeface="+mj-lt"/>
                <a:cs typeface="Times New Roman" panose="02020603050405020304" pitchFamily="18" charset="0"/>
              </a:rPr>
              <a:t>Precursor</a:t>
            </a:r>
            <a:endParaRPr lang="en-US" dirty="0">
              <a:latin typeface="+mj-lt"/>
              <a:cs typeface="Times New Roman" panose="02020603050405020304" pitchFamily="18" charset="0"/>
            </a:endParaRPr>
          </a:p>
        </p:txBody>
      </p:sp>
    </p:spTree>
    <p:extLst>
      <p:ext uri="{BB962C8B-B14F-4D97-AF65-F5344CB8AC3E}">
        <p14:creationId xmlns:p14="http://schemas.microsoft.com/office/powerpoint/2010/main" val="37934596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C61A5B-970A-423D-B151-3A669E131D9B}"/>
              </a:ext>
            </a:extLst>
          </p:cNvPr>
          <p:cNvSpPr>
            <a:spLocks noGrp="1"/>
          </p:cNvSpPr>
          <p:nvPr>
            <p:ph type="title"/>
          </p:nvPr>
        </p:nvSpPr>
        <p:spPr/>
        <p:txBody>
          <a:bodyPr/>
          <a:lstStyle/>
          <a:p>
            <a:r>
              <a:rPr lang="en-US" altLang="zh-CN" dirty="0"/>
              <a:t>Doppler Broadening of </a:t>
            </a:r>
            <a:r>
              <a:rPr lang="el-GR" altLang="zh-CN" i="1" dirty="0"/>
              <a:t>β</a:t>
            </a:r>
            <a:r>
              <a:rPr lang="en-US" altLang="zh-CN" i="1" dirty="0"/>
              <a:t>p</a:t>
            </a:r>
            <a:r>
              <a:rPr lang="el-GR" altLang="zh-CN" i="1" dirty="0"/>
              <a:t>γ</a:t>
            </a:r>
            <a:endParaRPr lang="zh-CN" altLang="en-US" dirty="0"/>
          </a:p>
        </p:txBody>
      </p:sp>
      <p:sp>
        <p:nvSpPr>
          <p:cNvPr id="4" name="Footer Placeholder 3">
            <a:extLst>
              <a:ext uri="{FF2B5EF4-FFF2-40B4-BE49-F238E27FC236}">
                <a16:creationId xmlns:a16="http://schemas.microsoft.com/office/drawing/2014/main" id="{9BE233C5-B9A5-464F-9F0E-C2C3662632AE}"/>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4A4E7670-EB8F-4FC8-A96F-E10987D3E38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46</a:t>
            </a:fld>
            <a:endParaRPr lang="en-US" sz="1300" dirty="0"/>
          </a:p>
        </p:txBody>
      </p:sp>
      <p:sp>
        <p:nvSpPr>
          <p:cNvPr id="43" name="椭圆 2">
            <a:extLst>
              <a:ext uri="{FF2B5EF4-FFF2-40B4-BE49-F238E27FC236}">
                <a16:creationId xmlns:a16="http://schemas.microsoft.com/office/drawing/2014/main" id="{1551F7E3-8ABC-4ADC-9957-0FA9314E4773}"/>
              </a:ext>
            </a:extLst>
          </p:cNvPr>
          <p:cNvSpPr/>
          <p:nvPr/>
        </p:nvSpPr>
        <p:spPr>
          <a:xfrm>
            <a:off x="2786224" y="2724425"/>
            <a:ext cx="990600" cy="990600"/>
          </a:xfrm>
          <a:prstGeom prst="ellipse">
            <a:avLst/>
          </a:prstGeom>
          <a:gradFill flip="none" rotWithShape="1">
            <a:gsLst>
              <a:gs pos="0">
                <a:schemeClr val="bg1"/>
              </a:gs>
              <a:gs pos="81000">
                <a:schemeClr val="accent6">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4" name="椭圆 3">
            <a:extLst>
              <a:ext uri="{FF2B5EF4-FFF2-40B4-BE49-F238E27FC236}">
                <a16:creationId xmlns:a16="http://schemas.microsoft.com/office/drawing/2014/main" id="{32DFF9EC-D1C6-408B-BD36-16C45D305BB1}"/>
              </a:ext>
            </a:extLst>
          </p:cNvPr>
          <p:cNvSpPr/>
          <p:nvPr/>
        </p:nvSpPr>
        <p:spPr>
          <a:xfrm>
            <a:off x="1352499" y="1533243"/>
            <a:ext cx="308430" cy="308430"/>
          </a:xfrm>
          <a:prstGeom prst="ellipse">
            <a:avLst/>
          </a:prstGeom>
          <a:gradFill flip="none" rotWithShape="1">
            <a:gsLst>
              <a:gs pos="0">
                <a:schemeClr val="bg1"/>
              </a:gs>
              <a:gs pos="81000">
                <a:srgbClr val="00B05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5" name="椭圆 4">
            <a:extLst>
              <a:ext uri="{FF2B5EF4-FFF2-40B4-BE49-F238E27FC236}">
                <a16:creationId xmlns:a16="http://schemas.microsoft.com/office/drawing/2014/main" id="{C94892DE-1CE8-46CB-A023-9CE15A866E3B}"/>
              </a:ext>
            </a:extLst>
          </p:cNvPr>
          <p:cNvSpPr/>
          <p:nvPr/>
        </p:nvSpPr>
        <p:spPr>
          <a:xfrm>
            <a:off x="1670657" y="4099929"/>
            <a:ext cx="308430" cy="308430"/>
          </a:xfrm>
          <a:prstGeom prst="ellipse">
            <a:avLst/>
          </a:prstGeom>
          <a:gradFill flip="none" rotWithShape="1">
            <a:gsLst>
              <a:gs pos="0">
                <a:schemeClr val="bg1"/>
              </a:gs>
              <a:gs pos="81000">
                <a:srgbClr val="FFC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6" name="燕尾形箭头 5">
            <a:extLst>
              <a:ext uri="{FF2B5EF4-FFF2-40B4-BE49-F238E27FC236}">
                <a16:creationId xmlns:a16="http://schemas.microsoft.com/office/drawing/2014/main" id="{1DA4FB54-FB9B-4E95-9E66-9E121D9B60BC}"/>
              </a:ext>
            </a:extLst>
          </p:cNvPr>
          <p:cNvSpPr/>
          <p:nvPr/>
        </p:nvSpPr>
        <p:spPr>
          <a:xfrm rot="8785348">
            <a:off x="1947871" y="3774102"/>
            <a:ext cx="842987" cy="237565"/>
          </a:xfrm>
          <a:prstGeom prst="notchedRightArrow">
            <a:avLst/>
          </a:prstGeom>
          <a:gradFill flip="none" rotWithShape="1">
            <a:gsLst>
              <a:gs pos="0">
                <a:schemeClr val="accent1">
                  <a:lumMod val="5000"/>
                  <a:lumOff val="95000"/>
                </a:schemeClr>
              </a:gs>
              <a:gs pos="71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7" name="燕尾形箭头 6">
            <a:extLst>
              <a:ext uri="{FF2B5EF4-FFF2-40B4-BE49-F238E27FC236}">
                <a16:creationId xmlns:a16="http://schemas.microsoft.com/office/drawing/2014/main" id="{39A72669-2BAB-4A34-9719-8EC387708503}"/>
              </a:ext>
            </a:extLst>
          </p:cNvPr>
          <p:cNvSpPr/>
          <p:nvPr/>
        </p:nvSpPr>
        <p:spPr>
          <a:xfrm rot="13279377">
            <a:off x="1522136" y="2181383"/>
            <a:ext cx="1354260" cy="237565"/>
          </a:xfrm>
          <a:prstGeom prst="notchedRightArrow">
            <a:avLst/>
          </a:prstGeom>
          <a:gradFill flip="none" rotWithShape="1">
            <a:gsLst>
              <a:gs pos="0">
                <a:schemeClr val="accent1">
                  <a:lumMod val="5000"/>
                  <a:lumOff val="95000"/>
                </a:schemeClr>
              </a:gs>
              <a:gs pos="71000">
                <a:srgbClr val="00B050"/>
              </a:gs>
              <a:gs pos="100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8" name="椭圆 7">
            <a:extLst>
              <a:ext uri="{FF2B5EF4-FFF2-40B4-BE49-F238E27FC236}">
                <a16:creationId xmlns:a16="http://schemas.microsoft.com/office/drawing/2014/main" id="{A3FA2D99-FC8E-4004-9309-E070BCB1DC31}"/>
              </a:ext>
            </a:extLst>
          </p:cNvPr>
          <p:cNvSpPr/>
          <p:nvPr/>
        </p:nvSpPr>
        <p:spPr>
          <a:xfrm>
            <a:off x="4504768" y="2724425"/>
            <a:ext cx="990600" cy="990600"/>
          </a:xfrm>
          <a:prstGeom prst="ellipse">
            <a:avLst/>
          </a:prstGeom>
          <a:gradFill flip="none" rotWithShape="1">
            <a:gsLst>
              <a:gs pos="0">
                <a:schemeClr val="bg1"/>
              </a:gs>
              <a:gs pos="81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cxnSp>
        <p:nvCxnSpPr>
          <p:cNvPr id="50" name="直接箭头连接符 10">
            <a:extLst>
              <a:ext uri="{FF2B5EF4-FFF2-40B4-BE49-F238E27FC236}">
                <a16:creationId xmlns:a16="http://schemas.microsoft.com/office/drawing/2014/main" id="{96084A3D-7AF3-4BD9-89CF-624D33D93673}"/>
              </a:ext>
            </a:extLst>
          </p:cNvPr>
          <p:cNvCxnSpPr/>
          <p:nvPr/>
        </p:nvCxnSpPr>
        <p:spPr>
          <a:xfrm>
            <a:off x="3866740" y="3239180"/>
            <a:ext cx="535021" cy="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sp>
        <p:nvSpPr>
          <p:cNvPr id="52" name="文本框 20">
            <a:extLst>
              <a:ext uri="{FF2B5EF4-FFF2-40B4-BE49-F238E27FC236}">
                <a16:creationId xmlns:a16="http://schemas.microsoft.com/office/drawing/2014/main" id="{FD627256-817B-452B-98A9-755FAE1C9375}"/>
              </a:ext>
            </a:extLst>
          </p:cNvPr>
          <p:cNvSpPr txBox="1"/>
          <p:nvPr/>
        </p:nvSpPr>
        <p:spPr>
          <a:xfrm>
            <a:off x="1046396" y="1140019"/>
            <a:ext cx="1031051" cy="369332"/>
          </a:xfrm>
          <a:prstGeom prst="rect">
            <a:avLst/>
          </a:prstGeom>
          <a:noFill/>
        </p:spPr>
        <p:txBody>
          <a:bodyPr wrap="none" rtlCol="0">
            <a:spAutoFit/>
          </a:bodyPr>
          <a:lstStyle/>
          <a:p>
            <a:r>
              <a:rPr lang="en-US" altLang="zh-CN" dirty="0">
                <a:latin typeface="+mj-lt"/>
                <a:cs typeface="Times New Roman" panose="02020603050405020304" pitchFamily="18" charset="0"/>
              </a:rPr>
              <a:t>Positron</a:t>
            </a:r>
            <a:endParaRPr lang="en-US" dirty="0">
              <a:latin typeface="+mj-lt"/>
              <a:cs typeface="Times New Roman" panose="02020603050405020304" pitchFamily="18" charset="0"/>
            </a:endParaRPr>
          </a:p>
        </p:txBody>
      </p:sp>
      <p:sp>
        <p:nvSpPr>
          <p:cNvPr id="53" name="文本框 22">
            <a:extLst>
              <a:ext uri="{FF2B5EF4-FFF2-40B4-BE49-F238E27FC236}">
                <a16:creationId xmlns:a16="http://schemas.microsoft.com/office/drawing/2014/main" id="{6B918F10-F209-4E6E-A820-3229C4344DEB}"/>
              </a:ext>
            </a:extLst>
          </p:cNvPr>
          <p:cNvSpPr txBox="1"/>
          <p:nvPr/>
        </p:nvSpPr>
        <p:spPr>
          <a:xfrm>
            <a:off x="1161870" y="4435069"/>
            <a:ext cx="1056700" cy="369332"/>
          </a:xfrm>
          <a:prstGeom prst="rect">
            <a:avLst/>
          </a:prstGeom>
          <a:noFill/>
        </p:spPr>
        <p:txBody>
          <a:bodyPr wrap="none" rtlCol="0">
            <a:spAutoFit/>
          </a:bodyPr>
          <a:lstStyle/>
          <a:p>
            <a:r>
              <a:rPr lang="en-US" altLang="zh-CN" dirty="0">
                <a:latin typeface="+mj-lt"/>
                <a:cs typeface="Times New Roman" panose="02020603050405020304" pitchFamily="18" charset="0"/>
              </a:rPr>
              <a:t>Neutrino</a:t>
            </a:r>
            <a:endParaRPr lang="en-US" dirty="0">
              <a:latin typeface="+mj-lt"/>
              <a:cs typeface="Times New Roman" panose="02020603050405020304" pitchFamily="18" charset="0"/>
            </a:endParaRPr>
          </a:p>
        </p:txBody>
      </p:sp>
      <p:sp>
        <p:nvSpPr>
          <p:cNvPr id="59" name="文本框 18">
            <a:extLst>
              <a:ext uri="{FF2B5EF4-FFF2-40B4-BE49-F238E27FC236}">
                <a16:creationId xmlns:a16="http://schemas.microsoft.com/office/drawing/2014/main" id="{9D62C6B8-339B-4258-8FEE-1881A9EA2972}"/>
              </a:ext>
            </a:extLst>
          </p:cNvPr>
          <p:cNvSpPr txBox="1"/>
          <p:nvPr/>
        </p:nvSpPr>
        <p:spPr>
          <a:xfrm>
            <a:off x="5598375" y="3035059"/>
            <a:ext cx="1133644" cy="369332"/>
          </a:xfrm>
          <a:prstGeom prst="rect">
            <a:avLst/>
          </a:prstGeom>
          <a:noFill/>
        </p:spPr>
        <p:txBody>
          <a:bodyPr wrap="none" rtlCol="0">
            <a:spAutoFit/>
          </a:bodyPr>
          <a:lstStyle/>
          <a:p>
            <a:r>
              <a:rPr lang="en-US" altLang="zh-CN" dirty="0">
                <a:latin typeface="+mj-lt"/>
                <a:cs typeface="Times New Roman" panose="02020603050405020304" pitchFamily="18" charset="0"/>
              </a:rPr>
              <a:t>Daughter</a:t>
            </a:r>
            <a:endParaRPr lang="en-US" dirty="0">
              <a:latin typeface="+mj-lt"/>
              <a:cs typeface="Times New Roman" panose="02020603050405020304" pitchFamily="18" charset="0"/>
            </a:endParaRPr>
          </a:p>
        </p:txBody>
      </p:sp>
      <p:sp>
        <p:nvSpPr>
          <p:cNvPr id="23" name="文本框 18">
            <a:extLst>
              <a:ext uri="{FF2B5EF4-FFF2-40B4-BE49-F238E27FC236}">
                <a16:creationId xmlns:a16="http://schemas.microsoft.com/office/drawing/2014/main" id="{2ECBF9FD-4EB6-4F48-8A53-0E0E762850C2}"/>
              </a:ext>
            </a:extLst>
          </p:cNvPr>
          <p:cNvSpPr txBox="1"/>
          <p:nvPr/>
        </p:nvSpPr>
        <p:spPr>
          <a:xfrm>
            <a:off x="2756187" y="3855764"/>
            <a:ext cx="1184940" cy="369332"/>
          </a:xfrm>
          <a:prstGeom prst="rect">
            <a:avLst/>
          </a:prstGeom>
          <a:noFill/>
        </p:spPr>
        <p:txBody>
          <a:bodyPr wrap="none" rtlCol="0">
            <a:spAutoFit/>
          </a:bodyPr>
          <a:lstStyle/>
          <a:p>
            <a:r>
              <a:rPr lang="en-US" altLang="zh-CN" dirty="0">
                <a:latin typeface="+mj-lt"/>
                <a:cs typeface="Times New Roman" panose="02020603050405020304" pitchFamily="18" charset="0"/>
              </a:rPr>
              <a:t>Precursor</a:t>
            </a:r>
            <a:endParaRPr lang="en-US" dirty="0">
              <a:latin typeface="+mj-lt"/>
              <a:cs typeface="Times New Roman" panose="02020603050405020304" pitchFamily="18" charset="0"/>
            </a:endParaRPr>
          </a:p>
        </p:txBody>
      </p:sp>
    </p:spTree>
    <p:extLst>
      <p:ext uri="{BB962C8B-B14F-4D97-AF65-F5344CB8AC3E}">
        <p14:creationId xmlns:p14="http://schemas.microsoft.com/office/powerpoint/2010/main" val="11713258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C61A5B-970A-423D-B151-3A669E131D9B}"/>
              </a:ext>
            </a:extLst>
          </p:cNvPr>
          <p:cNvSpPr>
            <a:spLocks noGrp="1"/>
          </p:cNvSpPr>
          <p:nvPr>
            <p:ph type="title"/>
          </p:nvPr>
        </p:nvSpPr>
        <p:spPr/>
        <p:txBody>
          <a:bodyPr/>
          <a:lstStyle/>
          <a:p>
            <a:r>
              <a:rPr lang="en-US" altLang="zh-CN" dirty="0"/>
              <a:t>Doppler Broadening of </a:t>
            </a:r>
            <a:r>
              <a:rPr lang="el-GR" altLang="zh-CN" i="1" dirty="0"/>
              <a:t>β</a:t>
            </a:r>
            <a:r>
              <a:rPr lang="en-US" altLang="zh-CN" i="1" dirty="0"/>
              <a:t>p</a:t>
            </a:r>
            <a:r>
              <a:rPr lang="el-GR" altLang="zh-CN" i="1" dirty="0"/>
              <a:t>γ</a:t>
            </a:r>
            <a:endParaRPr lang="zh-CN" altLang="en-US" dirty="0"/>
          </a:p>
        </p:txBody>
      </p:sp>
      <p:sp>
        <p:nvSpPr>
          <p:cNvPr id="4" name="Footer Placeholder 3">
            <a:extLst>
              <a:ext uri="{FF2B5EF4-FFF2-40B4-BE49-F238E27FC236}">
                <a16:creationId xmlns:a16="http://schemas.microsoft.com/office/drawing/2014/main" id="{9BE233C5-B9A5-464F-9F0E-C2C3662632AE}"/>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4A4E7670-EB8F-4FC8-A96F-E10987D3E38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47</a:t>
            </a:fld>
            <a:endParaRPr lang="en-US" sz="1300" dirty="0"/>
          </a:p>
        </p:txBody>
      </p:sp>
      <p:sp>
        <p:nvSpPr>
          <p:cNvPr id="42" name="燕尾形箭头 1">
            <a:extLst>
              <a:ext uri="{FF2B5EF4-FFF2-40B4-BE49-F238E27FC236}">
                <a16:creationId xmlns:a16="http://schemas.microsoft.com/office/drawing/2014/main" id="{3C9555F4-3FBF-492F-8967-07768599E69A}"/>
              </a:ext>
            </a:extLst>
          </p:cNvPr>
          <p:cNvSpPr/>
          <p:nvPr/>
        </p:nvSpPr>
        <p:spPr>
          <a:xfrm rot="16200000">
            <a:off x="4451666" y="1991210"/>
            <a:ext cx="1079505" cy="237565"/>
          </a:xfrm>
          <a:prstGeom prst="notchedRightArrow">
            <a:avLst/>
          </a:prstGeom>
          <a:gradFill flip="none" rotWithShape="1">
            <a:gsLst>
              <a:gs pos="0">
                <a:schemeClr val="accent1">
                  <a:lumMod val="5000"/>
                  <a:lumOff val="95000"/>
                </a:schemeClr>
              </a:gs>
              <a:gs pos="71000">
                <a:srgbClr val="FF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3" name="椭圆 2">
            <a:extLst>
              <a:ext uri="{FF2B5EF4-FFF2-40B4-BE49-F238E27FC236}">
                <a16:creationId xmlns:a16="http://schemas.microsoft.com/office/drawing/2014/main" id="{1551F7E3-8ABC-4ADC-9957-0FA9314E4773}"/>
              </a:ext>
            </a:extLst>
          </p:cNvPr>
          <p:cNvSpPr/>
          <p:nvPr/>
        </p:nvSpPr>
        <p:spPr>
          <a:xfrm>
            <a:off x="2786224" y="2724425"/>
            <a:ext cx="990600" cy="990600"/>
          </a:xfrm>
          <a:prstGeom prst="ellipse">
            <a:avLst/>
          </a:prstGeom>
          <a:gradFill flip="none" rotWithShape="1">
            <a:gsLst>
              <a:gs pos="0">
                <a:schemeClr val="bg1"/>
              </a:gs>
              <a:gs pos="81000">
                <a:schemeClr val="accent6">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4" name="椭圆 3">
            <a:extLst>
              <a:ext uri="{FF2B5EF4-FFF2-40B4-BE49-F238E27FC236}">
                <a16:creationId xmlns:a16="http://schemas.microsoft.com/office/drawing/2014/main" id="{32DFF9EC-D1C6-408B-BD36-16C45D305BB1}"/>
              </a:ext>
            </a:extLst>
          </p:cNvPr>
          <p:cNvSpPr/>
          <p:nvPr/>
        </p:nvSpPr>
        <p:spPr>
          <a:xfrm>
            <a:off x="1352499" y="1533243"/>
            <a:ext cx="308430" cy="308430"/>
          </a:xfrm>
          <a:prstGeom prst="ellipse">
            <a:avLst/>
          </a:prstGeom>
          <a:gradFill flip="none" rotWithShape="1">
            <a:gsLst>
              <a:gs pos="0">
                <a:schemeClr val="bg1"/>
              </a:gs>
              <a:gs pos="81000">
                <a:srgbClr val="00B05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5" name="椭圆 4">
            <a:extLst>
              <a:ext uri="{FF2B5EF4-FFF2-40B4-BE49-F238E27FC236}">
                <a16:creationId xmlns:a16="http://schemas.microsoft.com/office/drawing/2014/main" id="{C94892DE-1CE8-46CB-A023-9CE15A866E3B}"/>
              </a:ext>
            </a:extLst>
          </p:cNvPr>
          <p:cNvSpPr/>
          <p:nvPr/>
        </p:nvSpPr>
        <p:spPr>
          <a:xfrm>
            <a:off x="1670657" y="4099929"/>
            <a:ext cx="308430" cy="308430"/>
          </a:xfrm>
          <a:prstGeom prst="ellipse">
            <a:avLst/>
          </a:prstGeom>
          <a:gradFill flip="none" rotWithShape="1">
            <a:gsLst>
              <a:gs pos="0">
                <a:schemeClr val="bg1"/>
              </a:gs>
              <a:gs pos="81000">
                <a:srgbClr val="FFC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6" name="燕尾形箭头 5">
            <a:extLst>
              <a:ext uri="{FF2B5EF4-FFF2-40B4-BE49-F238E27FC236}">
                <a16:creationId xmlns:a16="http://schemas.microsoft.com/office/drawing/2014/main" id="{1DA4FB54-FB9B-4E95-9E66-9E121D9B60BC}"/>
              </a:ext>
            </a:extLst>
          </p:cNvPr>
          <p:cNvSpPr/>
          <p:nvPr/>
        </p:nvSpPr>
        <p:spPr>
          <a:xfrm rot="8785348">
            <a:off x="1947871" y="3774102"/>
            <a:ext cx="842987" cy="237565"/>
          </a:xfrm>
          <a:prstGeom prst="notchedRightArrow">
            <a:avLst/>
          </a:prstGeom>
          <a:gradFill flip="none" rotWithShape="1">
            <a:gsLst>
              <a:gs pos="0">
                <a:schemeClr val="accent1">
                  <a:lumMod val="5000"/>
                  <a:lumOff val="95000"/>
                </a:schemeClr>
              </a:gs>
              <a:gs pos="71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7" name="燕尾形箭头 6">
            <a:extLst>
              <a:ext uri="{FF2B5EF4-FFF2-40B4-BE49-F238E27FC236}">
                <a16:creationId xmlns:a16="http://schemas.microsoft.com/office/drawing/2014/main" id="{39A72669-2BAB-4A34-9719-8EC387708503}"/>
              </a:ext>
            </a:extLst>
          </p:cNvPr>
          <p:cNvSpPr/>
          <p:nvPr/>
        </p:nvSpPr>
        <p:spPr>
          <a:xfrm rot="13279377">
            <a:off x="1522136" y="2181383"/>
            <a:ext cx="1354260" cy="237565"/>
          </a:xfrm>
          <a:prstGeom prst="notchedRightArrow">
            <a:avLst/>
          </a:prstGeom>
          <a:gradFill flip="none" rotWithShape="1">
            <a:gsLst>
              <a:gs pos="0">
                <a:schemeClr val="accent1">
                  <a:lumMod val="5000"/>
                  <a:lumOff val="95000"/>
                </a:schemeClr>
              </a:gs>
              <a:gs pos="71000">
                <a:srgbClr val="00B050"/>
              </a:gs>
              <a:gs pos="100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8" name="椭圆 7">
            <a:extLst>
              <a:ext uri="{FF2B5EF4-FFF2-40B4-BE49-F238E27FC236}">
                <a16:creationId xmlns:a16="http://schemas.microsoft.com/office/drawing/2014/main" id="{A3FA2D99-FC8E-4004-9309-E070BCB1DC31}"/>
              </a:ext>
            </a:extLst>
          </p:cNvPr>
          <p:cNvSpPr/>
          <p:nvPr/>
        </p:nvSpPr>
        <p:spPr>
          <a:xfrm>
            <a:off x="4504768" y="2724425"/>
            <a:ext cx="990600" cy="990600"/>
          </a:xfrm>
          <a:prstGeom prst="ellipse">
            <a:avLst/>
          </a:prstGeom>
          <a:gradFill flip="none" rotWithShape="1">
            <a:gsLst>
              <a:gs pos="0">
                <a:schemeClr val="bg1"/>
              </a:gs>
              <a:gs pos="81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9" name="椭圆 8">
            <a:extLst>
              <a:ext uri="{FF2B5EF4-FFF2-40B4-BE49-F238E27FC236}">
                <a16:creationId xmlns:a16="http://schemas.microsoft.com/office/drawing/2014/main" id="{4DD933C7-4F5A-47D1-8917-E4208DE4914F}"/>
              </a:ext>
            </a:extLst>
          </p:cNvPr>
          <p:cNvSpPr/>
          <p:nvPr/>
        </p:nvSpPr>
        <p:spPr>
          <a:xfrm>
            <a:off x="4837203" y="1150133"/>
            <a:ext cx="308430" cy="308430"/>
          </a:xfrm>
          <a:prstGeom prst="ellipse">
            <a:avLst/>
          </a:prstGeom>
          <a:gradFill flip="none" rotWithShape="1">
            <a:gsLst>
              <a:gs pos="0">
                <a:schemeClr val="bg1"/>
              </a:gs>
              <a:gs pos="81000">
                <a:srgbClr val="FF0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latin typeface="+mj-lt"/>
            </a:endParaRPr>
          </a:p>
        </p:txBody>
      </p:sp>
      <p:cxnSp>
        <p:nvCxnSpPr>
          <p:cNvPr id="50" name="直接箭头连接符 10">
            <a:extLst>
              <a:ext uri="{FF2B5EF4-FFF2-40B4-BE49-F238E27FC236}">
                <a16:creationId xmlns:a16="http://schemas.microsoft.com/office/drawing/2014/main" id="{96084A3D-7AF3-4BD9-89CF-624D33D93673}"/>
              </a:ext>
            </a:extLst>
          </p:cNvPr>
          <p:cNvCxnSpPr/>
          <p:nvPr/>
        </p:nvCxnSpPr>
        <p:spPr>
          <a:xfrm>
            <a:off x="3866740" y="3239180"/>
            <a:ext cx="535021" cy="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sp>
        <p:nvSpPr>
          <p:cNvPr id="52" name="文本框 20">
            <a:extLst>
              <a:ext uri="{FF2B5EF4-FFF2-40B4-BE49-F238E27FC236}">
                <a16:creationId xmlns:a16="http://schemas.microsoft.com/office/drawing/2014/main" id="{FD627256-817B-452B-98A9-755FAE1C9375}"/>
              </a:ext>
            </a:extLst>
          </p:cNvPr>
          <p:cNvSpPr txBox="1"/>
          <p:nvPr/>
        </p:nvSpPr>
        <p:spPr>
          <a:xfrm>
            <a:off x="1046396" y="1140019"/>
            <a:ext cx="1031051" cy="369332"/>
          </a:xfrm>
          <a:prstGeom prst="rect">
            <a:avLst/>
          </a:prstGeom>
          <a:noFill/>
        </p:spPr>
        <p:txBody>
          <a:bodyPr wrap="none" rtlCol="0">
            <a:spAutoFit/>
          </a:bodyPr>
          <a:lstStyle/>
          <a:p>
            <a:r>
              <a:rPr lang="en-US" altLang="zh-CN" dirty="0">
                <a:latin typeface="+mj-lt"/>
                <a:cs typeface="Times New Roman" panose="02020603050405020304" pitchFamily="18" charset="0"/>
              </a:rPr>
              <a:t>Positron</a:t>
            </a:r>
            <a:endParaRPr lang="en-US" dirty="0">
              <a:latin typeface="+mj-lt"/>
              <a:cs typeface="Times New Roman" panose="02020603050405020304" pitchFamily="18" charset="0"/>
            </a:endParaRPr>
          </a:p>
        </p:txBody>
      </p:sp>
      <p:sp>
        <p:nvSpPr>
          <p:cNvPr id="53" name="文本框 22">
            <a:extLst>
              <a:ext uri="{FF2B5EF4-FFF2-40B4-BE49-F238E27FC236}">
                <a16:creationId xmlns:a16="http://schemas.microsoft.com/office/drawing/2014/main" id="{6B918F10-F209-4E6E-A820-3229C4344DEB}"/>
              </a:ext>
            </a:extLst>
          </p:cNvPr>
          <p:cNvSpPr txBox="1"/>
          <p:nvPr/>
        </p:nvSpPr>
        <p:spPr>
          <a:xfrm>
            <a:off x="1161870" y="4435069"/>
            <a:ext cx="1056700" cy="369332"/>
          </a:xfrm>
          <a:prstGeom prst="rect">
            <a:avLst/>
          </a:prstGeom>
          <a:noFill/>
        </p:spPr>
        <p:txBody>
          <a:bodyPr wrap="none" rtlCol="0">
            <a:spAutoFit/>
          </a:bodyPr>
          <a:lstStyle/>
          <a:p>
            <a:r>
              <a:rPr lang="en-US" altLang="zh-CN" dirty="0">
                <a:latin typeface="+mj-lt"/>
                <a:cs typeface="Times New Roman" panose="02020603050405020304" pitchFamily="18" charset="0"/>
              </a:rPr>
              <a:t>Neutrino</a:t>
            </a:r>
            <a:endParaRPr lang="en-US" dirty="0">
              <a:latin typeface="+mj-lt"/>
              <a:cs typeface="Times New Roman" panose="02020603050405020304" pitchFamily="18" charset="0"/>
            </a:endParaRPr>
          </a:p>
        </p:txBody>
      </p:sp>
      <p:sp>
        <p:nvSpPr>
          <p:cNvPr id="54" name="文本框 24">
            <a:extLst>
              <a:ext uri="{FF2B5EF4-FFF2-40B4-BE49-F238E27FC236}">
                <a16:creationId xmlns:a16="http://schemas.microsoft.com/office/drawing/2014/main" id="{29576395-CC7C-46A6-9299-1B2C4BDF3133}"/>
              </a:ext>
            </a:extLst>
          </p:cNvPr>
          <p:cNvSpPr txBox="1"/>
          <p:nvPr/>
        </p:nvSpPr>
        <p:spPr>
          <a:xfrm>
            <a:off x="5209697" y="1106162"/>
            <a:ext cx="864339" cy="369332"/>
          </a:xfrm>
          <a:prstGeom prst="rect">
            <a:avLst/>
          </a:prstGeom>
          <a:noFill/>
        </p:spPr>
        <p:txBody>
          <a:bodyPr wrap="none" rtlCol="0">
            <a:spAutoFit/>
          </a:bodyPr>
          <a:lstStyle/>
          <a:p>
            <a:r>
              <a:rPr lang="en-US" altLang="zh-CN" dirty="0">
                <a:latin typeface="+mj-lt"/>
                <a:cs typeface="Times New Roman" panose="02020603050405020304" pitchFamily="18" charset="0"/>
              </a:rPr>
              <a:t>Proton</a:t>
            </a:r>
            <a:endParaRPr lang="en-US" dirty="0">
              <a:latin typeface="+mj-lt"/>
              <a:cs typeface="Times New Roman" panose="02020603050405020304" pitchFamily="18" charset="0"/>
            </a:endParaRPr>
          </a:p>
        </p:txBody>
      </p:sp>
      <p:sp>
        <p:nvSpPr>
          <p:cNvPr id="55" name="椭圆 28">
            <a:extLst>
              <a:ext uri="{FF2B5EF4-FFF2-40B4-BE49-F238E27FC236}">
                <a16:creationId xmlns:a16="http://schemas.microsoft.com/office/drawing/2014/main" id="{8D439BD8-8A01-4870-9BA0-DA6D866B8368}"/>
              </a:ext>
            </a:extLst>
          </p:cNvPr>
          <p:cNvSpPr/>
          <p:nvPr/>
        </p:nvSpPr>
        <p:spPr>
          <a:xfrm>
            <a:off x="4504768" y="4558765"/>
            <a:ext cx="990600" cy="990600"/>
          </a:xfrm>
          <a:prstGeom prst="ellipse">
            <a:avLst/>
          </a:prstGeom>
          <a:gradFill flip="none" rotWithShape="1">
            <a:gsLst>
              <a:gs pos="0">
                <a:schemeClr val="bg1"/>
              </a:gs>
              <a:gs pos="81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56" name="文本框 30">
            <a:extLst>
              <a:ext uri="{FF2B5EF4-FFF2-40B4-BE49-F238E27FC236}">
                <a16:creationId xmlns:a16="http://schemas.microsoft.com/office/drawing/2014/main" id="{49F12B3C-9764-4516-8696-440BE5EE6CAA}"/>
              </a:ext>
            </a:extLst>
          </p:cNvPr>
          <p:cNvSpPr txBox="1"/>
          <p:nvPr/>
        </p:nvSpPr>
        <p:spPr>
          <a:xfrm>
            <a:off x="4628176" y="5699771"/>
            <a:ext cx="825867" cy="369332"/>
          </a:xfrm>
          <a:prstGeom prst="rect">
            <a:avLst/>
          </a:prstGeom>
          <a:noFill/>
        </p:spPr>
        <p:txBody>
          <a:bodyPr wrap="none" rtlCol="0">
            <a:spAutoFit/>
          </a:bodyPr>
          <a:lstStyle/>
          <a:p>
            <a:r>
              <a:rPr lang="en-US" altLang="zh-CN" dirty="0">
                <a:latin typeface="+mj-lt"/>
                <a:cs typeface="Times New Roman" panose="02020603050405020304" pitchFamily="18" charset="0"/>
              </a:rPr>
              <a:t>Recoil</a:t>
            </a:r>
            <a:endParaRPr lang="en-US" dirty="0">
              <a:latin typeface="+mj-lt"/>
              <a:cs typeface="Times New Roman" panose="02020603050405020304" pitchFamily="18" charset="0"/>
            </a:endParaRPr>
          </a:p>
        </p:txBody>
      </p:sp>
      <p:cxnSp>
        <p:nvCxnSpPr>
          <p:cNvPr id="58" name="直接箭头连接符 35">
            <a:extLst>
              <a:ext uri="{FF2B5EF4-FFF2-40B4-BE49-F238E27FC236}">
                <a16:creationId xmlns:a16="http://schemas.microsoft.com/office/drawing/2014/main" id="{2B216EAB-D2EE-4D34-A24C-F63D82963C1C}"/>
              </a:ext>
            </a:extLst>
          </p:cNvPr>
          <p:cNvCxnSpPr/>
          <p:nvPr/>
        </p:nvCxnSpPr>
        <p:spPr>
          <a:xfrm>
            <a:off x="4991418" y="3892884"/>
            <a:ext cx="0" cy="5154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文本框 18">
            <a:extLst>
              <a:ext uri="{FF2B5EF4-FFF2-40B4-BE49-F238E27FC236}">
                <a16:creationId xmlns:a16="http://schemas.microsoft.com/office/drawing/2014/main" id="{9D62C6B8-339B-4258-8FEE-1881A9EA2972}"/>
              </a:ext>
            </a:extLst>
          </p:cNvPr>
          <p:cNvSpPr txBox="1"/>
          <p:nvPr/>
        </p:nvSpPr>
        <p:spPr>
          <a:xfrm>
            <a:off x="5598375" y="3035059"/>
            <a:ext cx="1133644" cy="369332"/>
          </a:xfrm>
          <a:prstGeom prst="rect">
            <a:avLst/>
          </a:prstGeom>
          <a:noFill/>
        </p:spPr>
        <p:txBody>
          <a:bodyPr wrap="none" rtlCol="0">
            <a:spAutoFit/>
          </a:bodyPr>
          <a:lstStyle/>
          <a:p>
            <a:r>
              <a:rPr lang="en-US" altLang="zh-CN" dirty="0">
                <a:latin typeface="+mj-lt"/>
                <a:cs typeface="Times New Roman" panose="02020603050405020304" pitchFamily="18" charset="0"/>
              </a:rPr>
              <a:t>Daughter</a:t>
            </a:r>
            <a:endParaRPr lang="en-US" dirty="0">
              <a:latin typeface="+mj-lt"/>
              <a:cs typeface="Times New Roman" panose="02020603050405020304" pitchFamily="18" charset="0"/>
            </a:endParaRPr>
          </a:p>
        </p:txBody>
      </p:sp>
      <p:sp>
        <p:nvSpPr>
          <p:cNvPr id="23" name="文本框 18">
            <a:extLst>
              <a:ext uri="{FF2B5EF4-FFF2-40B4-BE49-F238E27FC236}">
                <a16:creationId xmlns:a16="http://schemas.microsoft.com/office/drawing/2014/main" id="{2ECBF9FD-4EB6-4F48-8A53-0E0E762850C2}"/>
              </a:ext>
            </a:extLst>
          </p:cNvPr>
          <p:cNvSpPr txBox="1"/>
          <p:nvPr/>
        </p:nvSpPr>
        <p:spPr>
          <a:xfrm>
            <a:off x="2756187" y="3855764"/>
            <a:ext cx="1184940" cy="369332"/>
          </a:xfrm>
          <a:prstGeom prst="rect">
            <a:avLst/>
          </a:prstGeom>
          <a:noFill/>
        </p:spPr>
        <p:txBody>
          <a:bodyPr wrap="none" rtlCol="0">
            <a:spAutoFit/>
          </a:bodyPr>
          <a:lstStyle/>
          <a:p>
            <a:r>
              <a:rPr lang="en-US" altLang="zh-CN" dirty="0">
                <a:latin typeface="+mj-lt"/>
                <a:cs typeface="Times New Roman" panose="02020603050405020304" pitchFamily="18" charset="0"/>
              </a:rPr>
              <a:t>Precursor</a:t>
            </a:r>
            <a:endParaRPr lang="en-US" dirty="0">
              <a:latin typeface="+mj-lt"/>
              <a:cs typeface="Times New Roman" panose="02020603050405020304" pitchFamily="18" charset="0"/>
            </a:endParaRPr>
          </a:p>
        </p:txBody>
      </p:sp>
    </p:spTree>
    <p:extLst>
      <p:ext uri="{BB962C8B-B14F-4D97-AF65-F5344CB8AC3E}">
        <p14:creationId xmlns:p14="http://schemas.microsoft.com/office/powerpoint/2010/main" val="12256028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C61A5B-970A-423D-B151-3A669E131D9B}"/>
              </a:ext>
            </a:extLst>
          </p:cNvPr>
          <p:cNvSpPr>
            <a:spLocks noGrp="1"/>
          </p:cNvSpPr>
          <p:nvPr>
            <p:ph type="title"/>
          </p:nvPr>
        </p:nvSpPr>
        <p:spPr/>
        <p:txBody>
          <a:bodyPr/>
          <a:lstStyle/>
          <a:p>
            <a:r>
              <a:rPr lang="en-US" altLang="zh-CN" dirty="0"/>
              <a:t>Doppler Broadening of </a:t>
            </a:r>
            <a:r>
              <a:rPr lang="el-GR" altLang="zh-CN" i="1" dirty="0"/>
              <a:t>β</a:t>
            </a:r>
            <a:r>
              <a:rPr lang="en-US" altLang="zh-CN" i="1" dirty="0"/>
              <a:t>p</a:t>
            </a:r>
            <a:r>
              <a:rPr lang="el-GR" altLang="zh-CN" i="1" dirty="0"/>
              <a:t>γ</a:t>
            </a:r>
            <a:endParaRPr lang="zh-CN" altLang="en-US" dirty="0"/>
          </a:p>
        </p:txBody>
      </p:sp>
      <p:sp>
        <p:nvSpPr>
          <p:cNvPr id="4" name="Footer Placeholder 3">
            <a:extLst>
              <a:ext uri="{FF2B5EF4-FFF2-40B4-BE49-F238E27FC236}">
                <a16:creationId xmlns:a16="http://schemas.microsoft.com/office/drawing/2014/main" id="{9BE233C5-B9A5-464F-9F0E-C2C3662632AE}"/>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4A4E7670-EB8F-4FC8-A96F-E10987D3E381}"/>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48</a:t>
            </a:fld>
            <a:endParaRPr lang="en-US" sz="1300" dirty="0"/>
          </a:p>
        </p:txBody>
      </p:sp>
      <p:sp>
        <p:nvSpPr>
          <p:cNvPr id="42" name="燕尾形箭头 1">
            <a:extLst>
              <a:ext uri="{FF2B5EF4-FFF2-40B4-BE49-F238E27FC236}">
                <a16:creationId xmlns:a16="http://schemas.microsoft.com/office/drawing/2014/main" id="{3C9555F4-3FBF-492F-8967-07768599E69A}"/>
              </a:ext>
            </a:extLst>
          </p:cNvPr>
          <p:cNvSpPr/>
          <p:nvPr/>
        </p:nvSpPr>
        <p:spPr>
          <a:xfrm rot="16200000">
            <a:off x="4451666" y="1991210"/>
            <a:ext cx="1079505" cy="237565"/>
          </a:xfrm>
          <a:prstGeom prst="notchedRightArrow">
            <a:avLst/>
          </a:prstGeom>
          <a:gradFill flip="none" rotWithShape="1">
            <a:gsLst>
              <a:gs pos="0">
                <a:schemeClr val="accent1">
                  <a:lumMod val="5000"/>
                  <a:lumOff val="95000"/>
                </a:schemeClr>
              </a:gs>
              <a:gs pos="71000">
                <a:srgbClr val="FF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3" name="椭圆 2">
            <a:extLst>
              <a:ext uri="{FF2B5EF4-FFF2-40B4-BE49-F238E27FC236}">
                <a16:creationId xmlns:a16="http://schemas.microsoft.com/office/drawing/2014/main" id="{1551F7E3-8ABC-4ADC-9957-0FA9314E4773}"/>
              </a:ext>
            </a:extLst>
          </p:cNvPr>
          <p:cNvSpPr/>
          <p:nvPr/>
        </p:nvSpPr>
        <p:spPr>
          <a:xfrm>
            <a:off x="2786224" y="2724425"/>
            <a:ext cx="990600" cy="990600"/>
          </a:xfrm>
          <a:prstGeom prst="ellipse">
            <a:avLst/>
          </a:prstGeom>
          <a:gradFill flip="none" rotWithShape="1">
            <a:gsLst>
              <a:gs pos="0">
                <a:schemeClr val="bg1"/>
              </a:gs>
              <a:gs pos="81000">
                <a:schemeClr val="accent6">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4" name="椭圆 3">
            <a:extLst>
              <a:ext uri="{FF2B5EF4-FFF2-40B4-BE49-F238E27FC236}">
                <a16:creationId xmlns:a16="http://schemas.microsoft.com/office/drawing/2014/main" id="{32DFF9EC-D1C6-408B-BD36-16C45D305BB1}"/>
              </a:ext>
            </a:extLst>
          </p:cNvPr>
          <p:cNvSpPr/>
          <p:nvPr/>
        </p:nvSpPr>
        <p:spPr>
          <a:xfrm>
            <a:off x="1352499" y="1533243"/>
            <a:ext cx="308430" cy="308430"/>
          </a:xfrm>
          <a:prstGeom prst="ellipse">
            <a:avLst/>
          </a:prstGeom>
          <a:gradFill flip="none" rotWithShape="1">
            <a:gsLst>
              <a:gs pos="0">
                <a:schemeClr val="bg1"/>
              </a:gs>
              <a:gs pos="81000">
                <a:srgbClr val="00B05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5" name="椭圆 4">
            <a:extLst>
              <a:ext uri="{FF2B5EF4-FFF2-40B4-BE49-F238E27FC236}">
                <a16:creationId xmlns:a16="http://schemas.microsoft.com/office/drawing/2014/main" id="{C94892DE-1CE8-46CB-A023-9CE15A866E3B}"/>
              </a:ext>
            </a:extLst>
          </p:cNvPr>
          <p:cNvSpPr/>
          <p:nvPr/>
        </p:nvSpPr>
        <p:spPr>
          <a:xfrm>
            <a:off x="1670657" y="4099929"/>
            <a:ext cx="308430" cy="308430"/>
          </a:xfrm>
          <a:prstGeom prst="ellipse">
            <a:avLst/>
          </a:prstGeom>
          <a:gradFill flip="none" rotWithShape="1">
            <a:gsLst>
              <a:gs pos="0">
                <a:schemeClr val="bg1"/>
              </a:gs>
              <a:gs pos="81000">
                <a:srgbClr val="FFC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6" name="燕尾形箭头 5">
            <a:extLst>
              <a:ext uri="{FF2B5EF4-FFF2-40B4-BE49-F238E27FC236}">
                <a16:creationId xmlns:a16="http://schemas.microsoft.com/office/drawing/2014/main" id="{1DA4FB54-FB9B-4E95-9E66-9E121D9B60BC}"/>
              </a:ext>
            </a:extLst>
          </p:cNvPr>
          <p:cNvSpPr/>
          <p:nvPr/>
        </p:nvSpPr>
        <p:spPr>
          <a:xfrm rot="8785348">
            <a:off x="1947871" y="3774102"/>
            <a:ext cx="842987" cy="237565"/>
          </a:xfrm>
          <a:prstGeom prst="notchedRightArrow">
            <a:avLst/>
          </a:prstGeom>
          <a:gradFill flip="none" rotWithShape="1">
            <a:gsLst>
              <a:gs pos="0">
                <a:schemeClr val="accent1">
                  <a:lumMod val="5000"/>
                  <a:lumOff val="95000"/>
                </a:schemeClr>
              </a:gs>
              <a:gs pos="71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7" name="燕尾形箭头 6">
            <a:extLst>
              <a:ext uri="{FF2B5EF4-FFF2-40B4-BE49-F238E27FC236}">
                <a16:creationId xmlns:a16="http://schemas.microsoft.com/office/drawing/2014/main" id="{39A72669-2BAB-4A34-9719-8EC387708503}"/>
              </a:ext>
            </a:extLst>
          </p:cNvPr>
          <p:cNvSpPr/>
          <p:nvPr/>
        </p:nvSpPr>
        <p:spPr>
          <a:xfrm rot="13279377">
            <a:off x="1522136" y="2181383"/>
            <a:ext cx="1354260" cy="237565"/>
          </a:xfrm>
          <a:prstGeom prst="notchedRightArrow">
            <a:avLst/>
          </a:prstGeom>
          <a:gradFill flip="none" rotWithShape="1">
            <a:gsLst>
              <a:gs pos="0">
                <a:schemeClr val="accent1">
                  <a:lumMod val="5000"/>
                  <a:lumOff val="95000"/>
                </a:schemeClr>
              </a:gs>
              <a:gs pos="71000">
                <a:srgbClr val="00B050"/>
              </a:gs>
              <a:gs pos="100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48" name="椭圆 7">
            <a:extLst>
              <a:ext uri="{FF2B5EF4-FFF2-40B4-BE49-F238E27FC236}">
                <a16:creationId xmlns:a16="http://schemas.microsoft.com/office/drawing/2014/main" id="{A3FA2D99-FC8E-4004-9309-E070BCB1DC31}"/>
              </a:ext>
            </a:extLst>
          </p:cNvPr>
          <p:cNvSpPr/>
          <p:nvPr/>
        </p:nvSpPr>
        <p:spPr>
          <a:xfrm>
            <a:off x="4504768" y="2724425"/>
            <a:ext cx="990600" cy="990600"/>
          </a:xfrm>
          <a:prstGeom prst="ellipse">
            <a:avLst/>
          </a:prstGeom>
          <a:gradFill flip="none" rotWithShape="1">
            <a:gsLst>
              <a:gs pos="0">
                <a:schemeClr val="bg1"/>
              </a:gs>
              <a:gs pos="81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49" name="椭圆 8">
            <a:extLst>
              <a:ext uri="{FF2B5EF4-FFF2-40B4-BE49-F238E27FC236}">
                <a16:creationId xmlns:a16="http://schemas.microsoft.com/office/drawing/2014/main" id="{4DD933C7-4F5A-47D1-8917-E4208DE4914F}"/>
              </a:ext>
            </a:extLst>
          </p:cNvPr>
          <p:cNvSpPr/>
          <p:nvPr/>
        </p:nvSpPr>
        <p:spPr>
          <a:xfrm>
            <a:off x="4837203" y="1150133"/>
            <a:ext cx="308430" cy="308430"/>
          </a:xfrm>
          <a:prstGeom prst="ellipse">
            <a:avLst/>
          </a:prstGeom>
          <a:gradFill flip="none" rotWithShape="1">
            <a:gsLst>
              <a:gs pos="0">
                <a:schemeClr val="bg1"/>
              </a:gs>
              <a:gs pos="81000">
                <a:srgbClr val="FF0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latin typeface="+mj-lt"/>
            </a:endParaRPr>
          </a:p>
        </p:txBody>
      </p:sp>
      <p:cxnSp>
        <p:nvCxnSpPr>
          <p:cNvPr id="50" name="直接箭头连接符 10">
            <a:extLst>
              <a:ext uri="{FF2B5EF4-FFF2-40B4-BE49-F238E27FC236}">
                <a16:creationId xmlns:a16="http://schemas.microsoft.com/office/drawing/2014/main" id="{96084A3D-7AF3-4BD9-89CF-624D33D93673}"/>
              </a:ext>
            </a:extLst>
          </p:cNvPr>
          <p:cNvCxnSpPr/>
          <p:nvPr/>
        </p:nvCxnSpPr>
        <p:spPr>
          <a:xfrm>
            <a:off x="3866740" y="3239180"/>
            <a:ext cx="535021" cy="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sp>
        <p:nvSpPr>
          <p:cNvPr id="51" name="燕尾形箭头 11">
            <a:extLst>
              <a:ext uri="{FF2B5EF4-FFF2-40B4-BE49-F238E27FC236}">
                <a16:creationId xmlns:a16="http://schemas.microsoft.com/office/drawing/2014/main" id="{3B755B2F-85A6-4ED5-806D-A45BFC5178D9}"/>
              </a:ext>
            </a:extLst>
          </p:cNvPr>
          <p:cNvSpPr/>
          <p:nvPr/>
        </p:nvSpPr>
        <p:spPr>
          <a:xfrm rot="20009598">
            <a:off x="5554911" y="4482550"/>
            <a:ext cx="1079505" cy="237565"/>
          </a:xfrm>
          <a:prstGeom prst="notchedRightArrow">
            <a:avLst/>
          </a:prstGeom>
          <a:gradFill flip="none" rotWithShape="1">
            <a:gsLst>
              <a:gs pos="0">
                <a:schemeClr val="accent1">
                  <a:lumMod val="5000"/>
                  <a:lumOff val="95000"/>
                </a:schemeClr>
              </a:gs>
              <a:gs pos="71000">
                <a:srgbClr val="FF00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ndParaRPr>
          </a:p>
        </p:txBody>
      </p:sp>
      <p:sp>
        <p:nvSpPr>
          <p:cNvPr id="52" name="文本框 20">
            <a:extLst>
              <a:ext uri="{FF2B5EF4-FFF2-40B4-BE49-F238E27FC236}">
                <a16:creationId xmlns:a16="http://schemas.microsoft.com/office/drawing/2014/main" id="{FD627256-817B-452B-98A9-755FAE1C9375}"/>
              </a:ext>
            </a:extLst>
          </p:cNvPr>
          <p:cNvSpPr txBox="1"/>
          <p:nvPr/>
        </p:nvSpPr>
        <p:spPr>
          <a:xfrm>
            <a:off x="1046396" y="1140019"/>
            <a:ext cx="1031051" cy="369332"/>
          </a:xfrm>
          <a:prstGeom prst="rect">
            <a:avLst/>
          </a:prstGeom>
          <a:noFill/>
        </p:spPr>
        <p:txBody>
          <a:bodyPr wrap="none" rtlCol="0">
            <a:spAutoFit/>
          </a:bodyPr>
          <a:lstStyle/>
          <a:p>
            <a:r>
              <a:rPr lang="en-US" altLang="zh-CN" dirty="0">
                <a:latin typeface="+mj-lt"/>
                <a:cs typeface="Times New Roman" panose="02020603050405020304" pitchFamily="18" charset="0"/>
              </a:rPr>
              <a:t>Positron</a:t>
            </a:r>
            <a:endParaRPr lang="en-US" dirty="0">
              <a:latin typeface="+mj-lt"/>
              <a:cs typeface="Times New Roman" panose="02020603050405020304" pitchFamily="18" charset="0"/>
            </a:endParaRPr>
          </a:p>
        </p:txBody>
      </p:sp>
      <p:sp>
        <p:nvSpPr>
          <p:cNvPr id="53" name="文本框 22">
            <a:extLst>
              <a:ext uri="{FF2B5EF4-FFF2-40B4-BE49-F238E27FC236}">
                <a16:creationId xmlns:a16="http://schemas.microsoft.com/office/drawing/2014/main" id="{6B918F10-F209-4E6E-A820-3229C4344DEB}"/>
              </a:ext>
            </a:extLst>
          </p:cNvPr>
          <p:cNvSpPr txBox="1"/>
          <p:nvPr/>
        </p:nvSpPr>
        <p:spPr>
          <a:xfrm>
            <a:off x="1161870" y="4435069"/>
            <a:ext cx="1056700" cy="369332"/>
          </a:xfrm>
          <a:prstGeom prst="rect">
            <a:avLst/>
          </a:prstGeom>
          <a:noFill/>
        </p:spPr>
        <p:txBody>
          <a:bodyPr wrap="none" rtlCol="0">
            <a:spAutoFit/>
          </a:bodyPr>
          <a:lstStyle/>
          <a:p>
            <a:r>
              <a:rPr lang="en-US" altLang="zh-CN" dirty="0">
                <a:latin typeface="+mj-lt"/>
                <a:cs typeface="Times New Roman" panose="02020603050405020304" pitchFamily="18" charset="0"/>
              </a:rPr>
              <a:t>Neutrino</a:t>
            </a:r>
            <a:endParaRPr lang="en-US" dirty="0">
              <a:latin typeface="+mj-lt"/>
              <a:cs typeface="Times New Roman" panose="02020603050405020304" pitchFamily="18" charset="0"/>
            </a:endParaRPr>
          </a:p>
        </p:txBody>
      </p:sp>
      <p:sp>
        <p:nvSpPr>
          <p:cNvPr id="54" name="文本框 24">
            <a:extLst>
              <a:ext uri="{FF2B5EF4-FFF2-40B4-BE49-F238E27FC236}">
                <a16:creationId xmlns:a16="http://schemas.microsoft.com/office/drawing/2014/main" id="{29576395-CC7C-46A6-9299-1B2C4BDF3133}"/>
              </a:ext>
            </a:extLst>
          </p:cNvPr>
          <p:cNvSpPr txBox="1"/>
          <p:nvPr/>
        </p:nvSpPr>
        <p:spPr>
          <a:xfrm>
            <a:off x="5209697" y="1106162"/>
            <a:ext cx="864339" cy="369332"/>
          </a:xfrm>
          <a:prstGeom prst="rect">
            <a:avLst/>
          </a:prstGeom>
          <a:noFill/>
        </p:spPr>
        <p:txBody>
          <a:bodyPr wrap="none" rtlCol="0">
            <a:spAutoFit/>
          </a:bodyPr>
          <a:lstStyle/>
          <a:p>
            <a:r>
              <a:rPr lang="en-US" altLang="zh-CN" dirty="0">
                <a:latin typeface="+mj-lt"/>
                <a:cs typeface="Times New Roman" panose="02020603050405020304" pitchFamily="18" charset="0"/>
              </a:rPr>
              <a:t>Proton</a:t>
            </a:r>
            <a:endParaRPr lang="en-US" dirty="0">
              <a:latin typeface="+mj-lt"/>
              <a:cs typeface="Times New Roman" panose="02020603050405020304" pitchFamily="18" charset="0"/>
            </a:endParaRPr>
          </a:p>
        </p:txBody>
      </p:sp>
      <p:sp>
        <p:nvSpPr>
          <p:cNvPr id="55" name="椭圆 28">
            <a:extLst>
              <a:ext uri="{FF2B5EF4-FFF2-40B4-BE49-F238E27FC236}">
                <a16:creationId xmlns:a16="http://schemas.microsoft.com/office/drawing/2014/main" id="{8D439BD8-8A01-4870-9BA0-DA6D866B8368}"/>
              </a:ext>
            </a:extLst>
          </p:cNvPr>
          <p:cNvSpPr/>
          <p:nvPr/>
        </p:nvSpPr>
        <p:spPr>
          <a:xfrm>
            <a:off x="4504768" y="4558765"/>
            <a:ext cx="990600" cy="990600"/>
          </a:xfrm>
          <a:prstGeom prst="ellipse">
            <a:avLst/>
          </a:prstGeom>
          <a:gradFill flip="none" rotWithShape="1">
            <a:gsLst>
              <a:gs pos="0">
                <a:schemeClr val="bg1"/>
              </a:gs>
              <a:gs pos="81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latin typeface="+mj-lt"/>
            </a:endParaRPr>
          </a:p>
        </p:txBody>
      </p:sp>
      <p:sp>
        <p:nvSpPr>
          <p:cNvPr id="56" name="文本框 30">
            <a:extLst>
              <a:ext uri="{FF2B5EF4-FFF2-40B4-BE49-F238E27FC236}">
                <a16:creationId xmlns:a16="http://schemas.microsoft.com/office/drawing/2014/main" id="{49F12B3C-9764-4516-8696-440BE5EE6CAA}"/>
              </a:ext>
            </a:extLst>
          </p:cNvPr>
          <p:cNvSpPr txBox="1"/>
          <p:nvPr/>
        </p:nvSpPr>
        <p:spPr>
          <a:xfrm>
            <a:off x="4628176" y="5699771"/>
            <a:ext cx="825867" cy="369332"/>
          </a:xfrm>
          <a:prstGeom prst="rect">
            <a:avLst/>
          </a:prstGeom>
          <a:noFill/>
        </p:spPr>
        <p:txBody>
          <a:bodyPr wrap="none" rtlCol="0">
            <a:spAutoFit/>
          </a:bodyPr>
          <a:lstStyle/>
          <a:p>
            <a:r>
              <a:rPr lang="en-US" altLang="zh-CN" dirty="0">
                <a:latin typeface="+mj-lt"/>
                <a:cs typeface="Times New Roman" panose="02020603050405020304" pitchFamily="18" charset="0"/>
              </a:rPr>
              <a:t>Recoil</a:t>
            </a:r>
            <a:endParaRPr lang="en-US" dirty="0">
              <a:latin typeface="+mj-lt"/>
              <a:cs typeface="Times New Roman" panose="02020603050405020304" pitchFamily="18" charset="0"/>
            </a:endParaRPr>
          </a:p>
        </p:txBody>
      </p:sp>
      <p:sp>
        <p:nvSpPr>
          <p:cNvPr id="57" name="文本框 31">
            <a:extLst>
              <a:ext uri="{FF2B5EF4-FFF2-40B4-BE49-F238E27FC236}">
                <a16:creationId xmlns:a16="http://schemas.microsoft.com/office/drawing/2014/main" id="{D86EAEFE-968C-4C82-A37C-C1E1057124B7}"/>
              </a:ext>
            </a:extLst>
          </p:cNvPr>
          <p:cNvSpPr txBox="1"/>
          <p:nvPr/>
        </p:nvSpPr>
        <p:spPr>
          <a:xfrm>
            <a:off x="6008082" y="4183718"/>
            <a:ext cx="2146742" cy="872034"/>
          </a:xfrm>
          <a:prstGeom prst="rect">
            <a:avLst/>
          </a:prstGeom>
          <a:noFill/>
        </p:spPr>
        <p:txBody>
          <a:bodyPr wrap="none" rtlCol="0" anchor="ctr">
            <a:spAutoFit/>
          </a:bodyPr>
          <a:lstStyle/>
          <a:p>
            <a:pPr algn="ctr">
              <a:lnSpc>
                <a:spcPct val="150000"/>
              </a:lnSpc>
            </a:pPr>
            <a:r>
              <a:rPr lang="en-US" altLang="zh-CN" i="1" dirty="0">
                <a:latin typeface="+mj-lt"/>
                <a:cs typeface="Times New Roman" panose="02020603050405020304" pitchFamily="18" charset="0"/>
              </a:rPr>
              <a:t>γ</a:t>
            </a:r>
            <a:r>
              <a:rPr lang="en-US" altLang="zh-CN" dirty="0">
                <a:latin typeface="+mj-lt"/>
                <a:cs typeface="Times New Roman" panose="02020603050405020304" pitchFamily="18" charset="0"/>
              </a:rPr>
              <a:t> ray    </a:t>
            </a:r>
          </a:p>
          <a:p>
            <a:pPr algn="ctr">
              <a:lnSpc>
                <a:spcPct val="150000"/>
              </a:lnSpc>
            </a:pPr>
            <a:r>
              <a:rPr lang="en-US" dirty="0">
                <a:latin typeface="+mj-lt"/>
                <a:cs typeface="Times New Roman" panose="02020603050405020304" pitchFamily="18" charset="0"/>
              </a:rPr>
              <a:t>with a Doppler shift</a:t>
            </a:r>
          </a:p>
        </p:txBody>
      </p:sp>
      <p:cxnSp>
        <p:nvCxnSpPr>
          <p:cNvPr id="58" name="直接箭头连接符 35">
            <a:extLst>
              <a:ext uri="{FF2B5EF4-FFF2-40B4-BE49-F238E27FC236}">
                <a16:creationId xmlns:a16="http://schemas.microsoft.com/office/drawing/2014/main" id="{2B216EAB-D2EE-4D34-A24C-F63D82963C1C}"/>
              </a:ext>
            </a:extLst>
          </p:cNvPr>
          <p:cNvCxnSpPr/>
          <p:nvPr/>
        </p:nvCxnSpPr>
        <p:spPr>
          <a:xfrm>
            <a:off x="4991418" y="3892884"/>
            <a:ext cx="0" cy="5154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文本框 18">
            <a:extLst>
              <a:ext uri="{FF2B5EF4-FFF2-40B4-BE49-F238E27FC236}">
                <a16:creationId xmlns:a16="http://schemas.microsoft.com/office/drawing/2014/main" id="{9D62C6B8-339B-4258-8FEE-1881A9EA2972}"/>
              </a:ext>
            </a:extLst>
          </p:cNvPr>
          <p:cNvSpPr txBox="1"/>
          <p:nvPr/>
        </p:nvSpPr>
        <p:spPr>
          <a:xfrm>
            <a:off x="5598375" y="3035059"/>
            <a:ext cx="1133644" cy="369332"/>
          </a:xfrm>
          <a:prstGeom prst="rect">
            <a:avLst/>
          </a:prstGeom>
          <a:noFill/>
        </p:spPr>
        <p:txBody>
          <a:bodyPr wrap="none" rtlCol="0">
            <a:spAutoFit/>
          </a:bodyPr>
          <a:lstStyle/>
          <a:p>
            <a:r>
              <a:rPr lang="en-US" altLang="zh-CN" dirty="0">
                <a:latin typeface="+mj-lt"/>
                <a:cs typeface="Times New Roman" panose="02020603050405020304" pitchFamily="18" charset="0"/>
              </a:rPr>
              <a:t>Daughter</a:t>
            </a:r>
            <a:endParaRPr lang="en-US" dirty="0">
              <a:latin typeface="+mj-lt"/>
              <a:cs typeface="Times New Roman" panose="02020603050405020304" pitchFamily="18" charset="0"/>
            </a:endParaRPr>
          </a:p>
        </p:txBody>
      </p:sp>
      <p:sp>
        <p:nvSpPr>
          <p:cNvPr id="23" name="文本框 18">
            <a:extLst>
              <a:ext uri="{FF2B5EF4-FFF2-40B4-BE49-F238E27FC236}">
                <a16:creationId xmlns:a16="http://schemas.microsoft.com/office/drawing/2014/main" id="{2ECBF9FD-4EB6-4F48-8A53-0E0E762850C2}"/>
              </a:ext>
            </a:extLst>
          </p:cNvPr>
          <p:cNvSpPr txBox="1"/>
          <p:nvPr/>
        </p:nvSpPr>
        <p:spPr>
          <a:xfrm>
            <a:off x="2756187" y="3855764"/>
            <a:ext cx="1184940" cy="369332"/>
          </a:xfrm>
          <a:prstGeom prst="rect">
            <a:avLst/>
          </a:prstGeom>
          <a:noFill/>
        </p:spPr>
        <p:txBody>
          <a:bodyPr wrap="none" rtlCol="0">
            <a:spAutoFit/>
          </a:bodyPr>
          <a:lstStyle/>
          <a:p>
            <a:r>
              <a:rPr lang="en-US" altLang="zh-CN" dirty="0">
                <a:latin typeface="+mj-lt"/>
                <a:cs typeface="Times New Roman" panose="02020603050405020304" pitchFamily="18" charset="0"/>
              </a:rPr>
              <a:t>Precursor</a:t>
            </a:r>
            <a:endParaRPr lang="en-US" dirty="0">
              <a:latin typeface="+mj-lt"/>
              <a:cs typeface="Times New Roman" panose="02020603050405020304" pitchFamily="18" charset="0"/>
            </a:endParaRPr>
          </a:p>
        </p:txBody>
      </p:sp>
    </p:spTree>
    <p:extLst>
      <p:ext uri="{BB962C8B-B14F-4D97-AF65-F5344CB8AC3E}">
        <p14:creationId xmlns:p14="http://schemas.microsoft.com/office/powerpoint/2010/main" val="6741163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534CF4-5D64-4408-BDE9-C541E2BF8181}"/>
              </a:ext>
            </a:extLst>
          </p:cNvPr>
          <p:cNvSpPr>
            <a:spLocks noGrp="1"/>
          </p:cNvSpPr>
          <p:nvPr>
            <p:ph type="title"/>
          </p:nvPr>
        </p:nvSpPr>
        <p:spPr/>
        <p:txBody>
          <a:bodyPr/>
          <a:lstStyle/>
          <a:p>
            <a:r>
              <a:rPr lang="en-US" altLang="zh-CN" dirty="0"/>
              <a:t>Doppler Broadening Simulation</a:t>
            </a:r>
            <a:endParaRPr lang="zh-CN" altLang="en-US" dirty="0"/>
          </a:p>
        </p:txBody>
      </p:sp>
      <p:sp>
        <p:nvSpPr>
          <p:cNvPr id="4" name="Footer Placeholder 3">
            <a:extLst>
              <a:ext uri="{FF2B5EF4-FFF2-40B4-BE49-F238E27FC236}">
                <a16:creationId xmlns:a16="http://schemas.microsoft.com/office/drawing/2014/main" id="{23AE4328-F0CF-402D-97C3-F1E53697827C}"/>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18A741A0-C954-4B5E-86A0-D3BBEA93B4C8}"/>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49</a:t>
            </a:fld>
            <a:endParaRPr lang="en-US" sz="1300" dirty="0"/>
          </a:p>
        </p:txBody>
      </p:sp>
      <p:sp>
        <p:nvSpPr>
          <p:cNvPr id="6" name="Rectangle 5">
            <a:extLst>
              <a:ext uri="{FF2B5EF4-FFF2-40B4-BE49-F238E27FC236}">
                <a16:creationId xmlns:a16="http://schemas.microsoft.com/office/drawing/2014/main" id="{31FAE8E6-740D-4187-81AA-F2350B521316}"/>
              </a:ext>
            </a:extLst>
          </p:cNvPr>
          <p:cNvSpPr/>
          <p:nvPr/>
        </p:nvSpPr>
        <p:spPr>
          <a:xfrm>
            <a:off x="304799" y="1487532"/>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Energy of protons</a:t>
            </a:r>
            <a:endParaRPr lang="zh-CN" altLang="en-US" sz="2000" dirty="0"/>
          </a:p>
        </p:txBody>
      </p:sp>
      <p:sp>
        <p:nvSpPr>
          <p:cNvPr id="7" name="Rectangle 6">
            <a:extLst>
              <a:ext uri="{FF2B5EF4-FFF2-40B4-BE49-F238E27FC236}">
                <a16:creationId xmlns:a16="http://schemas.microsoft.com/office/drawing/2014/main" id="{3318302C-784F-4166-94B1-20B29621DD23}"/>
              </a:ext>
            </a:extLst>
          </p:cNvPr>
          <p:cNvSpPr/>
          <p:nvPr/>
        </p:nvSpPr>
        <p:spPr>
          <a:xfrm>
            <a:off x="304799" y="2154798"/>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Intensity of protons</a:t>
            </a:r>
            <a:endParaRPr lang="zh-CN" altLang="en-US" sz="2000" dirty="0"/>
          </a:p>
        </p:txBody>
      </p:sp>
      <p:sp>
        <p:nvSpPr>
          <p:cNvPr id="8" name="Rectangle 7">
            <a:extLst>
              <a:ext uri="{FF2B5EF4-FFF2-40B4-BE49-F238E27FC236}">
                <a16:creationId xmlns:a16="http://schemas.microsoft.com/office/drawing/2014/main" id="{703C1857-0D2E-4139-8CAE-D278071CD9E3}"/>
              </a:ext>
            </a:extLst>
          </p:cNvPr>
          <p:cNvSpPr/>
          <p:nvPr/>
        </p:nvSpPr>
        <p:spPr>
          <a:xfrm>
            <a:off x="304799" y="2822064"/>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Energy of </a:t>
            </a:r>
            <a:r>
              <a:rPr lang="en-US" altLang="zh-CN" sz="2000" i="1" dirty="0"/>
              <a:t>γ</a:t>
            </a:r>
            <a:r>
              <a:rPr lang="en-US" altLang="zh-CN" sz="2000" dirty="0"/>
              <a:t> ray</a:t>
            </a:r>
            <a:endParaRPr lang="zh-CN" altLang="en-US" sz="2000" dirty="0"/>
          </a:p>
        </p:txBody>
      </p:sp>
      <p:sp>
        <p:nvSpPr>
          <p:cNvPr id="9" name="Rectangle 8">
            <a:extLst>
              <a:ext uri="{FF2B5EF4-FFF2-40B4-BE49-F238E27FC236}">
                <a16:creationId xmlns:a16="http://schemas.microsoft.com/office/drawing/2014/main" id="{F59E4B35-CD35-4301-A869-B17FD721181A}"/>
              </a:ext>
            </a:extLst>
          </p:cNvPr>
          <p:cNvSpPr/>
          <p:nvPr/>
        </p:nvSpPr>
        <p:spPr>
          <a:xfrm>
            <a:off x="304799" y="3489330"/>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Lifetime of </a:t>
            </a:r>
            <a:r>
              <a:rPr lang="en-US" altLang="zh-CN" sz="2000" i="1" dirty="0"/>
              <a:t>γ</a:t>
            </a:r>
            <a:r>
              <a:rPr lang="en-US" altLang="zh-CN" sz="2000" dirty="0"/>
              <a:t>-ray emitting state</a:t>
            </a:r>
            <a:endParaRPr lang="zh-CN" altLang="en-US" sz="2000" dirty="0"/>
          </a:p>
        </p:txBody>
      </p:sp>
      <p:sp>
        <p:nvSpPr>
          <p:cNvPr id="10" name="Rectangle 9">
            <a:extLst>
              <a:ext uri="{FF2B5EF4-FFF2-40B4-BE49-F238E27FC236}">
                <a16:creationId xmlns:a16="http://schemas.microsoft.com/office/drawing/2014/main" id="{DACAB7D8-3CF8-476C-AB0F-49E78F564448}"/>
              </a:ext>
            </a:extLst>
          </p:cNvPr>
          <p:cNvSpPr/>
          <p:nvPr/>
        </p:nvSpPr>
        <p:spPr>
          <a:xfrm>
            <a:off x="304799" y="4317942"/>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Stopping power of material</a:t>
            </a:r>
            <a:endParaRPr lang="zh-CN" altLang="en-US" sz="2000" dirty="0"/>
          </a:p>
        </p:txBody>
      </p:sp>
      <p:sp>
        <p:nvSpPr>
          <p:cNvPr id="11" name="Rectangle 10">
            <a:extLst>
              <a:ext uri="{FF2B5EF4-FFF2-40B4-BE49-F238E27FC236}">
                <a16:creationId xmlns:a16="http://schemas.microsoft.com/office/drawing/2014/main" id="{03635593-44FB-4009-A731-6B1F0DC22F9B}"/>
              </a:ext>
            </a:extLst>
          </p:cNvPr>
          <p:cNvSpPr/>
          <p:nvPr/>
        </p:nvSpPr>
        <p:spPr>
          <a:xfrm>
            <a:off x="304799" y="5146554"/>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Response function of detector</a:t>
            </a:r>
            <a:endParaRPr lang="zh-CN" altLang="en-US" sz="2000" dirty="0"/>
          </a:p>
        </p:txBody>
      </p:sp>
    </p:spTree>
    <p:extLst>
      <p:ext uri="{BB962C8B-B14F-4D97-AF65-F5344CB8AC3E}">
        <p14:creationId xmlns:p14="http://schemas.microsoft.com/office/powerpoint/2010/main" val="11613292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C449E9-4324-4E1D-A631-7B3DC33C5A49}"/>
              </a:ext>
            </a:extLst>
          </p:cNvPr>
          <p:cNvSpPr>
            <a:spLocks noGrp="1"/>
          </p:cNvSpPr>
          <p:nvPr>
            <p:ph type="title"/>
          </p:nvPr>
        </p:nvSpPr>
        <p:spPr/>
        <p:txBody>
          <a:bodyPr/>
          <a:lstStyle/>
          <a:p>
            <a:r>
              <a:rPr lang="en-US" altLang="zh-CN" dirty="0"/>
              <a:t>Chart of Nuclides</a:t>
            </a:r>
            <a:endParaRPr lang="zh-CN" altLang="en-US" dirty="0"/>
          </a:p>
        </p:txBody>
      </p:sp>
      <p:sp>
        <p:nvSpPr>
          <p:cNvPr id="4" name="Footer Placeholder 3">
            <a:extLst>
              <a:ext uri="{FF2B5EF4-FFF2-40B4-BE49-F238E27FC236}">
                <a16:creationId xmlns:a16="http://schemas.microsoft.com/office/drawing/2014/main" id="{55FDE80F-F93E-47EA-A46A-77081811ED96}"/>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8F348316-2E48-4593-B7B9-A574A0A37A0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5</a:t>
            </a:fld>
            <a:endParaRPr lang="en-US" sz="1300" dirty="0"/>
          </a:p>
        </p:txBody>
      </p:sp>
      <p:pic>
        <p:nvPicPr>
          <p:cNvPr id="8" name="Content Placeholder 6">
            <a:extLst>
              <a:ext uri="{FF2B5EF4-FFF2-40B4-BE49-F238E27FC236}">
                <a16:creationId xmlns:a16="http://schemas.microsoft.com/office/drawing/2014/main" id="{CF545E7B-E3DC-4969-A923-A077196139E0}"/>
              </a:ext>
            </a:extLst>
          </p:cNvPr>
          <p:cNvPicPr>
            <a:picLocks noGrp="1" noChangeAspect="1"/>
          </p:cNvPicPr>
          <p:nvPr>
            <p:ph idx="1"/>
          </p:nvPr>
        </p:nvPicPr>
        <p:blipFill>
          <a:blip r:embed="rId3"/>
          <a:stretch>
            <a:fillRect/>
          </a:stretch>
        </p:blipFill>
        <p:spPr>
          <a:xfrm>
            <a:off x="76200" y="1092672"/>
            <a:ext cx="8991600" cy="4975868"/>
          </a:xfrm>
        </p:spPr>
      </p:pic>
      <p:pic>
        <p:nvPicPr>
          <p:cNvPr id="6" name="Content Placeholder 8">
            <a:extLst>
              <a:ext uri="{FF2B5EF4-FFF2-40B4-BE49-F238E27FC236}">
                <a16:creationId xmlns:a16="http://schemas.microsoft.com/office/drawing/2014/main" id="{B9E91C0B-ACFE-4B57-A874-357B81C19BB2}"/>
              </a:ext>
            </a:extLst>
          </p:cNvPr>
          <p:cNvPicPr>
            <a:picLocks noChangeAspect="1"/>
          </p:cNvPicPr>
          <p:nvPr/>
        </p:nvPicPr>
        <p:blipFill>
          <a:blip r:embed="rId4"/>
          <a:stretch>
            <a:fillRect/>
          </a:stretch>
        </p:blipFill>
        <p:spPr bwMode="auto">
          <a:xfrm>
            <a:off x="5562327" y="3528785"/>
            <a:ext cx="3492773" cy="2063601"/>
          </a:xfrm>
          <a:prstGeom prst="rect">
            <a:avLst/>
          </a:prstGeom>
          <a:noFill/>
          <a:ln w="9525">
            <a:noFill/>
            <a:miter lim="800000"/>
            <a:headEnd/>
            <a:tailEnd/>
          </a:ln>
        </p:spPr>
      </p:pic>
      <p:pic>
        <p:nvPicPr>
          <p:cNvPr id="7" name="Picture 3">
            <a:extLst>
              <a:ext uri="{FF2B5EF4-FFF2-40B4-BE49-F238E27FC236}">
                <a16:creationId xmlns:a16="http://schemas.microsoft.com/office/drawing/2014/main" id="{D27BFAD8-E292-4AF6-A1D8-A5799A095ED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00" y="1092672"/>
            <a:ext cx="2285070" cy="2031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a:extLst>
              <a:ext uri="{FF2B5EF4-FFF2-40B4-BE49-F238E27FC236}">
                <a16:creationId xmlns:a16="http://schemas.microsoft.com/office/drawing/2014/main" id="{901C8F19-DA8F-4F6A-A5EB-5E2DD1F6B18A}"/>
              </a:ext>
            </a:extLst>
          </p:cNvPr>
          <p:cNvSpPr txBox="1"/>
          <p:nvPr/>
        </p:nvSpPr>
        <p:spPr>
          <a:xfrm>
            <a:off x="76200" y="3102302"/>
            <a:ext cx="2209800" cy="461665"/>
          </a:xfrm>
          <a:prstGeom prst="rect">
            <a:avLst/>
          </a:prstGeom>
          <a:noFill/>
        </p:spPr>
        <p:txBody>
          <a:bodyPr wrap="square">
            <a:spAutoFit/>
          </a:bodyPr>
          <a:lstStyle/>
          <a:p>
            <a:r>
              <a:rPr lang="en-US" altLang="zh-CN" sz="1200" dirty="0"/>
              <a:t>C. Boutin, CERN Courier Feb 2002.</a:t>
            </a:r>
            <a:endParaRPr lang="zh-CN" altLang="en-US" sz="1200" dirty="0"/>
          </a:p>
        </p:txBody>
      </p:sp>
      <p:sp>
        <p:nvSpPr>
          <p:cNvPr id="10" name="TextBox 9">
            <a:extLst>
              <a:ext uri="{FF2B5EF4-FFF2-40B4-BE49-F238E27FC236}">
                <a16:creationId xmlns:a16="http://schemas.microsoft.com/office/drawing/2014/main" id="{00A834EE-A904-4963-96DB-3F76B0842D63}"/>
              </a:ext>
            </a:extLst>
          </p:cNvPr>
          <p:cNvSpPr txBox="1"/>
          <p:nvPr/>
        </p:nvSpPr>
        <p:spPr>
          <a:xfrm>
            <a:off x="6359062" y="5645954"/>
            <a:ext cx="1899302" cy="276999"/>
          </a:xfrm>
          <a:prstGeom prst="rect">
            <a:avLst/>
          </a:prstGeom>
          <a:noFill/>
        </p:spPr>
        <p:txBody>
          <a:bodyPr wrap="none">
            <a:spAutoFit/>
          </a:bodyPr>
          <a:lstStyle/>
          <a:p>
            <a:r>
              <a:rPr lang="en-US" altLang="zh-CN" sz="1200" dirty="0"/>
              <a:t>Illustration by D. T. Hardy</a:t>
            </a:r>
            <a:endParaRPr lang="zh-CN" altLang="en-US" sz="1200" dirty="0"/>
          </a:p>
        </p:txBody>
      </p:sp>
    </p:spTree>
    <p:extLst>
      <p:ext uri="{BB962C8B-B14F-4D97-AF65-F5344CB8AC3E}">
        <p14:creationId xmlns:p14="http://schemas.microsoft.com/office/powerpoint/2010/main" val="32973393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534CF4-5D64-4408-BDE9-C541E2BF8181}"/>
              </a:ext>
            </a:extLst>
          </p:cNvPr>
          <p:cNvSpPr>
            <a:spLocks noGrp="1"/>
          </p:cNvSpPr>
          <p:nvPr>
            <p:ph type="title"/>
          </p:nvPr>
        </p:nvSpPr>
        <p:spPr/>
        <p:txBody>
          <a:bodyPr/>
          <a:lstStyle/>
          <a:p>
            <a:r>
              <a:rPr lang="en-US" altLang="zh-CN" dirty="0"/>
              <a:t>Doppler Broadening Simulation</a:t>
            </a:r>
            <a:endParaRPr lang="zh-CN" altLang="en-US" dirty="0"/>
          </a:p>
        </p:txBody>
      </p:sp>
      <p:sp>
        <p:nvSpPr>
          <p:cNvPr id="4" name="Footer Placeholder 3">
            <a:extLst>
              <a:ext uri="{FF2B5EF4-FFF2-40B4-BE49-F238E27FC236}">
                <a16:creationId xmlns:a16="http://schemas.microsoft.com/office/drawing/2014/main" id="{23AE4328-F0CF-402D-97C3-F1E53697827C}"/>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18A741A0-C954-4B5E-86A0-D3BBEA93B4C8}"/>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50</a:t>
            </a:fld>
            <a:endParaRPr lang="en-US" sz="1300" dirty="0"/>
          </a:p>
        </p:txBody>
      </p:sp>
      <p:sp>
        <p:nvSpPr>
          <p:cNvPr id="6" name="Rectangle 5">
            <a:extLst>
              <a:ext uri="{FF2B5EF4-FFF2-40B4-BE49-F238E27FC236}">
                <a16:creationId xmlns:a16="http://schemas.microsoft.com/office/drawing/2014/main" id="{31FAE8E6-740D-4187-81AA-F2350B521316}"/>
              </a:ext>
            </a:extLst>
          </p:cNvPr>
          <p:cNvSpPr/>
          <p:nvPr/>
        </p:nvSpPr>
        <p:spPr>
          <a:xfrm>
            <a:off x="304799" y="1487532"/>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Energy of protons</a:t>
            </a:r>
            <a:endParaRPr lang="zh-CN" altLang="en-US" sz="2000" dirty="0"/>
          </a:p>
        </p:txBody>
      </p:sp>
      <p:sp>
        <p:nvSpPr>
          <p:cNvPr id="7" name="Rectangle 6">
            <a:extLst>
              <a:ext uri="{FF2B5EF4-FFF2-40B4-BE49-F238E27FC236}">
                <a16:creationId xmlns:a16="http://schemas.microsoft.com/office/drawing/2014/main" id="{3318302C-784F-4166-94B1-20B29621DD23}"/>
              </a:ext>
            </a:extLst>
          </p:cNvPr>
          <p:cNvSpPr/>
          <p:nvPr/>
        </p:nvSpPr>
        <p:spPr>
          <a:xfrm>
            <a:off x="304799" y="2154798"/>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Intensity of protons</a:t>
            </a:r>
            <a:endParaRPr lang="zh-CN" altLang="en-US" sz="2000" dirty="0"/>
          </a:p>
        </p:txBody>
      </p:sp>
      <p:sp>
        <p:nvSpPr>
          <p:cNvPr id="8" name="Rectangle 7">
            <a:extLst>
              <a:ext uri="{FF2B5EF4-FFF2-40B4-BE49-F238E27FC236}">
                <a16:creationId xmlns:a16="http://schemas.microsoft.com/office/drawing/2014/main" id="{703C1857-0D2E-4139-8CAE-D278071CD9E3}"/>
              </a:ext>
            </a:extLst>
          </p:cNvPr>
          <p:cNvSpPr/>
          <p:nvPr/>
        </p:nvSpPr>
        <p:spPr>
          <a:xfrm>
            <a:off x="304799" y="2822064"/>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Energy of </a:t>
            </a:r>
            <a:r>
              <a:rPr lang="en-US" altLang="zh-CN" sz="2000" i="1" dirty="0"/>
              <a:t>γ</a:t>
            </a:r>
            <a:r>
              <a:rPr lang="en-US" altLang="zh-CN" sz="2000" dirty="0"/>
              <a:t> ray</a:t>
            </a:r>
            <a:endParaRPr lang="zh-CN" altLang="en-US" sz="2000" dirty="0"/>
          </a:p>
        </p:txBody>
      </p:sp>
      <p:sp>
        <p:nvSpPr>
          <p:cNvPr id="9" name="Rectangle 8">
            <a:extLst>
              <a:ext uri="{FF2B5EF4-FFF2-40B4-BE49-F238E27FC236}">
                <a16:creationId xmlns:a16="http://schemas.microsoft.com/office/drawing/2014/main" id="{F59E4B35-CD35-4301-A869-B17FD721181A}"/>
              </a:ext>
            </a:extLst>
          </p:cNvPr>
          <p:cNvSpPr/>
          <p:nvPr/>
        </p:nvSpPr>
        <p:spPr>
          <a:xfrm>
            <a:off x="304799" y="3489330"/>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Lifetime of </a:t>
            </a:r>
            <a:r>
              <a:rPr lang="en-US" altLang="zh-CN" sz="2000" i="1" dirty="0"/>
              <a:t>γ</a:t>
            </a:r>
            <a:r>
              <a:rPr lang="en-US" altLang="zh-CN" sz="2000" dirty="0"/>
              <a:t>-ray emitting state</a:t>
            </a:r>
            <a:endParaRPr lang="zh-CN" altLang="en-US" sz="2000" dirty="0"/>
          </a:p>
        </p:txBody>
      </p:sp>
      <p:sp>
        <p:nvSpPr>
          <p:cNvPr id="10" name="Rectangle 9">
            <a:extLst>
              <a:ext uri="{FF2B5EF4-FFF2-40B4-BE49-F238E27FC236}">
                <a16:creationId xmlns:a16="http://schemas.microsoft.com/office/drawing/2014/main" id="{DACAB7D8-3CF8-476C-AB0F-49E78F564448}"/>
              </a:ext>
            </a:extLst>
          </p:cNvPr>
          <p:cNvSpPr/>
          <p:nvPr/>
        </p:nvSpPr>
        <p:spPr>
          <a:xfrm>
            <a:off x="304799" y="4317942"/>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Stopping power of material</a:t>
            </a:r>
            <a:endParaRPr lang="zh-CN" altLang="en-US" sz="2000" dirty="0"/>
          </a:p>
        </p:txBody>
      </p:sp>
      <p:sp>
        <p:nvSpPr>
          <p:cNvPr id="11" name="Rectangle 10">
            <a:extLst>
              <a:ext uri="{FF2B5EF4-FFF2-40B4-BE49-F238E27FC236}">
                <a16:creationId xmlns:a16="http://schemas.microsoft.com/office/drawing/2014/main" id="{03635593-44FB-4009-A731-6B1F0DC22F9B}"/>
              </a:ext>
            </a:extLst>
          </p:cNvPr>
          <p:cNvSpPr/>
          <p:nvPr/>
        </p:nvSpPr>
        <p:spPr>
          <a:xfrm>
            <a:off x="304799" y="5146554"/>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Response function of detector</a:t>
            </a:r>
            <a:endParaRPr lang="zh-CN" altLang="en-US" sz="2000" dirty="0"/>
          </a:p>
        </p:txBody>
      </p:sp>
      <p:sp>
        <p:nvSpPr>
          <p:cNvPr id="12" name="Rectangle 11">
            <a:extLst>
              <a:ext uri="{FF2B5EF4-FFF2-40B4-BE49-F238E27FC236}">
                <a16:creationId xmlns:a16="http://schemas.microsoft.com/office/drawing/2014/main" id="{4093EAF3-00F1-4502-B376-D5790D243317}"/>
              </a:ext>
            </a:extLst>
          </p:cNvPr>
          <p:cNvSpPr/>
          <p:nvPr/>
        </p:nvSpPr>
        <p:spPr>
          <a:xfrm>
            <a:off x="3909689" y="3375045"/>
            <a:ext cx="1871597" cy="49366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zh-CN" sz="2000" dirty="0"/>
              <a:t>Simulation</a:t>
            </a:r>
            <a:endParaRPr lang="zh-CN" altLang="en-US" sz="2000" dirty="0"/>
          </a:p>
        </p:txBody>
      </p:sp>
      <p:sp>
        <p:nvSpPr>
          <p:cNvPr id="13" name="Right Brace 12">
            <a:extLst>
              <a:ext uri="{FF2B5EF4-FFF2-40B4-BE49-F238E27FC236}">
                <a16:creationId xmlns:a16="http://schemas.microsoft.com/office/drawing/2014/main" id="{72B5F3C6-4B2E-4A74-B2C0-69A8DCEE49C3}"/>
              </a:ext>
            </a:extLst>
          </p:cNvPr>
          <p:cNvSpPr/>
          <p:nvPr/>
        </p:nvSpPr>
        <p:spPr>
          <a:xfrm>
            <a:off x="3276600" y="1410948"/>
            <a:ext cx="533400" cy="4456068"/>
          </a:xfrm>
          <a:prstGeom prst="rightBrace">
            <a:avLst/>
          </a:prstGeom>
        </p:spPr>
        <p:style>
          <a:lnRef idx="1">
            <a:schemeClr val="accent3"/>
          </a:lnRef>
          <a:fillRef idx="0">
            <a:schemeClr val="accent3"/>
          </a:fillRef>
          <a:effectRef idx="0">
            <a:schemeClr val="accent3"/>
          </a:effectRef>
          <a:fontRef idx="minor">
            <a:schemeClr val="tx1"/>
          </a:fontRef>
        </p:style>
        <p:txBody>
          <a:bodyPr rtlCol="0" anchor="ctr"/>
          <a:lstStyle/>
          <a:p>
            <a:pPr algn="ctr"/>
            <a:endParaRPr lang="zh-CN" altLang="en-US" dirty="0"/>
          </a:p>
        </p:txBody>
      </p:sp>
    </p:spTree>
    <p:extLst>
      <p:ext uri="{BB962C8B-B14F-4D97-AF65-F5344CB8AC3E}">
        <p14:creationId xmlns:p14="http://schemas.microsoft.com/office/powerpoint/2010/main" val="18689434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534CF4-5D64-4408-BDE9-C541E2BF8181}"/>
              </a:ext>
            </a:extLst>
          </p:cNvPr>
          <p:cNvSpPr>
            <a:spLocks noGrp="1"/>
          </p:cNvSpPr>
          <p:nvPr>
            <p:ph type="title"/>
          </p:nvPr>
        </p:nvSpPr>
        <p:spPr/>
        <p:txBody>
          <a:bodyPr/>
          <a:lstStyle/>
          <a:p>
            <a:r>
              <a:rPr lang="en-US" altLang="zh-CN" dirty="0"/>
              <a:t>Doppler Broadening Simulation</a:t>
            </a:r>
            <a:endParaRPr lang="zh-CN" altLang="en-US" dirty="0"/>
          </a:p>
        </p:txBody>
      </p:sp>
      <p:sp>
        <p:nvSpPr>
          <p:cNvPr id="4" name="Footer Placeholder 3">
            <a:extLst>
              <a:ext uri="{FF2B5EF4-FFF2-40B4-BE49-F238E27FC236}">
                <a16:creationId xmlns:a16="http://schemas.microsoft.com/office/drawing/2014/main" id="{23AE4328-F0CF-402D-97C3-F1E53697827C}"/>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18A741A0-C954-4B5E-86A0-D3BBEA93B4C8}"/>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51</a:t>
            </a:fld>
            <a:endParaRPr lang="en-US" sz="1300" dirty="0"/>
          </a:p>
        </p:txBody>
      </p:sp>
      <p:sp>
        <p:nvSpPr>
          <p:cNvPr id="6" name="Rectangle 5">
            <a:extLst>
              <a:ext uri="{FF2B5EF4-FFF2-40B4-BE49-F238E27FC236}">
                <a16:creationId xmlns:a16="http://schemas.microsoft.com/office/drawing/2014/main" id="{31FAE8E6-740D-4187-81AA-F2350B521316}"/>
              </a:ext>
            </a:extLst>
          </p:cNvPr>
          <p:cNvSpPr/>
          <p:nvPr/>
        </p:nvSpPr>
        <p:spPr>
          <a:xfrm>
            <a:off x="304799" y="1487532"/>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Energy of protons</a:t>
            </a:r>
            <a:endParaRPr lang="zh-CN" altLang="en-US" sz="2000" dirty="0"/>
          </a:p>
        </p:txBody>
      </p:sp>
      <p:sp>
        <p:nvSpPr>
          <p:cNvPr id="7" name="Rectangle 6">
            <a:extLst>
              <a:ext uri="{FF2B5EF4-FFF2-40B4-BE49-F238E27FC236}">
                <a16:creationId xmlns:a16="http://schemas.microsoft.com/office/drawing/2014/main" id="{3318302C-784F-4166-94B1-20B29621DD23}"/>
              </a:ext>
            </a:extLst>
          </p:cNvPr>
          <p:cNvSpPr/>
          <p:nvPr/>
        </p:nvSpPr>
        <p:spPr>
          <a:xfrm>
            <a:off x="304799" y="2154798"/>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Intensity of protons</a:t>
            </a:r>
            <a:endParaRPr lang="zh-CN" altLang="en-US" sz="2000" dirty="0"/>
          </a:p>
        </p:txBody>
      </p:sp>
      <p:sp>
        <p:nvSpPr>
          <p:cNvPr id="8" name="Rectangle 7">
            <a:extLst>
              <a:ext uri="{FF2B5EF4-FFF2-40B4-BE49-F238E27FC236}">
                <a16:creationId xmlns:a16="http://schemas.microsoft.com/office/drawing/2014/main" id="{703C1857-0D2E-4139-8CAE-D278071CD9E3}"/>
              </a:ext>
            </a:extLst>
          </p:cNvPr>
          <p:cNvSpPr/>
          <p:nvPr/>
        </p:nvSpPr>
        <p:spPr>
          <a:xfrm>
            <a:off x="304799" y="2822064"/>
            <a:ext cx="2947571" cy="4936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Energy of </a:t>
            </a:r>
            <a:r>
              <a:rPr lang="en-US" altLang="zh-CN" sz="2000" i="1" dirty="0"/>
              <a:t>γ</a:t>
            </a:r>
            <a:r>
              <a:rPr lang="en-US" altLang="zh-CN" sz="2000" dirty="0"/>
              <a:t> ray</a:t>
            </a:r>
            <a:endParaRPr lang="zh-CN" altLang="en-US" sz="2000" dirty="0"/>
          </a:p>
        </p:txBody>
      </p:sp>
      <p:sp>
        <p:nvSpPr>
          <p:cNvPr id="9" name="Rectangle 8">
            <a:extLst>
              <a:ext uri="{FF2B5EF4-FFF2-40B4-BE49-F238E27FC236}">
                <a16:creationId xmlns:a16="http://schemas.microsoft.com/office/drawing/2014/main" id="{F59E4B35-CD35-4301-A869-B17FD721181A}"/>
              </a:ext>
            </a:extLst>
          </p:cNvPr>
          <p:cNvSpPr/>
          <p:nvPr/>
        </p:nvSpPr>
        <p:spPr>
          <a:xfrm>
            <a:off x="304799" y="3489330"/>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Lifetime of </a:t>
            </a:r>
            <a:r>
              <a:rPr lang="en-US" altLang="zh-CN" sz="2000" i="1" dirty="0"/>
              <a:t>γ</a:t>
            </a:r>
            <a:r>
              <a:rPr lang="en-US" altLang="zh-CN" sz="2000" dirty="0"/>
              <a:t>-ray emitting state</a:t>
            </a:r>
            <a:endParaRPr lang="zh-CN" altLang="en-US" sz="2000" dirty="0"/>
          </a:p>
        </p:txBody>
      </p:sp>
      <p:sp>
        <p:nvSpPr>
          <p:cNvPr id="10" name="Rectangle 9">
            <a:extLst>
              <a:ext uri="{FF2B5EF4-FFF2-40B4-BE49-F238E27FC236}">
                <a16:creationId xmlns:a16="http://schemas.microsoft.com/office/drawing/2014/main" id="{DACAB7D8-3CF8-476C-AB0F-49E78F564448}"/>
              </a:ext>
            </a:extLst>
          </p:cNvPr>
          <p:cNvSpPr/>
          <p:nvPr/>
        </p:nvSpPr>
        <p:spPr>
          <a:xfrm>
            <a:off x="304799" y="4317942"/>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Stopping power of material</a:t>
            </a:r>
            <a:endParaRPr lang="zh-CN" altLang="en-US" sz="2000" dirty="0"/>
          </a:p>
        </p:txBody>
      </p:sp>
      <p:sp>
        <p:nvSpPr>
          <p:cNvPr id="11" name="Rectangle 10">
            <a:extLst>
              <a:ext uri="{FF2B5EF4-FFF2-40B4-BE49-F238E27FC236}">
                <a16:creationId xmlns:a16="http://schemas.microsoft.com/office/drawing/2014/main" id="{03635593-44FB-4009-A731-6B1F0DC22F9B}"/>
              </a:ext>
            </a:extLst>
          </p:cNvPr>
          <p:cNvSpPr/>
          <p:nvPr/>
        </p:nvSpPr>
        <p:spPr>
          <a:xfrm>
            <a:off x="304799" y="5146554"/>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Response function of detector</a:t>
            </a:r>
            <a:endParaRPr lang="zh-CN" altLang="en-US" sz="2000" dirty="0"/>
          </a:p>
        </p:txBody>
      </p:sp>
      <p:sp>
        <p:nvSpPr>
          <p:cNvPr id="12" name="Rectangle 11">
            <a:extLst>
              <a:ext uri="{FF2B5EF4-FFF2-40B4-BE49-F238E27FC236}">
                <a16:creationId xmlns:a16="http://schemas.microsoft.com/office/drawing/2014/main" id="{4093EAF3-00F1-4502-B376-D5790D243317}"/>
              </a:ext>
            </a:extLst>
          </p:cNvPr>
          <p:cNvSpPr/>
          <p:nvPr/>
        </p:nvSpPr>
        <p:spPr>
          <a:xfrm>
            <a:off x="3909689" y="3375045"/>
            <a:ext cx="1871597" cy="49366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zh-CN" sz="2000" dirty="0"/>
              <a:t>Simulation</a:t>
            </a:r>
            <a:endParaRPr lang="zh-CN" altLang="en-US" sz="2000" dirty="0"/>
          </a:p>
        </p:txBody>
      </p:sp>
      <p:sp>
        <p:nvSpPr>
          <p:cNvPr id="13" name="Right Brace 12">
            <a:extLst>
              <a:ext uri="{FF2B5EF4-FFF2-40B4-BE49-F238E27FC236}">
                <a16:creationId xmlns:a16="http://schemas.microsoft.com/office/drawing/2014/main" id="{72B5F3C6-4B2E-4A74-B2C0-69A8DCEE49C3}"/>
              </a:ext>
            </a:extLst>
          </p:cNvPr>
          <p:cNvSpPr/>
          <p:nvPr/>
        </p:nvSpPr>
        <p:spPr>
          <a:xfrm>
            <a:off x="3276600" y="1410948"/>
            <a:ext cx="533400" cy="4456068"/>
          </a:xfrm>
          <a:prstGeom prst="rightBrace">
            <a:avLst/>
          </a:prstGeom>
        </p:spPr>
        <p:style>
          <a:lnRef idx="1">
            <a:schemeClr val="accent3"/>
          </a:lnRef>
          <a:fillRef idx="0">
            <a:schemeClr val="accent3"/>
          </a:fillRef>
          <a:effectRef idx="0">
            <a:schemeClr val="accent3"/>
          </a:effectRef>
          <a:fontRef idx="minor">
            <a:schemeClr val="tx1"/>
          </a:fontRef>
        </p:style>
        <p:txBody>
          <a:bodyPr rtlCol="0" anchor="ctr"/>
          <a:lstStyle/>
          <a:p>
            <a:pPr algn="ctr"/>
            <a:endParaRPr lang="zh-CN" altLang="en-US" dirty="0"/>
          </a:p>
        </p:txBody>
      </p:sp>
      <p:sp>
        <p:nvSpPr>
          <p:cNvPr id="14" name="Rectangle 13">
            <a:extLst>
              <a:ext uri="{FF2B5EF4-FFF2-40B4-BE49-F238E27FC236}">
                <a16:creationId xmlns:a16="http://schemas.microsoft.com/office/drawing/2014/main" id="{FA1C503E-50B3-4A8F-A08E-D9A734D12DE0}"/>
              </a:ext>
            </a:extLst>
          </p:cNvPr>
          <p:cNvSpPr/>
          <p:nvPr/>
        </p:nvSpPr>
        <p:spPr>
          <a:xfrm>
            <a:off x="6242551" y="3259266"/>
            <a:ext cx="2749049" cy="70313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zh-CN" sz="2000" dirty="0"/>
              <a:t>Simulation-to-data Comparison</a:t>
            </a:r>
            <a:endParaRPr lang="zh-CN" altLang="en-US" sz="2000" dirty="0"/>
          </a:p>
        </p:txBody>
      </p:sp>
      <p:sp>
        <p:nvSpPr>
          <p:cNvPr id="15" name="Arrow: Right 14">
            <a:extLst>
              <a:ext uri="{FF2B5EF4-FFF2-40B4-BE49-F238E27FC236}">
                <a16:creationId xmlns:a16="http://schemas.microsoft.com/office/drawing/2014/main" id="{2933DF44-2AFC-45C9-9D93-69BD804EBEF2}"/>
              </a:ext>
            </a:extLst>
          </p:cNvPr>
          <p:cNvSpPr/>
          <p:nvPr/>
        </p:nvSpPr>
        <p:spPr>
          <a:xfrm>
            <a:off x="5867400" y="3489330"/>
            <a:ext cx="298951" cy="244470"/>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p>
        </p:txBody>
      </p:sp>
    </p:spTree>
    <p:extLst>
      <p:ext uri="{BB962C8B-B14F-4D97-AF65-F5344CB8AC3E}">
        <p14:creationId xmlns:p14="http://schemas.microsoft.com/office/powerpoint/2010/main" val="5267185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534CF4-5D64-4408-BDE9-C541E2BF8181}"/>
              </a:ext>
            </a:extLst>
          </p:cNvPr>
          <p:cNvSpPr>
            <a:spLocks noGrp="1"/>
          </p:cNvSpPr>
          <p:nvPr>
            <p:ph type="title"/>
          </p:nvPr>
        </p:nvSpPr>
        <p:spPr/>
        <p:txBody>
          <a:bodyPr/>
          <a:lstStyle/>
          <a:p>
            <a:r>
              <a:rPr lang="en-US" altLang="zh-CN" dirty="0"/>
              <a:t>Doppler Broadening Simulation</a:t>
            </a:r>
            <a:endParaRPr lang="zh-CN" altLang="en-US" dirty="0"/>
          </a:p>
        </p:txBody>
      </p:sp>
      <p:sp>
        <p:nvSpPr>
          <p:cNvPr id="4" name="Footer Placeholder 3">
            <a:extLst>
              <a:ext uri="{FF2B5EF4-FFF2-40B4-BE49-F238E27FC236}">
                <a16:creationId xmlns:a16="http://schemas.microsoft.com/office/drawing/2014/main" id="{23AE4328-F0CF-402D-97C3-F1E53697827C}"/>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18A741A0-C954-4B5E-86A0-D3BBEA93B4C8}"/>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52</a:t>
            </a:fld>
            <a:endParaRPr lang="en-US" sz="1300" dirty="0"/>
          </a:p>
        </p:txBody>
      </p:sp>
      <p:sp>
        <p:nvSpPr>
          <p:cNvPr id="6" name="Rectangle 5">
            <a:extLst>
              <a:ext uri="{FF2B5EF4-FFF2-40B4-BE49-F238E27FC236}">
                <a16:creationId xmlns:a16="http://schemas.microsoft.com/office/drawing/2014/main" id="{31FAE8E6-740D-4187-81AA-F2350B521316}"/>
              </a:ext>
            </a:extLst>
          </p:cNvPr>
          <p:cNvSpPr/>
          <p:nvPr/>
        </p:nvSpPr>
        <p:spPr>
          <a:xfrm>
            <a:off x="304799" y="1487532"/>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Energy of protons</a:t>
            </a:r>
            <a:endParaRPr lang="zh-CN" altLang="en-US" sz="2000" dirty="0"/>
          </a:p>
        </p:txBody>
      </p:sp>
      <p:sp>
        <p:nvSpPr>
          <p:cNvPr id="7" name="Rectangle 6">
            <a:extLst>
              <a:ext uri="{FF2B5EF4-FFF2-40B4-BE49-F238E27FC236}">
                <a16:creationId xmlns:a16="http://schemas.microsoft.com/office/drawing/2014/main" id="{3318302C-784F-4166-94B1-20B29621DD23}"/>
              </a:ext>
            </a:extLst>
          </p:cNvPr>
          <p:cNvSpPr/>
          <p:nvPr/>
        </p:nvSpPr>
        <p:spPr>
          <a:xfrm>
            <a:off x="304799" y="2154798"/>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Intensity of protons</a:t>
            </a:r>
            <a:endParaRPr lang="zh-CN" altLang="en-US" sz="2000" dirty="0"/>
          </a:p>
        </p:txBody>
      </p:sp>
      <p:sp>
        <p:nvSpPr>
          <p:cNvPr id="8" name="Rectangle 7">
            <a:extLst>
              <a:ext uri="{FF2B5EF4-FFF2-40B4-BE49-F238E27FC236}">
                <a16:creationId xmlns:a16="http://schemas.microsoft.com/office/drawing/2014/main" id="{703C1857-0D2E-4139-8CAE-D278071CD9E3}"/>
              </a:ext>
            </a:extLst>
          </p:cNvPr>
          <p:cNvSpPr/>
          <p:nvPr/>
        </p:nvSpPr>
        <p:spPr>
          <a:xfrm>
            <a:off x="304799" y="2822064"/>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Energy of </a:t>
            </a:r>
            <a:r>
              <a:rPr lang="en-US" altLang="zh-CN" sz="2000" i="1" dirty="0"/>
              <a:t>γ</a:t>
            </a:r>
            <a:r>
              <a:rPr lang="en-US" altLang="zh-CN" sz="2000" dirty="0"/>
              <a:t> ray</a:t>
            </a:r>
            <a:endParaRPr lang="zh-CN" altLang="en-US" sz="2000" dirty="0"/>
          </a:p>
        </p:txBody>
      </p:sp>
      <p:sp>
        <p:nvSpPr>
          <p:cNvPr id="9" name="Rectangle 8">
            <a:extLst>
              <a:ext uri="{FF2B5EF4-FFF2-40B4-BE49-F238E27FC236}">
                <a16:creationId xmlns:a16="http://schemas.microsoft.com/office/drawing/2014/main" id="{F59E4B35-CD35-4301-A869-B17FD721181A}"/>
              </a:ext>
            </a:extLst>
          </p:cNvPr>
          <p:cNvSpPr/>
          <p:nvPr/>
        </p:nvSpPr>
        <p:spPr>
          <a:xfrm>
            <a:off x="304799" y="3489330"/>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Lifetime of </a:t>
            </a:r>
            <a:r>
              <a:rPr lang="en-US" altLang="zh-CN" sz="2000" i="1" dirty="0"/>
              <a:t>γ</a:t>
            </a:r>
            <a:r>
              <a:rPr lang="en-US" altLang="zh-CN" sz="2000" dirty="0"/>
              <a:t>-ray emitting state</a:t>
            </a:r>
            <a:endParaRPr lang="zh-CN" altLang="en-US" sz="2000" dirty="0"/>
          </a:p>
        </p:txBody>
      </p:sp>
      <p:sp>
        <p:nvSpPr>
          <p:cNvPr id="10" name="Rectangle 9">
            <a:extLst>
              <a:ext uri="{FF2B5EF4-FFF2-40B4-BE49-F238E27FC236}">
                <a16:creationId xmlns:a16="http://schemas.microsoft.com/office/drawing/2014/main" id="{DACAB7D8-3CF8-476C-AB0F-49E78F564448}"/>
              </a:ext>
            </a:extLst>
          </p:cNvPr>
          <p:cNvSpPr/>
          <p:nvPr/>
        </p:nvSpPr>
        <p:spPr>
          <a:xfrm>
            <a:off x="304799" y="4317942"/>
            <a:ext cx="2947571" cy="652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Stopping power of material</a:t>
            </a:r>
            <a:endParaRPr lang="zh-CN" altLang="en-US" sz="2000" dirty="0"/>
          </a:p>
        </p:txBody>
      </p:sp>
      <p:sp>
        <p:nvSpPr>
          <p:cNvPr id="11" name="Rectangle 10">
            <a:extLst>
              <a:ext uri="{FF2B5EF4-FFF2-40B4-BE49-F238E27FC236}">
                <a16:creationId xmlns:a16="http://schemas.microsoft.com/office/drawing/2014/main" id="{03635593-44FB-4009-A731-6B1F0DC22F9B}"/>
              </a:ext>
            </a:extLst>
          </p:cNvPr>
          <p:cNvSpPr/>
          <p:nvPr/>
        </p:nvSpPr>
        <p:spPr>
          <a:xfrm>
            <a:off x="304799" y="5146554"/>
            <a:ext cx="2947571" cy="652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Response function of detector</a:t>
            </a:r>
            <a:endParaRPr lang="zh-CN" altLang="en-US" sz="2000" dirty="0"/>
          </a:p>
        </p:txBody>
      </p:sp>
      <p:sp>
        <p:nvSpPr>
          <p:cNvPr id="12" name="Rectangle 11">
            <a:extLst>
              <a:ext uri="{FF2B5EF4-FFF2-40B4-BE49-F238E27FC236}">
                <a16:creationId xmlns:a16="http://schemas.microsoft.com/office/drawing/2014/main" id="{4093EAF3-00F1-4502-B376-D5790D243317}"/>
              </a:ext>
            </a:extLst>
          </p:cNvPr>
          <p:cNvSpPr/>
          <p:nvPr/>
        </p:nvSpPr>
        <p:spPr>
          <a:xfrm>
            <a:off x="3909689" y="3375045"/>
            <a:ext cx="1871597" cy="49366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zh-CN" sz="2000" dirty="0"/>
              <a:t>Simulation</a:t>
            </a:r>
            <a:endParaRPr lang="zh-CN" altLang="en-US" sz="2000" dirty="0"/>
          </a:p>
        </p:txBody>
      </p:sp>
      <p:sp>
        <p:nvSpPr>
          <p:cNvPr id="13" name="Right Brace 12">
            <a:extLst>
              <a:ext uri="{FF2B5EF4-FFF2-40B4-BE49-F238E27FC236}">
                <a16:creationId xmlns:a16="http://schemas.microsoft.com/office/drawing/2014/main" id="{72B5F3C6-4B2E-4A74-B2C0-69A8DCEE49C3}"/>
              </a:ext>
            </a:extLst>
          </p:cNvPr>
          <p:cNvSpPr/>
          <p:nvPr/>
        </p:nvSpPr>
        <p:spPr>
          <a:xfrm>
            <a:off x="3276600" y="1410948"/>
            <a:ext cx="533400" cy="4456068"/>
          </a:xfrm>
          <a:prstGeom prst="rightBrace">
            <a:avLst/>
          </a:prstGeom>
        </p:spPr>
        <p:style>
          <a:lnRef idx="1">
            <a:schemeClr val="accent3"/>
          </a:lnRef>
          <a:fillRef idx="0">
            <a:schemeClr val="accent3"/>
          </a:fillRef>
          <a:effectRef idx="0">
            <a:schemeClr val="accent3"/>
          </a:effectRef>
          <a:fontRef idx="minor">
            <a:schemeClr val="tx1"/>
          </a:fontRef>
        </p:style>
        <p:txBody>
          <a:bodyPr rtlCol="0" anchor="ctr"/>
          <a:lstStyle/>
          <a:p>
            <a:pPr algn="ctr"/>
            <a:endParaRPr lang="zh-CN" altLang="en-US" dirty="0"/>
          </a:p>
        </p:txBody>
      </p:sp>
      <p:sp>
        <p:nvSpPr>
          <p:cNvPr id="14" name="Rectangle 13">
            <a:extLst>
              <a:ext uri="{FF2B5EF4-FFF2-40B4-BE49-F238E27FC236}">
                <a16:creationId xmlns:a16="http://schemas.microsoft.com/office/drawing/2014/main" id="{FA1C503E-50B3-4A8F-A08E-D9A734D12DE0}"/>
              </a:ext>
            </a:extLst>
          </p:cNvPr>
          <p:cNvSpPr/>
          <p:nvPr/>
        </p:nvSpPr>
        <p:spPr>
          <a:xfrm>
            <a:off x="6242551" y="3259266"/>
            <a:ext cx="2749049" cy="70313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zh-CN" sz="2000" dirty="0"/>
              <a:t>Simulation-to-data Comparison</a:t>
            </a:r>
            <a:endParaRPr lang="zh-CN" altLang="en-US" sz="2000" dirty="0"/>
          </a:p>
        </p:txBody>
      </p:sp>
      <p:sp>
        <p:nvSpPr>
          <p:cNvPr id="15" name="Arrow: Right 14">
            <a:extLst>
              <a:ext uri="{FF2B5EF4-FFF2-40B4-BE49-F238E27FC236}">
                <a16:creationId xmlns:a16="http://schemas.microsoft.com/office/drawing/2014/main" id="{2933DF44-2AFC-45C9-9D93-69BD804EBEF2}"/>
              </a:ext>
            </a:extLst>
          </p:cNvPr>
          <p:cNvSpPr/>
          <p:nvPr/>
        </p:nvSpPr>
        <p:spPr>
          <a:xfrm>
            <a:off x="5867400" y="3489330"/>
            <a:ext cx="298951" cy="244470"/>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p>
        </p:txBody>
      </p:sp>
    </p:spTree>
    <p:extLst>
      <p:ext uri="{BB962C8B-B14F-4D97-AF65-F5344CB8AC3E}">
        <p14:creationId xmlns:p14="http://schemas.microsoft.com/office/powerpoint/2010/main" val="4588066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534CF4-5D64-4408-BDE9-C541E2BF8181}"/>
              </a:ext>
            </a:extLst>
          </p:cNvPr>
          <p:cNvSpPr>
            <a:spLocks noGrp="1"/>
          </p:cNvSpPr>
          <p:nvPr>
            <p:ph type="title"/>
          </p:nvPr>
        </p:nvSpPr>
        <p:spPr/>
        <p:txBody>
          <a:bodyPr/>
          <a:lstStyle/>
          <a:p>
            <a:r>
              <a:rPr lang="en-US" altLang="zh-CN" dirty="0"/>
              <a:t>Doppler Broadening Simulation</a:t>
            </a:r>
            <a:endParaRPr lang="zh-CN" altLang="en-US" dirty="0"/>
          </a:p>
        </p:txBody>
      </p:sp>
      <p:sp>
        <p:nvSpPr>
          <p:cNvPr id="4" name="Footer Placeholder 3">
            <a:extLst>
              <a:ext uri="{FF2B5EF4-FFF2-40B4-BE49-F238E27FC236}">
                <a16:creationId xmlns:a16="http://schemas.microsoft.com/office/drawing/2014/main" id="{23AE4328-F0CF-402D-97C3-F1E53697827C}"/>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18A741A0-C954-4B5E-86A0-D3BBEA93B4C8}"/>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53</a:t>
            </a:fld>
            <a:endParaRPr lang="en-US" sz="1300" dirty="0"/>
          </a:p>
        </p:txBody>
      </p:sp>
      <p:sp>
        <p:nvSpPr>
          <p:cNvPr id="6" name="Rectangle 5">
            <a:extLst>
              <a:ext uri="{FF2B5EF4-FFF2-40B4-BE49-F238E27FC236}">
                <a16:creationId xmlns:a16="http://schemas.microsoft.com/office/drawing/2014/main" id="{31FAE8E6-740D-4187-81AA-F2350B521316}"/>
              </a:ext>
            </a:extLst>
          </p:cNvPr>
          <p:cNvSpPr/>
          <p:nvPr/>
        </p:nvSpPr>
        <p:spPr>
          <a:xfrm>
            <a:off x="304799" y="1487532"/>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Energy of protons</a:t>
            </a:r>
            <a:endParaRPr lang="zh-CN" altLang="en-US" sz="2000" dirty="0"/>
          </a:p>
        </p:txBody>
      </p:sp>
      <p:sp>
        <p:nvSpPr>
          <p:cNvPr id="7" name="Rectangle 6">
            <a:extLst>
              <a:ext uri="{FF2B5EF4-FFF2-40B4-BE49-F238E27FC236}">
                <a16:creationId xmlns:a16="http://schemas.microsoft.com/office/drawing/2014/main" id="{3318302C-784F-4166-94B1-20B29621DD23}"/>
              </a:ext>
            </a:extLst>
          </p:cNvPr>
          <p:cNvSpPr/>
          <p:nvPr/>
        </p:nvSpPr>
        <p:spPr>
          <a:xfrm>
            <a:off x="304799" y="2154798"/>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Intensity of protons</a:t>
            </a:r>
            <a:endParaRPr lang="zh-CN" altLang="en-US" sz="2000" dirty="0"/>
          </a:p>
        </p:txBody>
      </p:sp>
      <p:sp>
        <p:nvSpPr>
          <p:cNvPr id="8" name="Rectangle 7">
            <a:extLst>
              <a:ext uri="{FF2B5EF4-FFF2-40B4-BE49-F238E27FC236}">
                <a16:creationId xmlns:a16="http://schemas.microsoft.com/office/drawing/2014/main" id="{703C1857-0D2E-4139-8CAE-D278071CD9E3}"/>
              </a:ext>
            </a:extLst>
          </p:cNvPr>
          <p:cNvSpPr/>
          <p:nvPr/>
        </p:nvSpPr>
        <p:spPr>
          <a:xfrm>
            <a:off x="304799" y="2822064"/>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Energy of </a:t>
            </a:r>
            <a:r>
              <a:rPr lang="en-US" altLang="zh-CN" sz="2000" i="1" dirty="0"/>
              <a:t>γ</a:t>
            </a:r>
            <a:r>
              <a:rPr lang="en-US" altLang="zh-CN" sz="2000" dirty="0"/>
              <a:t> ray</a:t>
            </a:r>
            <a:endParaRPr lang="zh-CN" altLang="en-US" sz="2000" dirty="0"/>
          </a:p>
        </p:txBody>
      </p:sp>
      <p:sp>
        <p:nvSpPr>
          <p:cNvPr id="9" name="Rectangle 8">
            <a:extLst>
              <a:ext uri="{FF2B5EF4-FFF2-40B4-BE49-F238E27FC236}">
                <a16:creationId xmlns:a16="http://schemas.microsoft.com/office/drawing/2014/main" id="{F59E4B35-CD35-4301-A869-B17FD721181A}"/>
              </a:ext>
            </a:extLst>
          </p:cNvPr>
          <p:cNvSpPr/>
          <p:nvPr/>
        </p:nvSpPr>
        <p:spPr>
          <a:xfrm>
            <a:off x="304799" y="3489330"/>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Lifetime of </a:t>
            </a:r>
            <a:r>
              <a:rPr lang="en-US" altLang="zh-CN" sz="2000" i="1" dirty="0"/>
              <a:t>γ</a:t>
            </a:r>
            <a:r>
              <a:rPr lang="en-US" altLang="zh-CN" sz="2000" dirty="0"/>
              <a:t>-ray emitting state</a:t>
            </a:r>
            <a:endParaRPr lang="zh-CN" altLang="en-US" sz="2000" dirty="0"/>
          </a:p>
        </p:txBody>
      </p:sp>
      <p:sp>
        <p:nvSpPr>
          <p:cNvPr id="10" name="Rectangle 9">
            <a:extLst>
              <a:ext uri="{FF2B5EF4-FFF2-40B4-BE49-F238E27FC236}">
                <a16:creationId xmlns:a16="http://schemas.microsoft.com/office/drawing/2014/main" id="{DACAB7D8-3CF8-476C-AB0F-49E78F564448}"/>
              </a:ext>
            </a:extLst>
          </p:cNvPr>
          <p:cNvSpPr/>
          <p:nvPr/>
        </p:nvSpPr>
        <p:spPr>
          <a:xfrm>
            <a:off x="304799" y="4317942"/>
            <a:ext cx="2947571" cy="652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Stopping power of material</a:t>
            </a:r>
            <a:endParaRPr lang="zh-CN" altLang="en-US" sz="2000" dirty="0"/>
          </a:p>
        </p:txBody>
      </p:sp>
      <p:sp>
        <p:nvSpPr>
          <p:cNvPr id="11" name="Rectangle 10">
            <a:extLst>
              <a:ext uri="{FF2B5EF4-FFF2-40B4-BE49-F238E27FC236}">
                <a16:creationId xmlns:a16="http://schemas.microsoft.com/office/drawing/2014/main" id="{03635593-44FB-4009-A731-6B1F0DC22F9B}"/>
              </a:ext>
            </a:extLst>
          </p:cNvPr>
          <p:cNvSpPr/>
          <p:nvPr/>
        </p:nvSpPr>
        <p:spPr>
          <a:xfrm>
            <a:off x="304799" y="5146554"/>
            <a:ext cx="2947571" cy="652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Response function of detector</a:t>
            </a:r>
            <a:endParaRPr lang="zh-CN" altLang="en-US" sz="2000" dirty="0"/>
          </a:p>
        </p:txBody>
      </p:sp>
      <p:sp>
        <p:nvSpPr>
          <p:cNvPr id="12" name="Rectangle 11">
            <a:extLst>
              <a:ext uri="{FF2B5EF4-FFF2-40B4-BE49-F238E27FC236}">
                <a16:creationId xmlns:a16="http://schemas.microsoft.com/office/drawing/2014/main" id="{4093EAF3-00F1-4502-B376-D5790D243317}"/>
              </a:ext>
            </a:extLst>
          </p:cNvPr>
          <p:cNvSpPr/>
          <p:nvPr/>
        </p:nvSpPr>
        <p:spPr>
          <a:xfrm>
            <a:off x="3909689" y="3375045"/>
            <a:ext cx="1871597" cy="49366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zh-CN" sz="2000" dirty="0"/>
              <a:t>Simulation</a:t>
            </a:r>
            <a:endParaRPr lang="zh-CN" altLang="en-US" sz="2000" dirty="0"/>
          </a:p>
        </p:txBody>
      </p:sp>
      <p:sp>
        <p:nvSpPr>
          <p:cNvPr id="13" name="Right Brace 12">
            <a:extLst>
              <a:ext uri="{FF2B5EF4-FFF2-40B4-BE49-F238E27FC236}">
                <a16:creationId xmlns:a16="http://schemas.microsoft.com/office/drawing/2014/main" id="{72B5F3C6-4B2E-4A74-B2C0-69A8DCEE49C3}"/>
              </a:ext>
            </a:extLst>
          </p:cNvPr>
          <p:cNvSpPr/>
          <p:nvPr/>
        </p:nvSpPr>
        <p:spPr>
          <a:xfrm>
            <a:off x="3276600" y="1410948"/>
            <a:ext cx="533400" cy="4456068"/>
          </a:xfrm>
          <a:prstGeom prst="rightBrace">
            <a:avLst/>
          </a:prstGeom>
        </p:spPr>
        <p:style>
          <a:lnRef idx="1">
            <a:schemeClr val="accent3"/>
          </a:lnRef>
          <a:fillRef idx="0">
            <a:schemeClr val="accent3"/>
          </a:fillRef>
          <a:effectRef idx="0">
            <a:schemeClr val="accent3"/>
          </a:effectRef>
          <a:fontRef idx="minor">
            <a:schemeClr val="tx1"/>
          </a:fontRef>
        </p:style>
        <p:txBody>
          <a:bodyPr rtlCol="0" anchor="ctr"/>
          <a:lstStyle/>
          <a:p>
            <a:pPr algn="ctr"/>
            <a:endParaRPr lang="zh-CN" altLang="en-US" dirty="0"/>
          </a:p>
        </p:txBody>
      </p:sp>
      <p:sp>
        <p:nvSpPr>
          <p:cNvPr id="14" name="Rectangle 13">
            <a:extLst>
              <a:ext uri="{FF2B5EF4-FFF2-40B4-BE49-F238E27FC236}">
                <a16:creationId xmlns:a16="http://schemas.microsoft.com/office/drawing/2014/main" id="{FA1C503E-50B3-4A8F-A08E-D9A734D12DE0}"/>
              </a:ext>
            </a:extLst>
          </p:cNvPr>
          <p:cNvSpPr/>
          <p:nvPr/>
        </p:nvSpPr>
        <p:spPr>
          <a:xfrm>
            <a:off x="6242551" y="3259266"/>
            <a:ext cx="2749049" cy="70313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zh-CN" sz="2000" dirty="0"/>
              <a:t>Simulation-to-data Comparison</a:t>
            </a:r>
            <a:endParaRPr lang="zh-CN" altLang="en-US" sz="2000" dirty="0"/>
          </a:p>
        </p:txBody>
      </p:sp>
      <p:sp>
        <p:nvSpPr>
          <p:cNvPr id="15" name="Arrow: Right 14">
            <a:extLst>
              <a:ext uri="{FF2B5EF4-FFF2-40B4-BE49-F238E27FC236}">
                <a16:creationId xmlns:a16="http://schemas.microsoft.com/office/drawing/2014/main" id="{2933DF44-2AFC-45C9-9D93-69BD804EBEF2}"/>
              </a:ext>
            </a:extLst>
          </p:cNvPr>
          <p:cNvSpPr/>
          <p:nvPr/>
        </p:nvSpPr>
        <p:spPr>
          <a:xfrm>
            <a:off x="5867400" y="3489330"/>
            <a:ext cx="298951" cy="244470"/>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p>
        </p:txBody>
      </p:sp>
      <p:sp>
        <p:nvSpPr>
          <p:cNvPr id="16" name="Rectangle 15">
            <a:extLst>
              <a:ext uri="{FF2B5EF4-FFF2-40B4-BE49-F238E27FC236}">
                <a16:creationId xmlns:a16="http://schemas.microsoft.com/office/drawing/2014/main" id="{225C453F-3161-4860-846D-C30F5EE6CDF2}"/>
              </a:ext>
            </a:extLst>
          </p:cNvPr>
          <p:cNvSpPr/>
          <p:nvPr/>
        </p:nvSpPr>
        <p:spPr>
          <a:xfrm>
            <a:off x="6120229" y="1802140"/>
            <a:ext cx="2947571" cy="652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Lifetime of </a:t>
            </a:r>
            <a:r>
              <a:rPr lang="en-US" altLang="zh-CN" sz="2000" i="1" dirty="0"/>
              <a:t>γ</a:t>
            </a:r>
            <a:r>
              <a:rPr lang="en-US" altLang="zh-CN" sz="2000" dirty="0"/>
              <a:t>-ray emitting state</a:t>
            </a:r>
            <a:endParaRPr lang="zh-CN" altLang="en-US" sz="2000" dirty="0"/>
          </a:p>
        </p:txBody>
      </p:sp>
      <p:sp>
        <p:nvSpPr>
          <p:cNvPr id="17" name="Arrow: Right 16">
            <a:extLst>
              <a:ext uri="{FF2B5EF4-FFF2-40B4-BE49-F238E27FC236}">
                <a16:creationId xmlns:a16="http://schemas.microsoft.com/office/drawing/2014/main" id="{578DB63B-5931-4BF9-9E4E-110DB5AE2598}"/>
              </a:ext>
            </a:extLst>
          </p:cNvPr>
          <p:cNvSpPr/>
          <p:nvPr/>
        </p:nvSpPr>
        <p:spPr>
          <a:xfrm rot="16200000">
            <a:off x="7358321" y="2756256"/>
            <a:ext cx="460051" cy="244470"/>
          </a:xfrm>
          <a:prstGeom prst="rightArrow">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dirty="0"/>
          </a:p>
        </p:txBody>
      </p:sp>
    </p:spTree>
    <p:extLst>
      <p:ext uri="{BB962C8B-B14F-4D97-AF65-F5344CB8AC3E}">
        <p14:creationId xmlns:p14="http://schemas.microsoft.com/office/powerpoint/2010/main" val="13924995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534CF4-5D64-4408-BDE9-C541E2BF8181}"/>
              </a:ext>
            </a:extLst>
          </p:cNvPr>
          <p:cNvSpPr>
            <a:spLocks noGrp="1"/>
          </p:cNvSpPr>
          <p:nvPr>
            <p:ph type="title"/>
          </p:nvPr>
        </p:nvSpPr>
        <p:spPr/>
        <p:txBody>
          <a:bodyPr/>
          <a:lstStyle/>
          <a:p>
            <a:r>
              <a:rPr lang="en-US" altLang="zh-CN" dirty="0"/>
              <a:t>Doppler Broadening Simulation</a:t>
            </a:r>
            <a:endParaRPr lang="zh-CN" altLang="en-US" dirty="0"/>
          </a:p>
        </p:txBody>
      </p:sp>
      <p:sp>
        <p:nvSpPr>
          <p:cNvPr id="4" name="Footer Placeholder 3">
            <a:extLst>
              <a:ext uri="{FF2B5EF4-FFF2-40B4-BE49-F238E27FC236}">
                <a16:creationId xmlns:a16="http://schemas.microsoft.com/office/drawing/2014/main" id="{23AE4328-F0CF-402D-97C3-F1E53697827C}"/>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18A741A0-C954-4B5E-86A0-D3BBEA93B4C8}"/>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54</a:t>
            </a:fld>
            <a:endParaRPr lang="en-US" sz="1300" dirty="0"/>
          </a:p>
        </p:txBody>
      </p:sp>
      <p:sp>
        <p:nvSpPr>
          <p:cNvPr id="6" name="Rectangle 5">
            <a:extLst>
              <a:ext uri="{FF2B5EF4-FFF2-40B4-BE49-F238E27FC236}">
                <a16:creationId xmlns:a16="http://schemas.microsoft.com/office/drawing/2014/main" id="{31FAE8E6-740D-4187-81AA-F2350B521316}"/>
              </a:ext>
            </a:extLst>
          </p:cNvPr>
          <p:cNvSpPr/>
          <p:nvPr/>
        </p:nvSpPr>
        <p:spPr>
          <a:xfrm>
            <a:off x="304799" y="1487532"/>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Energy of protons</a:t>
            </a:r>
            <a:endParaRPr lang="zh-CN" altLang="en-US" sz="2000" dirty="0"/>
          </a:p>
        </p:txBody>
      </p:sp>
      <p:sp>
        <p:nvSpPr>
          <p:cNvPr id="7" name="Rectangle 6">
            <a:extLst>
              <a:ext uri="{FF2B5EF4-FFF2-40B4-BE49-F238E27FC236}">
                <a16:creationId xmlns:a16="http://schemas.microsoft.com/office/drawing/2014/main" id="{3318302C-784F-4166-94B1-20B29621DD23}"/>
              </a:ext>
            </a:extLst>
          </p:cNvPr>
          <p:cNvSpPr/>
          <p:nvPr/>
        </p:nvSpPr>
        <p:spPr>
          <a:xfrm>
            <a:off x="304799" y="2154798"/>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Intensity of protons</a:t>
            </a:r>
            <a:endParaRPr lang="zh-CN" altLang="en-US" sz="2000" dirty="0"/>
          </a:p>
        </p:txBody>
      </p:sp>
      <p:sp>
        <p:nvSpPr>
          <p:cNvPr id="8" name="Rectangle 7">
            <a:extLst>
              <a:ext uri="{FF2B5EF4-FFF2-40B4-BE49-F238E27FC236}">
                <a16:creationId xmlns:a16="http://schemas.microsoft.com/office/drawing/2014/main" id="{703C1857-0D2E-4139-8CAE-D278071CD9E3}"/>
              </a:ext>
            </a:extLst>
          </p:cNvPr>
          <p:cNvSpPr/>
          <p:nvPr/>
        </p:nvSpPr>
        <p:spPr>
          <a:xfrm>
            <a:off x="304799" y="2822064"/>
            <a:ext cx="2947571" cy="49366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Energy of </a:t>
            </a:r>
            <a:r>
              <a:rPr lang="en-US" altLang="zh-CN" sz="2000" i="1" dirty="0"/>
              <a:t>γ</a:t>
            </a:r>
            <a:r>
              <a:rPr lang="en-US" altLang="zh-CN" sz="2000" dirty="0"/>
              <a:t> ray</a:t>
            </a:r>
            <a:endParaRPr lang="zh-CN" altLang="en-US" sz="2000" dirty="0"/>
          </a:p>
        </p:txBody>
      </p:sp>
      <p:sp>
        <p:nvSpPr>
          <p:cNvPr id="9" name="Rectangle 8">
            <a:extLst>
              <a:ext uri="{FF2B5EF4-FFF2-40B4-BE49-F238E27FC236}">
                <a16:creationId xmlns:a16="http://schemas.microsoft.com/office/drawing/2014/main" id="{F59E4B35-CD35-4301-A869-B17FD721181A}"/>
              </a:ext>
            </a:extLst>
          </p:cNvPr>
          <p:cNvSpPr/>
          <p:nvPr/>
        </p:nvSpPr>
        <p:spPr>
          <a:xfrm>
            <a:off x="304799" y="3489330"/>
            <a:ext cx="2947571" cy="65216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Lifetime of </a:t>
            </a:r>
            <a:r>
              <a:rPr lang="en-US" altLang="zh-CN" sz="2000" i="1" dirty="0"/>
              <a:t>γ</a:t>
            </a:r>
            <a:r>
              <a:rPr lang="en-US" altLang="zh-CN" sz="2000" dirty="0"/>
              <a:t>-ray emitting state</a:t>
            </a:r>
            <a:endParaRPr lang="zh-CN" altLang="en-US" sz="2000" dirty="0"/>
          </a:p>
        </p:txBody>
      </p:sp>
      <p:sp>
        <p:nvSpPr>
          <p:cNvPr id="10" name="Rectangle 9">
            <a:extLst>
              <a:ext uri="{FF2B5EF4-FFF2-40B4-BE49-F238E27FC236}">
                <a16:creationId xmlns:a16="http://schemas.microsoft.com/office/drawing/2014/main" id="{DACAB7D8-3CF8-476C-AB0F-49E78F564448}"/>
              </a:ext>
            </a:extLst>
          </p:cNvPr>
          <p:cNvSpPr/>
          <p:nvPr/>
        </p:nvSpPr>
        <p:spPr>
          <a:xfrm>
            <a:off x="304799" y="4317942"/>
            <a:ext cx="2947571" cy="652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Stopping power of material</a:t>
            </a:r>
            <a:endParaRPr lang="zh-CN" altLang="en-US" sz="2000" dirty="0"/>
          </a:p>
        </p:txBody>
      </p:sp>
      <p:sp>
        <p:nvSpPr>
          <p:cNvPr id="11" name="Rectangle 10">
            <a:extLst>
              <a:ext uri="{FF2B5EF4-FFF2-40B4-BE49-F238E27FC236}">
                <a16:creationId xmlns:a16="http://schemas.microsoft.com/office/drawing/2014/main" id="{03635593-44FB-4009-A731-6B1F0DC22F9B}"/>
              </a:ext>
            </a:extLst>
          </p:cNvPr>
          <p:cNvSpPr/>
          <p:nvPr/>
        </p:nvSpPr>
        <p:spPr>
          <a:xfrm>
            <a:off x="304799" y="5146554"/>
            <a:ext cx="2947571" cy="652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Response function of detector</a:t>
            </a:r>
            <a:endParaRPr lang="zh-CN" altLang="en-US" sz="2000" dirty="0"/>
          </a:p>
        </p:txBody>
      </p:sp>
      <p:sp>
        <p:nvSpPr>
          <p:cNvPr id="12" name="Rectangle 11">
            <a:extLst>
              <a:ext uri="{FF2B5EF4-FFF2-40B4-BE49-F238E27FC236}">
                <a16:creationId xmlns:a16="http://schemas.microsoft.com/office/drawing/2014/main" id="{4093EAF3-00F1-4502-B376-D5790D243317}"/>
              </a:ext>
            </a:extLst>
          </p:cNvPr>
          <p:cNvSpPr/>
          <p:nvPr/>
        </p:nvSpPr>
        <p:spPr>
          <a:xfrm>
            <a:off x="3909689" y="3375045"/>
            <a:ext cx="1871597" cy="49366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zh-CN" sz="2000" dirty="0"/>
              <a:t>Simulation</a:t>
            </a:r>
            <a:endParaRPr lang="zh-CN" altLang="en-US" sz="2000" dirty="0"/>
          </a:p>
        </p:txBody>
      </p:sp>
      <p:sp>
        <p:nvSpPr>
          <p:cNvPr id="13" name="Right Brace 12">
            <a:extLst>
              <a:ext uri="{FF2B5EF4-FFF2-40B4-BE49-F238E27FC236}">
                <a16:creationId xmlns:a16="http://schemas.microsoft.com/office/drawing/2014/main" id="{72B5F3C6-4B2E-4A74-B2C0-69A8DCEE49C3}"/>
              </a:ext>
            </a:extLst>
          </p:cNvPr>
          <p:cNvSpPr/>
          <p:nvPr/>
        </p:nvSpPr>
        <p:spPr>
          <a:xfrm>
            <a:off x="3276600" y="1410948"/>
            <a:ext cx="533400" cy="4456068"/>
          </a:xfrm>
          <a:prstGeom prst="rightBrace">
            <a:avLst/>
          </a:prstGeom>
        </p:spPr>
        <p:style>
          <a:lnRef idx="1">
            <a:schemeClr val="accent3"/>
          </a:lnRef>
          <a:fillRef idx="0">
            <a:schemeClr val="accent3"/>
          </a:fillRef>
          <a:effectRef idx="0">
            <a:schemeClr val="accent3"/>
          </a:effectRef>
          <a:fontRef idx="minor">
            <a:schemeClr val="tx1"/>
          </a:fontRef>
        </p:style>
        <p:txBody>
          <a:bodyPr rtlCol="0" anchor="ctr"/>
          <a:lstStyle/>
          <a:p>
            <a:pPr algn="ctr"/>
            <a:endParaRPr lang="zh-CN" altLang="en-US" dirty="0"/>
          </a:p>
        </p:txBody>
      </p:sp>
      <p:sp>
        <p:nvSpPr>
          <p:cNvPr id="14" name="Rectangle 13">
            <a:extLst>
              <a:ext uri="{FF2B5EF4-FFF2-40B4-BE49-F238E27FC236}">
                <a16:creationId xmlns:a16="http://schemas.microsoft.com/office/drawing/2014/main" id="{FA1C503E-50B3-4A8F-A08E-D9A734D12DE0}"/>
              </a:ext>
            </a:extLst>
          </p:cNvPr>
          <p:cNvSpPr/>
          <p:nvPr/>
        </p:nvSpPr>
        <p:spPr>
          <a:xfrm>
            <a:off x="6242551" y="3259266"/>
            <a:ext cx="2749049" cy="70313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zh-CN" sz="2000" dirty="0"/>
              <a:t>Simulation-to-data Comparison</a:t>
            </a:r>
            <a:endParaRPr lang="zh-CN" altLang="en-US" sz="2000" dirty="0"/>
          </a:p>
        </p:txBody>
      </p:sp>
      <p:sp>
        <p:nvSpPr>
          <p:cNvPr id="15" name="Arrow: Right 14">
            <a:extLst>
              <a:ext uri="{FF2B5EF4-FFF2-40B4-BE49-F238E27FC236}">
                <a16:creationId xmlns:a16="http://schemas.microsoft.com/office/drawing/2014/main" id="{2933DF44-2AFC-45C9-9D93-69BD804EBEF2}"/>
              </a:ext>
            </a:extLst>
          </p:cNvPr>
          <p:cNvSpPr/>
          <p:nvPr/>
        </p:nvSpPr>
        <p:spPr>
          <a:xfrm>
            <a:off x="5867400" y="3489330"/>
            <a:ext cx="298951" cy="244470"/>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p>
        </p:txBody>
      </p:sp>
      <p:sp>
        <p:nvSpPr>
          <p:cNvPr id="16" name="Rectangle 15">
            <a:extLst>
              <a:ext uri="{FF2B5EF4-FFF2-40B4-BE49-F238E27FC236}">
                <a16:creationId xmlns:a16="http://schemas.microsoft.com/office/drawing/2014/main" id="{225C453F-3161-4860-846D-C30F5EE6CDF2}"/>
              </a:ext>
            </a:extLst>
          </p:cNvPr>
          <p:cNvSpPr/>
          <p:nvPr/>
        </p:nvSpPr>
        <p:spPr>
          <a:xfrm>
            <a:off x="6120229" y="1802140"/>
            <a:ext cx="2947571" cy="65216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000" dirty="0"/>
              <a:t>Lifetime of </a:t>
            </a:r>
            <a:r>
              <a:rPr lang="en-US" altLang="zh-CN" sz="2000" i="1" dirty="0"/>
              <a:t>γ</a:t>
            </a:r>
            <a:r>
              <a:rPr lang="en-US" altLang="zh-CN" sz="2000" dirty="0"/>
              <a:t>-ray emitting state</a:t>
            </a:r>
            <a:endParaRPr lang="zh-CN" altLang="en-US" sz="2000" dirty="0"/>
          </a:p>
        </p:txBody>
      </p:sp>
      <p:sp>
        <p:nvSpPr>
          <p:cNvPr id="17" name="Arrow: Right 16">
            <a:extLst>
              <a:ext uri="{FF2B5EF4-FFF2-40B4-BE49-F238E27FC236}">
                <a16:creationId xmlns:a16="http://schemas.microsoft.com/office/drawing/2014/main" id="{578DB63B-5931-4BF9-9E4E-110DB5AE2598}"/>
              </a:ext>
            </a:extLst>
          </p:cNvPr>
          <p:cNvSpPr/>
          <p:nvPr/>
        </p:nvSpPr>
        <p:spPr>
          <a:xfrm rot="16200000">
            <a:off x="7358321" y="2756256"/>
            <a:ext cx="460051" cy="244470"/>
          </a:xfrm>
          <a:prstGeom prst="rightArrow">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dirty="0"/>
          </a:p>
        </p:txBody>
      </p:sp>
      <p:sp>
        <p:nvSpPr>
          <p:cNvPr id="18" name="TextBox 17">
            <a:extLst>
              <a:ext uri="{FF2B5EF4-FFF2-40B4-BE49-F238E27FC236}">
                <a16:creationId xmlns:a16="http://schemas.microsoft.com/office/drawing/2014/main" id="{D4E94AED-5F99-4A74-9549-0F59F2289665}"/>
              </a:ext>
            </a:extLst>
          </p:cNvPr>
          <p:cNvSpPr txBox="1"/>
          <p:nvPr/>
        </p:nvSpPr>
        <p:spPr>
          <a:xfrm>
            <a:off x="4324921" y="4608984"/>
            <a:ext cx="364202" cy="369332"/>
          </a:xfrm>
          <a:prstGeom prst="rect">
            <a:avLst/>
          </a:prstGeom>
          <a:noFill/>
        </p:spPr>
        <p:txBody>
          <a:bodyPr wrap="none" rtlCol="0">
            <a:spAutoFit/>
          </a:bodyPr>
          <a:lstStyle/>
          <a:p>
            <a:r>
              <a:rPr lang="en-US" altLang="zh-CN" dirty="0"/>
              <a:t>fs</a:t>
            </a:r>
            <a:endParaRPr lang="zh-CN" altLang="en-US" dirty="0"/>
          </a:p>
        </p:txBody>
      </p:sp>
      <p:sp>
        <p:nvSpPr>
          <p:cNvPr id="19" name="TextBox 18">
            <a:extLst>
              <a:ext uri="{FF2B5EF4-FFF2-40B4-BE49-F238E27FC236}">
                <a16:creationId xmlns:a16="http://schemas.microsoft.com/office/drawing/2014/main" id="{43E504A7-C28E-42CC-A55B-E368755D5288}"/>
              </a:ext>
            </a:extLst>
          </p:cNvPr>
          <p:cNvSpPr txBox="1"/>
          <p:nvPr/>
        </p:nvSpPr>
        <p:spPr>
          <a:xfrm>
            <a:off x="6138176" y="4608984"/>
            <a:ext cx="428322" cy="369332"/>
          </a:xfrm>
          <a:prstGeom prst="rect">
            <a:avLst/>
          </a:prstGeom>
          <a:noFill/>
        </p:spPr>
        <p:txBody>
          <a:bodyPr wrap="none" rtlCol="0">
            <a:spAutoFit/>
          </a:bodyPr>
          <a:lstStyle/>
          <a:p>
            <a:r>
              <a:rPr lang="en-US" altLang="zh-CN" dirty="0" err="1"/>
              <a:t>ps</a:t>
            </a:r>
            <a:endParaRPr lang="zh-CN" altLang="en-US" dirty="0"/>
          </a:p>
        </p:txBody>
      </p:sp>
      <p:sp>
        <p:nvSpPr>
          <p:cNvPr id="20" name="TextBox 19">
            <a:extLst>
              <a:ext uri="{FF2B5EF4-FFF2-40B4-BE49-F238E27FC236}">
                <a16:creationId xmlns:a16="http://schemas.microsoft.com/office/drawing/2014/main" id="{8C49132F-B1B6-46E7-9081-B7CD86F86C34}"/>
              </a:ext>
            </a:extLst>
          </p:cNvPr>
          <p:cNvSpPr txBox="1"/>
          <p:nvPr/>
        </p:nvSpPr>
        <p:spPr>
          <a:xfrm>
            <a:off x="8015552" y="4608984"/>
            <a:ext cx="428322" cy="369332"/>
          </a:xfrm>
          <a:prstGeom prst="rect">
            <a:avLst/>
          </a:prstGeom>
          <a:noFill/>
        </p:spPr>
        <p:txBody>
          <a:bodyPr wrap="none" rtlCol="0">
            <a:spAutoFit/>
          </a:bodyPr>
          <a:lstStyle/>
          <a:p>
            <a:r>
              <a:rPr lang="en-US" altLang="zh-CN" dirty="0"/>
              <a:t>ns</a:t>
            </a:r>
            <a:endParaRPr lang="zh-CN" altLang="en-US" dirty="0"/>
          </a:p>
        </p:txBody>
      </p:sp>
      <p:cxnSp>
        <p:nvCxnSpPr>
          <p:cNvPr id="21" name="Straight Arrow Connector 20">
            <a:extLst>
              <a:ext uri="{FF2B5EF4-FFF2-40B4-BE49-F238E27FC236}">
                <a16:creationId xmlns:a16="http://schemas.microsoft.com/office/drawing/2014/main" id="{B1F730F0-9485-4493-9761-708454D60829}"/>
              </a:ext>
            </a:extLst>
          </p:cNvPr>
          <p:cNvCxnSpPr>
            <a:cxnSpLocks/>
          </p:cNvCxnSpPr>
          <p:nvPr/>
        </p:nvCxnSpPr>
        <p:spPr>
          <a:xfrm>
            <a:off x="4267200" y="4986526"/>
            <a:ext cx="4436379" cy="0"/>
          </a:xfrm>
          <a:prstGeom prst="straightConnector1">
            <a:avLst/>
          </a:prstGeom>
          <a:ln w="15875">
            <a:solidFill>
              <a:schemeClr val="tx1"/>
            </a:solidFill>
            <a:tailEnd type="none" w="med" len="lg"/>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F8F05E5F-F4C1-4951-8849-65775EDF7B7A}"/>
              </a:ext>
            </a:extLst>
          </p:cNvPr>
          <p:cNvSpPr txBox="1"/>
          <p:nvPr/>
        </p:nvSpPr>
        <p:spPr>
          <a:xfrm>
            <a:off x="5030369" y="5133134"/>
            <a:ext cx="697627" cy="369332"/>
          </a:xfrm>
          <a:prstGeom prst="rect">
            <a:avLst/>
          </a:prstGeom>
          <a:noFill/>
        </p:spPr>
        <p:txBody>
          <a:bodyPr wrap="none">
            <a:spAutoFit/>
          </a:bodyPr>
          <a:lstStyle/>
          <a:p>
            <a:r>
              <a:rPr lang="en-US" altLang="zh-CN" sz="1800" dirty="0"/>
              <a:t>Solid</a:t>
            </a:r>
            <a:endParaRPr lang="zh-CN" altLang="en-US" dirty="0"/>
          </a:p>
        </p:txBody>
      </p:sp>
      <p:sp>
        <p:nvSpPr>
          <p:cNvPr id="23" name="TextBox 22">
            <a:extLst>
              <a:ext uri="{FF2B5EF4-FFF2-40B4-BE49-F238E27FC236}">
                <a16:creationId xmlns:a16="http://schemas.microsoft.com/office/drawing/2014/main" id="{EAC9FA92-D6BC-4E01-AEF0-AF528643E72C}"/>
              </a:ext>
            </a:extLst>
          </p:cNvPr>
          <p:cNvSpPr txBox="1"/>
          <p:nvPr/>
        </p:nvSpPr>
        <p:spPr>
          <a:xfrm>
            <a:off x="6771492" y="5135907"/>
            <a:ext cx="1107996" cy="369332"/>
          </a:xfrm>
          <a:prstGeom prst="rect">
            <a:avLst/>
          </a:prstGeom>
          <a:noFill/>
        </p:spPr>
        <p:txBody>
          <a:bodyPr wrap="none">
            <a:spAutoFit/>
          </a:bodyPr>
          <a:lstStyle/>
          <a:p>
            <a:pPr algn="ctr"/>
            <a:r>
              <a:rPr lang="en-US" altLang="zh-CN" sz="1800" dirty="0"/>
              <a:t>Gaseous</a:t>
            </a:r>
            <a:endParaRPr lang="zh-CN" altLang="en-US" sz="1800" dirty="0"/>
          </a:p>
        </p:txBody>
      </p:sp>
      <p:cxnSp>
        <p:nvCxnSpPr>
          <p:cNvPr id="24" name="Straight Arrow Connector 23">
            <a:extLst>
              <a:ext uri="{FF2B5EF4-FFF2-40B4-BE49-F238E27FC236}">
                <a16:creationId xmlns:a16="http://schemas.microsoft.com/office/drawing/2014/main" id="{39EFBCE6-B94C-4B6F-83A6-8EF991DC0F9C}"/>
              </a:ext>
            </a:extLst>
          </p:cNvPr>
          <p:cNvCxnSpPr>
            <a:cxnSpLocks/>
          </p:cNvCxnSpPr>
          <p:nvPr/>
        </p:nvCxnSpPr>
        <p:spPr>
          <a:xfrm>
            <a:off x="4406030" y="5092028"/>
            <a:ext cx="1946307" cy="0"/>
          </a:xfrm>
          <a:prstGeom prst="straightConnector1">
            <a:avLst/>
          </a:prstGeom>
          <a:ln>
            <a:headEnd type="triangle"/>
            <a:tailEnd type="triangle"/>
          </a:ln>
        </p:spPr>
        <p:style>
          <a:lnRef idx="1">
            <a:schemeClr val="accent5"/>
          </a:lnRef>
          <a:fillRef idx="0">
            <a:schemeClr val="accent5"/>
          </a:fillRef>
          <a:effectRef idx="0">
            <a:schemeClr val="accent5"/>
          </a:effectRef>
          <a:fontRef idx="minor">
            <a:schemeClr val="tx1"/>
          </a:fontRef>
        </p:style>
      </p:cxnSp>
      <p:cxnSp>
        <p:nvCxnSpPr>
          <p:cNvPr id="25" name="Straight Arrow Connector 24">
            <a:extLst>
              <a:ext uri="{FF2B5EF4-FFF2-40B4-BE49-F238E27FC236}">
                <a16:creationId xmlns:a16="http://schemas.microsoft.com/office/drawing/2014/main" id="{B0F8DF4F-69DB-451B-BFA9-7BC440307501}"/>
              </a:ext>
            </a:extLst>
          </p:cNvPr>
          <p:cNvCxnSpPr>
            <a:cxnSpLocks/>
          </p:cNvCxnSpPr>
          <p:nvPr/>
        </p:nvCxnSpPr>
        <p:spPr>
          <a:xfrm>
            <a:off x="6352337" y="5092028"/>
            <a:ext cx="1946307" cy="0"/>
          </a:xfrm>
          <a:prstGeom prst="straightConnector1">
            <a:avLst/>
          </a:prstGeom>
          <a:ln>
            <a:headEnd type="triangle"/>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1174117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BE7F189-73A3-4C28-970A-A96B72AB2DAA}"/>
              </a:ext>
            </a:extLst>
          </p:cNvPr>
          <p:cNvPicPr>
            <a:picLocks noChangeAspect="1"/>
          </p:cNvPicPr>
          <p:nvPr/>
        </p:nvPicPr>
        <p:blipFill>
          <a:blip r:embed="rId3"/>
          <a:stretch>
            <a:fillRect/>
          </a:stretch>
        </p:blipFill>
        <p:spPr>
          <a:xfrm>
            <a:off x="6297135" y="1091570"/>
            <a:ext cx="2770665" cy="1956429"/>
          </a:xfrm>
          <a:prstGeom prst="rect">
            <a:avLst/>
          </a:prstGeom>
        </p:spPr>
      </p:pic>
      <p:sp>
        <p:nvSpPr>
          <p:cNvPr id="2" name="Content Placeholder 1">
            <a:extLst>
              <a:ext uri="{FF2B5EF4-FFF2-40B4-BE49-F238E27FC236}">
                <a16:creationId xmlns:a16="http://schemas.microsoft.com/office/drawing/2014/main" id="{84095E8A-92DC-48BA-8754-364F540F085D}"/>
              </a:ext>
            </a:extLst>
          </p:cNvPr>
          <p:cNvSpPr>
            <a:spLocks noGrp="1"/>
          </p:cNvSpPr>
          <p:nvPr>
            <p:ph idx="1"/>
          </p:nvPr>
        </p:nvSpPr>
        <p:spPr/>
        <p:txBody>
          <a:bodyPr/>
          <a:lstStyle/>
          <a:p>
            <a:pPr algn="just"/>
            <a:r>
              <a:rPr lang="en-US" altLang="zh-CN" baseline="30000" dirty="0"/>
              <a:t>11</a:t>
            </a:r>
            <a:r>
              <a:rPr lang="en-US" altLang="zh-CN" dirty="0"/>
              <a:t>Li(</a:t>
            </a:r>
            <a:r>
              <a:rPr lang="el-GR" altLang="zh-CN" i="1" dirty="0"/>
              <a:t>β</a:t>
            </a:r>
            <a:r>
              <a:rPr lang="en-US" altLang="zh-CN" i="1" dirty="0"/>
              <a:t>n</a:t>
            </a:r>
            <a:r>
              <a:rPr lang="el-GR" altLang="zh-CN" i="1" dirty="0"/>
              <a:t>γ</a:t>
            </a:r>
            <a:r>
              <a:rPr lang="el-GR" altLang="zh-CN" dirty="0"/>
              <a:t>)</a:t>
            </a:r>
            <a:r>
              <a:rPr lang="el-GR" altLang="zh-CN" baseline="30000" dirty="0"/>
              <a:t>10</a:t>
            </a:r>
            <a:r>
              <a:rPr lang="en-US" altLang="zh-CN" dirty="0"/>
              <a:t>Be at ISOLDE and TRIUMF.</a:t>
            </a:r>
          </a:p>
          <a:p>
            <a:pPr lvl="1" algn="just"/>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H. Fynbo., Nucl. Instrum. Methods Phys. Res. B 207, 275 (2003).</a:t>
            </a:r>
          </a:p>
          <a:p>
            <a:pPr lvl="1" algn="just"/>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H. </a:t>
            </a:r>
            <a:r>
              <a:rPr lang="en-US" altLang="zh-CN" sz="1800" kern="1200" dirty="0" err="1">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Fynbo</a:t>
            </a:r>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a:t>
            </a:r>
            <a:r>
              <a:rPr lang="en-US" altLang="zh-CN" sz="1800" i="1"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Nucl. Phys. A 736, 39 (2004).</a:t>
            </a:r>
          </a:p>
          <a:p>
            <a:pPr lvl="1" algn="just"/>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F. </a:t>
            </a:r>
            <a:r>
              <a:rPr lang="en-US" altLang="zh-CN" sz="1800" kern="1200" dirty="0" err="1">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Sarazin</a:t>
            </a:r>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a:t>
            </a:r>
            <a:r>
              <a:rPr lang="en-US" altLang="zh-CN" sz="1800" i="1"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70, 031302(R) (2004).</a:t>
            </a:r>
          </a:p>
          <a:p>
            <a:pPr lvl="1" algn="just"/>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C. M. Mattoon </a:t>
            </a:r>
            <a:r>
              <a:rPr lang="en-US" altLang="zh-CN" sz="1800" i="1"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80, 034318 (2009).</a:t>
            </a:r>
          </a:p>
          <a:p>
            <a:pPr lvl="1" algn="just"/>
            <a:endParaRPr lang="en-US" altLang="zh-CN" sz="1800" dirty="0">
              <a:latin typeface="Arial Narrow" panose="020B0606020202030204" pitchFamily="34" charset="0"/>
            </a:endParaRPr>
          </a:p>
          <a:p>
            <a:pPr algn="just"/>
            <a:r>
              <a:rPr lang="en-US" altLang="zh-CN" baseline="30000" dirty="0"/>
              <a:t>26</a:t>
            </a:r>
            <a:r>
              <a:rPr lang="en-US" altLang="zh-CN" dirty="0"/>
              <a:t>P(</a:t>
            </a:r>
            <a:r>
              <a:rPr lang="el-GR" altLang="zh-CN" i="1" dirty="0"/>
              <a:t>β</a:t>
            </a:r>
            <a:r>
              <a:rPr lang="en-US" altLang="zh-CN" i="1" dirty="0"/>
              <a:t>p</a:t>
            </a:r>
            <a:r>
              <a:rPr lang="el-GR" altLang="zh-CN" i="1" dirty="0"/>
              <a:t>γ</a:t>
            </a:r>
            <a:r>
              <a:rPr lang="el-GR" altLang="zh-CN" dirty="0"/>
              <a:t>)</a:t>
            </a:r>
            <a:r>
              <a:rPr lang="el-GR" altLang="zh-CN" baseline="30000" dirty="0"/>
              <a:t>25</a:t>
            </a:r>
            <a:r>
              <a:rPr lang="en-US" altLang="zh-CN" dirty="0"/>
              <a:t>Al, </a:t>
            </a:r>
            <a:r>
              <a:rPr lang="en-US" altLang="zh-CN" baseline="30000" dirty="0"/>
              <a:t>20</a:t>
            </a:r>
            <a:r>
              <a:rPr lang="en-US" altLang="zh-CN" dirty="0"/>
              <a:t>Mg(</a:t>
            </a:r>
            <a:r>
              <a:rPr lang="el-GR" altLang="zh-CN" i="1" dirty="0"/>
              <a:t>β</a:t>
            </a:r>
            <a:r>
              <a:rPr lang="en-US" altLang="zh-CN" i="1" dirty="0"/>
              <a:t>p</a:t>
            </a:r>
            <a:r>
              <a:rPr lang="el-GR" altLang="zh-CN" i="1" dirty="0"/>
              <a:t>γ</a:t>
            </a:r>
            <a:r>
              <a:rPr lang="el-GR" altLang="zh-CN" dirty="0"/>
              <a:t>)</a:t>
            </a:r>
            <a:r>
              <a:rPr lang="el-GR" altLang="zh-CN" baseline="30000" dirty="0"/>
              <a:t>19</a:t>
            </a:r>
            <a:r>
              <a:rPr lang="en-US" altLang="zh-CN" dirty="0"/>
              <a:t>Ne at NSCL.</a:t>
            </a:r>
          </a:p>
          <a:p>
            <a:pPr lvl="1" algn="just"/>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S. B. Schwartz </a:t>
            </a:r>
            <a:r>
              <a:rPr lang="en-US" altLang="zh-CN" sz="1800" i="1"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92, 031302(R) (2015).</a:t>
            </a:r>
          </a:p>
          <a:p>
            <a:pPr lvl="1" algn="just"/>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B. E. Glassman </a:t>
            </a:r>
            <a:r>
              <a:rPr lang="en-US" altLang="zh-CN" sz="1800" i="1"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Phys. Rev. C 99, 065801 (2019).</a:t>
            </a:r>
          </a:p>
        </p:txBody>
      </p:sp>
      <p:sp>
        <p:nvSpPr>
          <p:cNvPr id="3" name="Title 2">
            <a:extLst>
              <a:ext uri="{FF2B5EF4-FFF2-40B4-BE49-F238E27FC236}">
                <a16:creationId xmlns:a16="http://schemas.microsoft.com/office/drawing/2014/main" id="{ACE65438-3D7E-4C92-ABB8-E801291841BE}"/>
              </a:ext>
            </a:extLst>
          </p:cNvPr>
          <p:cNvSpPr>
            <a:spLocks noGrp="1"/>
          </p:cNvSpPr>
          <p:nvPr>
            <p:ph type="title"/>
          </p:nvPr>
        </p:nvSpPr>
        <p:spPr/>
        <p:txBody>
          <a:bodyPr/>
          <a:lstStyle/>
          <a:p>
            <a:r>
              <a:rPr lang="en-US" altLang="zh-CN" dirty="0"/>
              <a:t>Doppler Broadening Technique</a:t>
            </a:r>
            <a:endParaRPr lang="zh-CN" altLang="en-US" dirty="0"/>
          </a:p>
        </p:txBody>
      </p:sp>
      <p:sp>
        <p:nvSpPr>
          <p:cNvPr id="4" name="Footer Placeholder 3">
            <a:extLst>
              <a:ext uri="{FF2B5EF4-FFF2-40B4-BE49-F238E27FC236}">
                <a16:creationId xmlns:a16="http://schemas.microsoft.com/office/drawing/2014/main" id="{E24D5327-A89F-4404-A26F-8D1B8B358C14}"/>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D0852A06-C7B1-426D-8769-8F474F241A7D}"/>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55</a:t>
            </a:fld>
            <a:endParaRPr lang="en-US" sz="1300" dirty="0"/>
          </a:p>
        </p:txBody>
      </p:sp>
      <p:pic>
        <p:nvPicPr>
          <p:cNvPr id="9" name="Picture 8">
            <a:extLst>
              <a:ext uri="{FF2B5EF4-FFF2-40B4-BE49-F238E27FC236}">
                <a16:creationId xmlns:a16="http://schemas.microsoft.com/office/drawing/2014/main" id="{CF925D6B-5B1A-4CB1-A2AF-4513A88EEB6E}"/>
              </a:ext>
            </a:extLst>
          </p:cNvPr>
          <p:cNvPicPr>
            <a:picLocks noChangeAspect="1"/>
          </p:cNvPicPr>
          <p:nvPr/>
        </p:nvPicPr>
        <p:blipFill>
          <a:blip r:embed="rId4"/>
          <a:stretch>
            <a:fillRect/>
          </a:stretch>
        </p:blipFill>
        <p:spPr>
          <a:xfrm>
            <a:off x="4765843" y="3839938"/>
            <a:ext cx="3203487" cy="2152464"/>
          </a:xfrm>
          <a:prstGeom prst="rect">
            <a:avLst/>
          </a:prstGeom>
        </p:spPr>
      </p:pic>
      <p:sp>
        <p:nvSpPr>
          <p:cNvPr id="10" name="TextBox 9">
            <a:extLst>
              <a:ext uri="{FF2B5EF4-FFF2-40B4-BE49-F238E27FC236}">
                <a16:creationId xmlns:a16="http://schemas.microsoft.com/office/drawing/2014/main" id="{B148478E-E341-450D-B448-54B5E94C75FF}"/>
              </a:ext>
            </a:extLst>
          </p:cNvPr>
          <p:cNvSpPr txBox="1"/>
          <p:nvPr/>
        </p:nvSpPr>
        <p:spPr>
          <a:xfrm>
            <a:off x="6201918" y="1033466"/>
            <a:ext cx="1567865" cy="369332"/>
          </a:xfrm>
          <a:prstGeom prst="rect">
            <a:avLst/>
          </a:prstGeom>
          <a:solidFill>
            <a:schemeClr val="bg1"/>
          </a:solidFill>
        </p:spPr>
        <p:txBody>
          <a:bodyPr wrap="none">
            <a:spAutoFit/>
          </a:bodyPr>
          <a:lstStyle/>
          <a:p>
            <a:r>
              <a:rPr lang="en-US" altLang="zh-CN" baseline="30000" dirty="0"/>
              <a:t>11</a:t>
            </a:r>
            <a:r>
              <a:rPr lang="en-US" altLang="zh-CN" dirty="0"/>
              <a:t>Li(</a:t>
            </a:r>
            <a:r>
              <a:rPr lang="el-GR" altLang="zh-CN" i="1" dirty="0"/>
              <a:t>β</a:t>
            </a:r>
            <a:r>
              <a:rPr lang="en-US" altLang="zh-CN" i="1" dirty="0"/>
              <a:t>n</a:t>
            </a:r>
            <a:r>
              <a:rPr lang="el-GR" altLang="zh-CN" i="1" dirty="0"/>
              <a:t>γ</a:t>
            </a:r>
            <a:r>
              <a:rPr lang="el-GR" altLang="zh-CN" dirty="0"/>
              <a:t>)</a:t>
            </a:r>
            <a:r>
              <a:rPr lang="el-GR" altLang="zh-CN" baseline="30000" dirty="0"/>
              <a:t>10</a:t>
            </a:r>
            <a:r>
              <a:rPr lang="en-US" altLang="zh-CN" dirty="0"/>
              <a:t>Be </a:t>
            </a:r>
            <a:endParaRPr lang="zh-CN" altLang="en-US" dirty="0"/>
          </a:p>
        </p:txBody>
      </p:sp>
      <p:pic>
        <p:nvPicPr>
          <p:cNvPr id="12" name="Picture 11">
            <a:extLst>
              <a:ext uri="{FF2B5EF4-FFF2-40B4-BE49-F238E27FC236}">
                <a16:creationId xmlns:a16="http://schemas.microsoft.com/office/drawing/2014/main" id="{80566EB6-405A-4C8C-80F4-C9AD5225F404}"/>
              </a:ext>
            </a:extLst>
          </p:cNvPr>
          <p:cNvPicPr>
            <a:picLocks noChangeAspect="1"/>
          </p:cNvPicPr>
          <p:nvPr/>
        </p:nvPicPr>
        <p:blipFill>
          <a:blip r:embed="rId5"/>
          <a:stretch>
            <a:fillRect/>
          </a:stretch>
        </p:blipFill>
        <p:spPr>
          <a:xfrm>
            <a:off x="944613" y="3838577"/>
            <a:ext cx="3433545" cy="2153825"/>
          </a:xfrm>
          <a:prstGeom prst="rect">
            <a:avLst/>
          </a:prstGeom>
        </p:spPr>
      </p:pic>
      <p:sp>
        <p:nvSpPr>
          <p:cNvPr id="11" name="TextBox 10">
            <a:extLst>
              <a:ext uri="{FF2B5EF4-FFF2-40B4-BE49-F238E27FC236}">
                <a16:creationId xmlns:a16="http://schemas.microsoft.com/office/drawing/2014/main" id="{AC79AB06-4A11-4930-BEAA-7FC66B607144}"/>
              </a:ext>
            </a:extLst>
          </p:cNvPr>
          <p:cNvSpPr txBox="1"/>
          <p:nvPr/>
        </p:nvSpPr>
        <p:spPr>
          <a:xfrm>
            <a:off x="6935259" y="3895315"/>
            <a:ext cx="1669047" cy="369332"/>
          </a:xfrm>
          <a:prstGeom prst="rect">
            <a:avLst/>
          </a:prstGeom>
          <a:solidFill>
            <a:schemeClr val="bg1"/>
          </a:solidFill>
        </p:spPr>
        <p:txBody>
          <a:bodyPr wrap="none">
            <a:spAutoFit/>
          </a:bodyPr>
          <a:lstStyle/>
          <a:p>
            <a:r>
              <a:rPr lang="en-US" altLang="zh-CN" baseline="30000" dirty="0"/>
              <a:t>20</a:t>
            </a:r>
            <a:r>
              <a:rPr lang="en-US" altLang="zh-CN" dirty="0"/>
              <a:t>Mg(</a:t>
            </a:r>
            <a:r>
              <a:rPr lang="el-GR" altLang="zh-CN" i="1" dirty="0"/>
              <a:t>β</a:t>
            </a:r>
            <a:r>
              <a:rPr lang="en-US" altLang="zh-CN" i="1" dirty="0"/>
              <a:t>p</a:t>
            </a:r>
            <a:r>
              <a:rPr lang="el-GR" altLang="zh-CN" i="1" dirty="0"/>
              <a:t>γ</a:t>
            </a:r>
            <a:r>
              <a:rPr lang="el-GR" altLang="zh-CN" dirty="0"/>
              <a:t>)</a:t>
            </a:r>
            <a:r>
              <a:rPr lang="el-GR" altLang="zh-CN" baseline="30000" dirty="0"/>
              <a:t>19</a:t>
            </a:r>
            <a:r>
              <a:rPr lang="en-US" altLang="zh-CN" dirty="0"/>
              <a:t>Ne</a:t>
            </a:r>
            <a:endParaRPr lang="zh-CN" altLang="en-US" dirty="0"/>
          </a:p>
        </p:txBody>
      </p:sp>
    </p:spTree>
    <p:extLst>
      <p:ext uri="{BB962C8B-B14F-4D97-AF65-F5344CB8AC3E}">
        <p14:creationId xmlns:p14="http://schemas.microsoft.com/office/powerpoint/2010/main" val="783525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Content Placeholder 18">
            <a:extLst>
              <a:ext uri="{FF2B5EF4-FFF2-40B4-BE49-F238E27FC236}">
                <a16:creationId xmlns:a16="http://schemas.microsoft.com/office/drawing/2014/main" id="{B150CD2D-70C8-4A6C-A9BA-47564444CCF2}"/>
              </a:ext>
            </a:extLst>
          </p:cNvPr>
          <p:cNvPicPr>
            <a:picLocks noGrp="1" noChangeAspect="1"/>
          </p:cNvPicPr>
          <p:nvPr>
            <p:ph idx="1"/>
          </p:nvPr>
        </p:nvPicPr>
        <p:blipFill>
          <a:blip r:embed="rId3"/>
          <a:stretch>
            <a:fillRect/>
          </a:stretch>
        </p:blipFill>
        <p:spPr>
          <a:xfrm>
            <a:off x="76200" y="1095893"/>
            <a:ext cx="8991600" cy="4969427"/>
          </a:xfrm>
        </p:spPr>
      </p:pic>
      <p:sp>
        <p:nvSpPr>
          <p:cNvPr id="3" name="Title 2">
            <a:extLst>
              <a:ext uri="{FF2B5EF4-FFF2-40B4-BE49-F238E27FC236}">
                <a16:creationId xmlns:a16="http://schemas.microsoft.com/office/drawing/2014/main" id="{6F0B24BB-0429-41B8-9A6D-E5B0A3BE65A3}"/>
              </a:ext>
            </a:extLst>
          </p:cNvPr>
          <p:cNvSpPr>
            <a:spLocks noGrp="1"/>
          </p:cNvSpPr>
          <p:nvPr>
            <p:ph type="title"/>
          </p:nvPr>
        </p:nvSpPr>
        <p:spPr/>
        <p:txBody>
          <a:bodyPr/>
          <a:lstStyle/>
          <a:p>
            <a:r>
              <a:rPr lang="en-US" altLang="zh-CN" dirty="0"/>
              <a:t>Scientific Value</a:t>
            </a:r>
            <a:endParaRPr lang="zh-CN" altLang="en-US" dirty="0"/>
          </a:p>
        </p:txBody>
      </p:sp>
      <p:sp>
        <p:nvSpPr>
          <p:cNvPr id="4" name="Footer Placeholder 3">
            <a:extLst>
              <a:ext uri="{FF2B5EF4-FFF2-40B4-BE49-F238E27FC236}">
                <a16:creationId xmlns:a16="http://schemas.microsoft.com/office/drawing/2014/main" id="{1971A66F-2536-4648-8A2E-6096C2CDC936}"/>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4279B2C4-2E4B-426F-BA47-27B00C4C67A0}"/>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56</a:t>
            </a:fld>
            <a:endParaRPr lang="en-US" sz="1300" dirty="0"/>
          </a:p>
        </p:txBody>
      </p:sp>
      <p:pic>
        <p:nvPicPr>
          <p:cNvPr id="22" name="图片 1">
            <a:extLst>
              <a:ext uri="{FF2B5EF4-FFF2-40B4-BE49-F238E27FC236}">
                <a16:creationId xmlns:a16="http://schemas.microsoft.com/office/drawing/2014/main" id="{07E52071-7036-4A1D-B003-11E66D65E40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684" t="27175" r="84733" b="51881"/>
          <a:stretch/>
        </p:blipFill>
        <p:spPr>
          <a:xfrm>
            <a:off x="84667" y="1095893"/>
            <a:ext cx="555490" cy="1489775"/>
          </a:xfrm>
          <a:prstGeom prst="rect">
            <a:avLst/>
          </a:prstGeom>
        </p:spPr>
      </p:pic>
      <p:sp>
        <p:nvSpPr>
          <p:cNvPr id="23" name="Oval 22">
            <a:extLst>
              <a:ext uri="{FF2B5EF4-FFF2-40B4-BE49-F238E27FC236}">
                <a16:creationId xmlns:a16="http://schemas.microsoft.com/office/drawing/2014/main" id="{5EBBF787-DB87-4617-82BE-6B7093A52C54}"/>
              </a:ext>
            </a:extLst>
          </p:cNvPr>
          <p:cNvSpPr/>
          <p:nvPr/>
        </p:nvSpPr>
        <p:spPr>
          <a:xfrm rot="3607178">
            <a:off x="1104237" y="4400582"/>
            <a:ext cx="229949" cy="235860"/>
          </a:xfrm>
          <a:prstGeom prst="ellipse">
            <a:avLst/>
          </a:prstGeom>
          <a:no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
        <p:nvSpPr>
          <p:cNvPr id="24" name="Oval 23">
            <a:extLst>
              <a:ext uri="{FF2B5EF4-FFF2-40B4-BE49-F238E27FC236}">
                <a16:creationId xmlns:a16="http://schemas.microsoft.com/office/drawing/2014/main" id="{7E8CBEBC-9761-4A71-9B5E-2C74096BC755}"/>
              </a:ext>
            </a:extLst>
          </p:cNvPr>
          <p:cNvSpPr/>
          <p:nvPr/>
        </p:nvSpPr>
        <p:spPr>
          <a:xfrm rot="3607178">
            <a:off x="1512894" y="4003618"/>
            <a:ext cx="229949" cy="235860"/>
          </a:xfrm>
          <a:prstGeom prst="ellipse">
            <a:avLst/>
          </a:prstGeom>
          <a:no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Tree>
    <p:extLst>
      <p:ext uri="{BB962C8B-B14F-4D97-AF65-F5344CB8AC3E}">
        <p14:creationId xmlns:p14="http://schemas.microsoft.com/office/powerpoint/2010/main" val="6925909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Content Placeholder 18">
            <a:extLst>
              <a:ext uri="{FF2B5EF4-FFF2-40B4-BE49-F238E27FC236}">
                <a16:creationId xmlns:a16="http://schemas.microsoft.com/office/drawing/2014/main" id="{B150CD2D-70C8-4A6C-A9BA-47564444CCF2}"/>
              </a:ext>
            </a:extLst>
          </p:cNvPr>
          <p:cNvPicPr>
            <a:picLocks noGrp="1" noChangeAspect="1"/>
          </p:cNvPicPr>
          <p:nvPr>
            <p:ph idx="1"/>
          </p:nvPr>
        </p:nvPicPr>
        <p:blipFill>
          <a:blip r:embed="rId3"/>
          <a:stretch>
            <a:fillRect/>
          </a:stretch>
        </p:blipFill>
        <p:spPr>
          <a:xfrm>
            <a:off x="76200" y="1095893"/>
            <a:ext cx="8991600" cy="4969427"/>
          </a:xfrm>
        </p:spPr>
      </p:pic>
      <p:sp>
        <p:nvSpPr>
          <p:cNvPr id="3" name="Title 2">
            <a:extLst>
              <a:ext uri="{FF2B5EF4-FFF2-40B4-BE49-F238E27FC236}">
                <a16:creationId xmlns:a16="http://schemas.microsoft.com/office/drawing/2014/main" id="{6F0B24BB-0429-41B8-9A6D-E5B0A3BE65A3}"/>
              </a:ext>
            </a:extLst>
          </p:cNvPr>
          <p:cNvSpPr>
            <a:spLocks noGrp="1"/>
          </p:cNvSpPr>
          <p:nvPr>
            <p:ph type="title"/>
          </p:nvPr>
        </p:nvSpPr>
        <p:spPr/>
        <p:txBody>
          <a:bodyPr/>
          <a:lstStyle/>
          <a:p>
            <a:r>
              <a:rPr lang="en-US" altLang="zh-CN" dirty="0"/>
              <a:t>Scientific Value</a:t>
            </a:r>
            <a:endParaRPr lang="zh-CN" altLang="en-US" dirty="0"/>
          </a:p>
        </p:txBody>
      </p:sp>
      <p:sp>
        <p:nvSpPr>
          <p:cNvPr id="4" name="Footer Placeholder 3">
            <a:extLst>
              <a:ext uri="{FF2B5EF4-FFF2-40B4-BE49-F238E27FC236}">
                <a16:creationId xmlns:a16="http://schemas.microsoft.com/office/drawing/2014/main" id="{1971A66F-2536-4648-8A2E-6096C2CDC936}"/>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4279B2C4-2E4B-426F-BA47-27B00C4C67A0}"/>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57</a:t>
            </a:fld>
            <a:endParaRPr lang="en-US" sz="1300" dirty="0"/>
          </a:p>
        </p:txBody>
      </p:sp>
      <p:sp>
        <p:nvSpPr>
          <p:cNvPr id="13" name="Oval 12">
            <a:extLst>
              <a:ext uri="{FF2B5EF4-FFF2-40B4-BE49-F238E27FC236}">
                <a16:creationId xmlns:a16="http://schemas.microsoft.com/office/drawing/2014/main" id="{37A6E368-992F-4302-8776-E10C5D437F7E}"/>
              </a:ext>
            </a:extLst>
          </p:cNvPr>
          <p:cNvSpPr/>
          <p:nvPr/>
        </p:nvSpPr>
        <p:spPr>
          <a:xfrm rot="3607178">
            <a:off x="1097092" y="5613788"/>
            <a:ext cx="229949" cy="235860"/>
          </a:xfrm>
          <a:prstGeom prst="ellipse">
            <a:avLst/>
          </a:prstGeom>
          <a:no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
        <p:nvSpPr>
          <p:cNvPr id="20" name="Oval 19">
            <a:extLst>
              <a:ext uri="{FF2B5EF4-FFF2-40B4-BE49-F238E27FC236}">
                <a16:creationId xmlns:a16="http://schemas.microsoft.com/office/drawing/2014/main" id="{C74BC9F4-21A3-4964-9BC8-495CF8F6568E}"/>
              </a:ext>
            </a:extLst>
          </p:cNvPr>
          <p:cNvSpPr/>
          <p:nvPr/>
        </p:nvSpPr>
        <p:spPr>
          <a:xfrm rot="3607178">
            <a:off x="1104237" y="4400582"/>
            <a:ext cx="229949" cy="235860"/>
          </a:xfrm>
          <a:prstGeom prst="ellipse">
            <a:avLst/>
          </a:prstGeom>
          <a:no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
        <p:nvSpPr>
          <p:cNvPr id="21" name="Oval 20">
            <a:extLst>
              <a:ext uri="{FF2B5EF4-FFF2-40B4-BE49-F238E27FC236}">
                <a16:creationId xmlns:a16="http://schemas.microsoft.com/office/drawing/2014/main" id="{F0B3F691-42F6-4056-ACFD-9EF5D5A516D5}"/>
              </a:ext>
            </a:extLst>
          </p:cNvPr>
          <p:cNvSpPr/>
          <p:nvPr/>
        </p:nvSpPr>
        <p:spPr>
          <a:xfrm rot="3607178">
            <a:off x="1512894" y="4003618"/>
            <a:ext cx="229949" cy="235860"/>
          </a:xfrm>
          <a:prstGeom prst="ellipse">
            <a:avLst/>
          </a:prstGeom>
          <a:no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pic>
        <p:nvPicPr>
          <p:cNvPr id="22" name="图片 1">
            <a:extLst>
              <a:ext uri="{FF2B5EF4-FFF2-40B4-BE49-F238E27FC236}">
                <a16:creationId xmlns:a16="http://schemas.microsoft.com/office/drawing/2014/main" id="{07E52071-7036-4A1D-B003-11E66D65E40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684" t="27175" r="84733" b="51881"/>
          <a:stretch/>
        </p:blipFill>
        <p:spPr>
          <a:xfrm>
            <a:off x="84667" y="1095893"/>
            <a:ext cx="555490" cy="1489775"/>
          </a:xfrm>
          <a:prstGeom prst="rect">
            <a:avLst/>
          </a:prstGeom>
        </p:spPr>
      </p:pic>
    </p:spTree>
    <p:extLst>
      <p:ext uri="{BB962C8B-B14F-4D97-AF65-F5344CB8AC3E}">
        <p14:creationId xmlns:p14="http://schemas.microsoft.com/office/powerpoint/2010/main" val="22442786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Content Placeholder 18">
            <a:extLst>
              <a:ext uri="{FF2B5EF4-FFF2-40B4-BE49-F238E27FC236}">
                <a16:creationId xmlns:a16="http://schemas.microsoft.com/office/drawing/2014/main" id="{B150CD2D-70C8-4A6C-A9BA-47564444CCF2}"/>
              </a:ext>
            </a:extLst>
          </p:cNvPr>
          <p:cNvPicPr>
            <a:picLocks noGrp="1" noChangeAspect="1"/>
          </p:cNvPicPr>
          <p:nvPr>
            <p:ph idx="1"/>
          </p:nvPr>
        </p:nvPicPr>
        <p:blipFill>
          <a:blip r:embed="rId3"/>
          <a:stretch>
            <a:fillRect/>
          </a:stretch>
        </p:blipFill>
        <p:spPr>
          <a:xfrm>
            <a:off x="76200" y="1095893"/>
            <a:ext cx="8991600" cy="4969427"/>
          </a:xfrm>
        </p:spPr>
      </p:pic>
      <p:sp>
        <p:nvSpPr>
          <p:cNvPr id="3" name="Title 2">
            <a:extLst>
              <a:ext uri="{FF2B5EF4-FFF2-40B4-BE49-F238E27FC236}">
                <a16:creationId xmlns:a16="http://schemas.microsoft.com/office/drawing/2014/main" id="{6F0B24BB-0429-41B8-9A6D-E5B0A3BE65A3}"/>
              </a:ext>
            </a:extLst>
          </p:cNvPr>
          <p:cNvSpPr>
            <a:spLocks noGrp="1"/>
          </p:cNvSpPr>
          <p:nvPr>
            <p:ph type="title"/>
          </p:nvPr>
        </p:nvSpPr>
        <p:spPr/>
        <p:txBody>
          <a:bodyPr/>
          <a:lstStyle/>
          <a:p>
            <a:r>
              <a:rPr lang="en-US" altLang="zh-CN" dirty="0"/>
              <a:t>Scientific Value</a:t>
            </a:r>
            <a:endParaRPr lang="zh-CN" altLang="en-US" dirty="0"/>
          </a:p>
        </p:txBody>
      </p:sp>
      <p:sp>
        <p:nvSpPr>
          <p:cNvPr id="4" name="Footer Placeholder 3">
            <a:extLst>
              <a:ext uri="{FF2B5EF4-FFF2-40B4-BE49-F238E27FC236}">
                <a16:creationId xmlns:a16="http://schemas.microsoft.com/office/drawing/2014/main" id="{1971A66F-2536-4648-8A2E-6096C2CDC936}"/>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4279B2C4-2E4B-426F-BA47-27B00C4C67A0}"/>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58</a:t>
            </a:fld>
            <a:endParaRPr lang="en-US" sz="1300" dirty="0"/>
          </a:p>
        </p:txBody>
      </p:sp>
      <p:sp>
        <p:nvSpPr>
          <p:cNvPr id="12" name="Oval 11">
            <a:extLst>
              <a:ext uri="{FF2B5EF4-FFF2-40B4-BE49-F238E27FC236}">
                <a16:creationId xmlns:a16="http://schemas.microsoft.com/office/drawing/2014/main" id="{862172DE-5B47-454B-9534-B15465F6A471}"/>
              </a:ext>
            </a:extLst>
          </p:cNvPr>
          <p:cNvSpPr/>
          <p:nvPr/>
        </p:nvSpPr>
        <p:spPr>
          <a:xfrm rot="3607178">
            <a:off x="2612310" y="3942052"/>
            <a:ext cx="568450" cy="1272642"/>
          </a:xfrm>
          <a:prstGeom prst="ellipse">
            <a:avLst/>
          </a:prstGeom>
          <a:noFill/>
          <a:ln>
            <a:solidFill>
              <a:srgbClr val="FF3E34"/>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
        <p:nvSpPr>
          <p:cNvPr id="13" name="Oval 12">
            <a:extLst>
              <a:ext uri="{FF2B5EF4-FFF2-40B4-BE49-F238E27FC236}">
                <a16:creationId xmlns:a16="http://schemas.microsoft.com/office/drawing/2014/main" id="{37A6E368-992F-4302-8776-E10C5D437F7E}"/>
              </a:ext>
            </a:extLst>
          </p:cNvPr>
          <p:cNvSpPr/>
          <p:nvPr/>
        </p:nvSpPr>
        <p:spPr>
          <a:xfrm rot="3607178">
            <a:off x="1097092" y="5613788"/>
            <a:ext cx="229949" cy="235860"/>
          </a:xfrm>
          <a:prstGeom prst="ellipse">
            <a:avLst/>
          </a:prstGeom>
          <a:no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
        <p:nvSpPr>
          <p:cNvPr id="14" name="Arrow: Right 13">
            <a:extLst>
              <a:ext uri="{FF2B5EF4-FFF2-40B4-BE49-F238E27FC236}">
                <a16:creationId xmlns:a16="http://schemas.microsoft.com/office/drawing/2014/main" id="{75CC1A64-1569-42D5-A71C-4562BAC0EE5D}"/>
              </a:ext>
            </a:extLst>
          </p:cNvPr>
          <p:cNvSpPr/>
          <p:nvPr/>
        </p:nvSpPr>
        <p:spPr>
          <a:xfrm rot="19496718">
            <a:off x="1340493" y="5200769"/>
            <a:ext cx="1066800" cy="228601"/>
          </a:xfrm>
          <a:prstGeom prst="rightArrow">
            <a:avLst/>
          </a:prstGeom>
          <a:gradFill>
            <a:gsLst>
              <a:gs pos="0">
                <a:srgbClr val="FF3E34">
                  <a:alpha val="80000"/>
                </a:srgbClr>
              </a:gs>
              <a:gs pos="100000">
                <a:schemeClr val="accent2">
                  <a:lumMod val="20000"/>
                  <a:lumOff val="80000"/>
                  <a:alpha val="8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0" name="Oval 19">
            <a:extLst>
              <a:ext uri="{FF2B5EF4-FFF2-40B4-BE49-F238E27FC236}">
                <a16:creationId xmlns:a16="http://schemas.microsoft.com/office/drawing/2014/main" id="{C74BC9F4-21A3-4964-9BC8-495CF8F6568E}"/>
              </a:ext>
            </a:extLst>
          </p:cNvPr>
          <p:cNvSpPr/>
          <p:nvPr/>
        </p:nvSpPr>
        <p:spPr>
          <a:xfrm rot="3607178">
            <a:off x="1104237" y="4400582"/>
            <a:ext cx="229949" cy="235860"/>
          </a:xfrm>
          <a:prstGeom prst="ellipse">
            <a:avLst/>
          </a:prstGeom>
          <a:no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
        <p:nvSpPr>
          <p:cNvPr id="21" name="Oval 20">
            <a:extLst>
              <a:ext uri="{FF2B5EF4-FFF2-40B4-BE49-F238E27FC236}">
                <a16:creationId xmlns:a16="http://schemas.microsoft.com/office/drawing/2014/main" id="{F0B3F691-42F6-4056-ACFD-9EF5D5A516D5}"/>
              </a:ext>
            </a:extLst>
          </p:cNvPr>
          <p:cNvSpPr/>
          <p:nvPr/>
        </p:nvSpPr>
        <p:spPr>
          <a:xfrm rot="3607178">
            <a:off x="1512894" y="4003618"/>
            <a:ext cx="229949" cy="235860"/>
          </a:xfrm>
          <a:prstGeom prst="ellipse">
            <a:avLst/>
          </a:prstGeom>
          <a:no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pic>
        <p:nvPicPr>
          <p:cNvPr id="22" name="图片 1">
            <a:extLst>
              <a:ext uri="{FF2B5EF4-FFF2-40B4-BE49-F238E27FC236}">
                <a16:creationId xmlns:a16="http://schemas.microsoft.com/office/drawing/2014/main" id="{07E52071-7036-4A1D-B003-11E66D65E40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684" t="27175" r="84733" b="51881"/>
          <a:stretch/>
        </p:blipFill>
        <p:spPr>
          <a:xfrm>
            <a:off x="84667" y="1095893"/>
            <a:ext cx="555490" cy="1489775"/>
          </a:xfrm>
          <a:prstGeom prst="rect">
            <a:avLst/>
          </a:prstGeom>
        </p:spPr>
      </p:pic>
    </p:spTree>
    <p:extLst>
      <p:ext uri="{BB962C8B-B14F-4D97-AF65-F5344CB8AC3E}">
        <p14:creationId xmlns:p14="http://schemas.microsoft.com/office/powerpoint/2010/main" val="40864803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Content Placeholder 18">
            <a:extLst>
              <a:ext uri="{FF2B5EF4-FFF2-40B4-BE49-F238E27FC236}">
                <a16:creationId xmlns:a16="http://schemas.microsoft.com/office/drawing/2014/main" id="{B150CD2D-70C8-4A6C-A9BA-47564444CCF2}"/>
              </a:ext>
            </a:extLst>
          </p:cNvPr>
          <p:cNvPicPr>
            <a:picLocks noGrp="1" noChangeAspect="1"/>
          </p:cNvPicPr>
          <p:nvPr>
            <p:ph idx="1"/>
          </p:nvPr>
        </p:nvPicPr>
        <p:blipFill>
          <a:blip r:embed="rId3"/>
          <a:stretch>
            <a:fillRect/>
          </a:stretch>
        </p:blipFill>
        <p:spPr>
          <a:xfrm>
            <a:off x="76200" y="1095893"/>
            <a:ext cx="8991600" cy="4969427"/>
          </a:xfrm>
        </p:spPr>
      </p:pic>
      <p:sp>
        <p:nvSpPr>
          <p:cNvPr id="3" name="Title 2">
            <a:extLst>
              <a:ext uri="{FF2B5EF4-FFF2-40B4-BE49-F238E27FC236}">
                <a16:creationId xmlns:a16="http://schemas.microsoft.com/office/drawing/2014/main" id="{6F0B24BB-0429-41B8-9A6D-E5B0A3BE65A3}"/>
              </a:ext>
            </a:extLst>
          </p:cNvPr>
          <p:cNvSpPr>
            <a:spLocks noGrp="1"/>
          </p:cNvSpPr>
          <p:nvPr>
            <p:ph type="title"/>
          </p:nvPr>
        </p:nvSpPr>
        <p:spPr/>
        <p:txBody>
          <a:bodyPr/>
          <a:lstStyle/>
          <a:p>
            <a:r>
              <a:rPr lang="en-US" altLang="zh-CN" dirty="0"/>
              <a:t>Scientific Value</a:t>
            </a:r>
            <a:endParaRPr lang="zh-CN" altLang="en-US" dirty="0"/>
          </a:p>
        </p:txBody>
      </p:sp>
      <p:sp>
        <p:nvSpPr>
          <p:cNvPr id="4" name="Footer Placeholder 3">
            <a:extLst>
              <a:ext uri="{FF2B5EF4-FFF2-40B4-BE49-F238E27FC236}">
                <a16:creationId xmlns:a16="http://schemas.microsoft.com/office/drawing/2014/main" id="{1971A66F-2536-4648-8A2E-6096C2CDC936}"/>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4279B2C4-2E4B-426F-BA47-27B00C4C67A0}"/>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59</a:t>
            </a:fld>
            <a:endParaRPr lang="en-US" sz="1300" dirty="0"/>
          </a:p>
        </p:txBody>
      </p:sp>
      <p:sp>
        <p:nvSpPr>
          <p:cNvPr id="11" name="Oval 10">
            <a:extLst>
              <a:ext uri="{FF2B5EF4-FFF2-40B4-BE49-F238E27FC236}">
                <a16:creationId xmlns:a16="http://schemas.microsoft.com/office/drawing/2014/main" id="{5147BB0F-4DCC-4221-B6E4-15A99EBC6DDC}"/>
              </a:ext>
            </a:extLst>
          </p:cNvPr>
          <p:cNvSpPr/>
          <p:nvPr/>
        </p:nvSpPr>
        <p:spPr>
          <a:xfrm rot="3367593">
            <a:off x="6368240" y="1456391"/>
            <a:ext cx="568450" cy="1591517"/>
          </a:xfrm>
          <a:prstGeom prst="ellipse">
            <a:avLst/>
          </a:prstGeom>
          <a:noFill/>
          <a:ln>
            <a:solidFill>
              <a:srgbClr val="FF3E34"/>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
        <p:nvSpPr>
          <p:cNvPr id="12" name="Oval 11">
            <a:extLst>
              <a:ext uri="{FF2B5EF4-FFF2-40B4-BE49-F238E27FC236}">
                <a16:creationId xmlns:a16="http://schemas.microsoft.com/office/drawing/2014/main" id="{862172DE-5B47-454B-9534-B15465F6A471}"/>
              </a:ext>
            </a:extLst>
          </p:cNvPr>
          <p:cNvSpPr/>
          <p:nvPr/>
        </p:nvSpPr>
        <p:spPr>
          <a:xfrm rot="3607178">
            <a:off x="2612310" y="3942052"/>
            <a:ext cx="568450" cy="1272642"/>
          </a:xfrm>
          <a:prstGeom prst="ellipse">
            <a:avLst/>
          </a:prstGeom>
          <a:noFill/>
          <a:ln>
            <a:solidFill>
              <a:srgbClr val="FF3E34"/>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
        <p:nvSpPr>
          <p:cNvPr id="13" name="Oval 12">
            <a:extLst>
              <a:ext uri="{FF2B5EF4-FFF2-40B4-BE49-F238E27FC236}">
                <a16:creationId xmlns:a16="http://schemas.microsoft.com/office/drawing/2014/main" id="{37A6E368-992F-4302-8776-E10C5D437F7E}"/>
              </a:ext>
            </a:extLst>
          </p:cNvPr>
          <p:cNvSpPr/>
          <p:nvPr/>
        </p:nvSpPr>
        <p:spPr>
          <a:xfrm rot="3607178">
            <a:off x="1097092" y="5613788"/>
            <a:ext cx="229949" cy="235860"/>
          </a:xfrm>
          <a:prstGeom prst="ellipse">
            <a:avLst/>
          </a:prstGeom>
          <a:no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
        <p:nvSpPr>
          <p:cNvPr id="14" name="Arrow: Right 13">
            <a:extLst>
              <a:ext uri="{FF2B5EF4-FFF2-40B4-BE49-F238E27FC236}">
                <a16:creationId xmlns:a16="http://schemas.microsoft.com/office/drawing/2014/main" id="{75CC1A64-1569-42D5-A71C-4562BAC0EE5D}"/>
              </a:ext>
            </a:extLst>
          </p:cNvPr>
          <p:cNvSpPr/>
          <p:nvPr/>
        </p:nvSpPr>
        <p:spPr>
          <a:xfrm rot="19496718">
            <a:off x="1340493" y="5200769"/>
            <a:ext cx="1066800" cy="228601"/>
          </a:xfrm>
          <a:prstGeom prst="rightArrow">
            <a:avLst/>
          </a:prstGeom>
          <a:gradFill>
            <a:gsLst>
              <a:gs pos="0">
                <a:srgbClr val="FF3E34">
                  <a:alpha val="80000"/>
                </a:srgbClr>
              </a:gs>
              <a:gs pos="100000">
                <a:schemeClr val="accent2">
                  <a:lumMod val="20000"/>
                  <a:lumOff val="80000"/>
                  <a:alpha val="8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5" name="Arrow: Right 14">
            <a:extLst>
              <a:ext uri="{FF2B5EF4-FFF2-40B4-BE49-F238E27FC236}">
                <a16:creationId xmlns:a16="http://schemas.microsoft.com/office/drawing/2014/main" id="{11DA2EC1-8228-49B4-BCAB-3C53DA5801EF}"/>
              </a:ext>
            </a:extLst>
          </p:cNvPr>
          <p:cNvSpPr/>
          <p:nvPr/>
        </p:nvSpPr>
        <p:spPr>
          <a:xfrm rot="19737385">
            <a:off x="3393505" y="3398225"/>
            <a:ext cx="2547049" cy="228601"/>
          </a:xfrm>
          <a:prstGeom prst="rightArrow">
            <a:avLst/>
          </a:prstGeom>
          <a:gradFill>
            <a:gsLst>
              <a:gs pos="0">
                <a:srgbClr val="FF3E34">
                  <a:alpha val="80000"/>
                </a:srgbClr>
              </a:gs>
              <a:gs pos="100000">
                <a:schemeClr val="accent2">
                  <a:lumMod val="20000"/>
                  <a:lumOff val="80000"/>
                  <a:alpha val="8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0" name="Oval 19">
            <a:extLst>
              <a:ext uri="{FF2B5EF4-FFF2-40B4-BE49-F238E27FC236}">
                <a16:creationId xmlns:a16="http://schemas.microsoft.com/office/drawing/2014/main" id="{C74BC9F4-21A3-4964-9BC8-495CF8F6568E}"/>
              </a:ext>
            </a:extLst>
          </p:cNvPr>
          <p:cNvSpPr/>
          <p:nvPr/>
        </p:nvSpPr>
        <p:spPr>
          <a:xfrm rot="3607178">
            <a:off x="1104237" y="4400582"/>
            <a:ext cx="229949" cy="235860"/>
          </a:xfrm>
          <a:prstGeom prst="ellipse">
            <a:avLst/>
          </a:prstGeom>
          <a:no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
        <p:nvSpPr>
          <p:cNvPr id="21" name="Oval 20">
            <a:extLst>
              <a:ext uri="{FF2B5EF4-FFF2-40B4-BE49-F238E27FC236}">
                <a16:creationId xmlns:a16="http://schemas.microsoft.com/office/drawing/2014/main" id="{F0B3F691-42F6-4056-ACFD-9EF5D5A516D5}"/>
              </a:ext>
            </a:extLst>
          </p:cNvPr>
          <p:cNvSpPr/>
          <p:nvPr/>
        </p:nvSpPr>
        <p:spPr>
          <a:xfrm rot="3607178">
            <a:off x="1512894" y="4003618"/>
            <a:ext cx="229949" cy="235860"/>
          </a:xfrm>
          <a:prstGeom prst="ellipse">
            <a:avLst/>
          </a:prstGeom>
          <a:no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pic>
        <p:nvPicPr>
          <p:cNvPr id="22" name="图片 1">
            <a:extLst>
              <a:ext uri="{FF2B5EF4-FFF2-40B4-BE49-F238E27FC236}">
                <a16:creationId xmlns:a16="http://schemas.microsoft.com/office/drawing/2014/main" id="{07E52071-7036-4A1D-B003-11E66D65E40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684" t="27175" r="84733" b="51881"/>
          <a:stretch/>
        </p:blipFill>
        <p:spPr>
          <a:xfrm>
            <a:off x="84667" y="1095893"/>
            <a:ext cx="555490" cy="1489775"/>
          </a:xfrm>
          <a:prstGeom prst="rect">
            <a:avLst/>
          </a:prstGeom>
        </p:spPr>
      </p:pic>
    </p:spTree>
    <p:extLst>
      <p:ext uri="{BB962C8B-B14F-4D97-AF65-F5344CB8AC3E}">
        <p14:creationId xmlns:p14="http://schemas.microsoft.com/office/powerpoint/2010/main" val="1455899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0979B0-0A95-4F0A-B2C3-55E05BCF36EE}"/>
              </a:ext>
            </a:extLst>
          </p:cNvPr>
          <p:cNvSpPr>
            <a:spLocks noGrp="1"/>
          </p:cNvSpPr>
          <p:nvPr>
            <p:ph type="title"/>
          </p:nvPr>
        </p:nvSpPr>
        <p:spPr/>
        <p:txBody>
          <a:bodyPr/>
          <a:lstStyle/>
          <a:p>
            <a:r>
              <a:rPr lang="en-US" altLang="zh-CN" dirty="0"/>
              <a:t>Chart of Nuclides</a:t>
            </a:r>
            <a:endParaRPr lang="zh-CN" altLang="en-US" dirty="0"/>
          </a:p>
        </p:txBody>
      </p:sp>
      <p:sp>
        <p:nvSpPr>
          <p:cNvPr id="4" name="Footer Placeholder 3">
            <a:extLst>
              <a:ext uri="{FF2B5EF4-FFF2-40B4-BE49-F238E27FC236}">
                <a16:creationId xmlns:a16="http://schemas.microsoft.com/office/drawing/2014/main" id="{5D966848-B50B-4818-A35A-C888E9A04E52}"/>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A626E990-1E74-4D2B-9111-150F1A41914C}"/>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6</a:t>
            </a:fld>
            <a:endParaRPr lang="en-US" sz="1300" dirty="0"/>
          </a:p>
        </p:txBody>
      </p:sp>
      <p:pic>
        <p:nvPicPr>
          <p:cNvPr id="7" name="Content Placeholder 6">
            <a:extLst>
              <a:ext uri="{FF2B5EF4-FFF2-40B4-BE49-F238E27FC236}">
                <a16:creationId xmlns:a16="http://schemas.microsoft.com/office/drawing/2014/main" id="{4AA6F469-3E35-4A99-8E36-C35EE9F776B7}"/>
              </a:ext>
            </a:extLst>
          </p:cNvPr>
          <p:cNvPicPr>
            <a:picLocks noGrp="1" noChangeAspect="1"/>
          </p:cNvPicPr>
          <p:nvPr>
            <p:ph idx="1"/>
          </p:nvPr>
        </p:nvPicPr>
        <p:blipFill>
          <a:blip r:embed="rId3"/>
          <a:stretch>
            <a:fillRect/>
          </a:stretch>
        </p:blipFill>
        <p:spPr bwMode="auto">
          <a:xfrm>
            <a:off x="76200" y="1092672"/>
            <a:ext cx="8991600" cy="4975868"/>
          </a:xfrm>
          <a:prstGeom prst="rect">
            <a:avLst/>
          </a:prstGeom>
          <a:noFill/>
          <a:ln w="9525">
            <a:noFill/>
            <a:miter lim="800000"/>
            <a:headEnd/>
            <a:tailEnd/>
          </a:ln>
        </p:spPr>
      </p:pic>
    </p:spTree>
    <p:extLst>
      <p:ext uri="{BB962C8B-B14F-4D97-AF65-F5344CB8AC3E}">
        <p14:creationId xmlns:p14="http://schemas.microsoft.com/office/powerpoint/2010/main" val="24090746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Content Placeholder 18">
            <a:extLst>
              <a:ext uri="{FF2B5EF4-FFF2-40B4-BE49-F238E27FC236}">
                <a16:creationId xmlns:a16="http://schemas.microsoft.com/office/drawing/2014/main" id="{B150CD2D-70C8-4A6C-A9BA-47564444CCF2}"/>
              </a:ext>
            </a:extLst>
          </p:cNvPr>
          <p:cNvPicPr>
            <a:picLocks noGrp="1" noChangeAspect="1"/>
          </p:cNvPicPr>
          <p:nvPr>
            <p:ph idx="1"/>
          </p:nvPr>
        </p:nvPicPr>
        <p:blipFill>
          <a:blip r:embed="rId3"/>
          <a:stretch>
            <a:fillRect/>
          </a:stretch>
        </p:blipFill>
        <p:spPr>
          <a:xfrm>
            <a:off x="76200" y="1095893"/>
            <a:ext cx="8991600" cy="4969427"/>
          </a:xfrm>
        </p:spPr>
      </p:pic>
      <p:sp>
        <p:nvSpPr>
          <p:cNvPr id="3" name="Title 2">
            <a:extLst>
              <a:ext uri="{FF2B5EF4-FFF2-40B4-BE49-F238E27FC236}">
                <a16:creationId xmlns:a16="http://schemas.microsoft.com/office/drawing/2014/main" id="{6F0B24BB-0429-41B8-9A6D-E5B0A3BE65A3}"/>
              </a:ext>
            </a:extLst>
          </p:cNvPr>
          <p:cNvSpPr>
            <a:spLocks noGrp="1"/>
          </p:cNvSpPr>
          <p:nvPr>
            <p:ph type="title"/>
          </p:nvPr>
        </p:nvSpPr>
        <p:spPr/>
        <p:txBody>
          <a:bodyPr/>
          <a:lstStyle/>
          <a:p>
            <a:r>
              <a:rPr lang="en-US" altLang="zh-CN" dirty="0"/>
              <a:t>Scientific Value</a:t>
            </a:r>
            <a:endParaRPr lang="zh-CN" altLang="en-US" dirty="0"/>
          </a:p>
        </p:txBody>
      </p:sp>
      <p:sp>
        <p:nvSpPr>
          <p:cNvPr id="4" name="Footer Placeholder 3">
            <a:extLst>
              <a:ext uri="{FF2B5EF4-FFF2-40B4-BE49-F238E27FC236}">
                <a16:creationId xmlns:a16="http://schemas.microsoft.com/office/drawing/2014/main" id="{1971A66F-2536-4648-8A2E-6096C2CDC936}"/>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4279B2C4-2E4B-426F-BA47-27B00C4C67A0}"/>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60</a:t>
            </a:fld>
            <a:endParaRPr lang="en-US" sz="1300" dirty="0"/>
          </a:p>
        </p:txBody>
      </p:sp>
      <p:sp>
        <p:nvSpPr>
          <p:cNvPr id="11" name="Oval 10">
            <a:extLst>
              <a:ext uri="{FF2B5EF4-FFF2-40B4-BE49-F238E27FC236}">
                <a16:creationId xmlns:a16="http://schemas.microsoft.com/office/drawing/2014/main" id="{5147BB0F-4DCC-4221-B6E4-15A99EBC6DDC}"/>
              </a:ext>
            </a:extLst>
          </p:cNvPr>
          <p:cNvSpPr/>
          <p:nvPr/>
        </p:nvSpPr>
        <p:spPr>
          <a:xfrm rot="3367593">
            <a:off x="6368240" y="1456391"/>
            <a:ext cx="568450" cy="1591517"/>
          </a:xfrm>
          <a:prstGeom prst="ellipse">
            <a:avLst/>
          </a:prstGeom>
          <a:noFill/>
          <a:ln>
            <a:solidFill>
              <a:srgbClr val="FF3E34"/>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
        <p:nvSpPr>
          <p:cNvPr id="12" name="Oval 11">
            <a:extLst>
              <a:ext uri="{FF2B5EF4-FFF2-40B4-BE49-F238E27FC236}">
                <a16:creationId xmlns:a16="http://schemas.microsoft.com/office/drawing/2014/main" id="{862172DE-5B47-454B-9534-B15465F6A471}"/>
              </a:ext>
            </a:extLst>
          </p:cNvPr>
          <p:cNvSpPr/>
          <p:nvPr/>
        </p:nvSpPr>
        <p:spPr>
          <a:xfrm rot="3607178">
            <a:off x="2612310" y="3942052"/>
            <a:ext cx="568450" cy="1272642"/>
          </a:xfrm>
          <a:prstGeom prst="ellipse">
            <a:avLst/>
          </a:prstGeom>
          <a:noFill/>
          <a:ln>
            <a:solidFill>
              <a:srgbClr val="FF3E34"/>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
        <p:nvSpPr>
          <p:cNvPr id="13" name="Oval 12">
            <a:extLst>
              <a:ext uri="{FF2B5EF4-FFF2-40B4-BE49-F238E27FC236}">
                <a16:creationId xmlns:a16="http://schemas.microsoft.com/office/drawing/2014/main" id="{37A6E368-992F-4302-8776-E10C5D437F7E}"/>
              </a:ext>
            </a:extLst>
          </p:cNvPr>
          <p:cNvSpPr/>
          <p:nvPr/>
        </p:nvSpPr>
        <p:spPr>
          <a:xfrm rot="3607178">
            <a:off x="1097092" y="5613788"/>
            <a:ext cx="229949" cy="235860"/>
          </a:xfrm>
          <a:prstGeom prst="ellipse">
            <a:avLst/>
          </a:prstGeom>
          <a:no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
        <p:nvSpPr>
          <p:cNvPr id="14" name="Arrow: Right 13">
            <a:extLst>
              <a:ext uri="{FF2B5EF4-FFF2-40B4-BE49-F238E27FC236}">
                <a16:creationId xmlns:a16="http://schemas.microsoft.com/office/drawing/2014/main" id="{75CC1A64-1569-42D5-A71C-4562BAC0EE5D}"/>
              </a:ext>
            </a:extLst>
          </p:cNvPr>
          <p:cNvSpPr/>
          <p:nvPr/>
        </p:nvSpPr>
        <p:spPr>
          <a:xfrm rot="19496718">
            <a:off x="1340493" y="5200769"/>
            <a:ext cx="1066800" cy="228601"/>
          </a:xfrm>
          <a:prstGeom prst="rightArrow">
            <a:avLst/>
          </a:prstGeom>
          <a:gradFill>
            <a:gsLst>
              <a:gs pos="0">
                <a:srgbClr val="FF3E34">
                  <a:alpha val="80000"/>
                </a:srgbClr>
              </a:gs>
              <a:gs pos="100000">
                <a:schemeClr val="accent2">
                  <a:lumMod val="20000"/>
                  <a:lumOff val="80000"/>
                  <a:alpha val="8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5" name="Arrow: Right 14">
            <a:extLst>
              <a:ext uri="{FF2B5EF4-FFF2-40B4-BE49-F238E27FC236}">
                <a16:creationId xmlns:a16="http://schemas.microsoft.com/office/drawing/2014/main" id="{11DA2EC1-8228-49B4-BCAB-3C53DA5801EF}"/>
              </a:ext>
            </a:extLst>
          </p:cNvPr>
          <p:cNvSpPr/>
          <p:nvPr/>
        </p:nvSpPr>
        <p:spPr>
          <a:xfrm rot="19737385">
            <a:off x="3393505" y="3398225"/>
            <a:ext cx="2547049" cy="228601"/>
          </a:xfrm>
          <a:prstGeom prst="rightArrow">
            <a:avLst/>
          </a:prstGeom>
          <a:gradFill>
            <a:gsLst>
              <a:gs pos="0">
                <a:srgbClr val="FF3E34">
                  <a:alpha val="80000"/>
                </a:srgbClr>
              </a:gs>
              <a:gs pos="100000">
                <a:schemeClr val="accent2">
                  <a:lumMod val="20000"/>
                  <a:lumOff val="80000"/>
                  <a:alpha val="8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0" name="Oval 19">
            <a:extLst>
              <a:ext uri="{FF2B5EF4-FFF2-40B4-BE49-F238E27FC236}">
                <a16:creationId xmlns:a16="http://schemas.microsoft.com/office/drawing/2014/main" id="{C74BC9F4-21A3-4964-9BC8-495CF8F6568E}"/>
              </a:ext>
            </a:extLst>
          </p:cNvPr>
          <p:cNvSpPr/>
          <p:nvPr/>
        </p:nvSpPr>
        <p:spPr>
          <a:xfrm rot="3607178">
            <a:off x="1104237" y="4400582"/>
            <a:ext cx="229949" cy="235860"/>
          </a:xfrm>
          <a:prstGeom prst="ellipse">
            <a:avLst/>
          </a:prstGeom>
          <a:no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sp>
        <p:nvSpPr>
          <p:cNvPr id="21" name="Oval 20">
            <a:extLst>
              <a:ext uri="{FF2B5EF4-FFF2-40B4-BE49-F238E27FC236}">
                <a16:creationId xmlns:a16="http://schemas.microsoft.com/office/drawing/2014/main" id="{F0B3F691-42F6-4056-ACFD-9EF5D5A516D5}"/>
              </a:ext>
            </a:extLst>
          </p:cNvPr>
          <p:cNvSpPr/>
          <p:nvPr/>
        </p:nvSpPr>
        <p:spPr>
          <a:xfrm rot="3607178">
            <a:off x="1512894" y="4003618"/>
            <a:ext cx="229949" cy="235860"/>
          </a:xfrm>
          <a:prstGeom prst="ellipse">
            <a:avLst/>
          </a:prstGeom>
          <a:noFill/>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dirty="0"/>
          </a:p>
        </p:txBody>
      </p:sp>
      <p:pic>
        <p:nvPicPr>
          <p:cNvPr id="22" name="图片 1">
            <a:extLst>
              <a:ext uri="{FF2B5EF4-FFF2-40B4-BE49-F238E27FC236}">
                <a16:creationId xmlns:a16="http://schemas.microsoft.com/office/drawing/2014/main" id="{07E52071-7036-4A1D-B003-11E66D65E40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684" t="27175" r="84733" b="51881"/>
          <a:stretch/>
        </p:blipFill>
        <p:spPr>
          <a:xfrm>
            <a:off x="84667" y="1095893"/>
            <a:ext cx="555490" cy="1489775"/>
          </a:xfrm>
          <a:prstGeom prst="rect">
            <a:avLst/>
          </a:prstGeom>
        </p:spPr>
      </p:pic>
      <p:pic>
        <p:nvPicPr>
          <p:cNvPr id="6" name="Picture 5">
            <a:extLst>
              <a:ext uri="{FF2B5EF4-FFF2-40B4-BE49-F238E27FC236}">
                <a16:creationId xmlns:a16="http://schemas.microsoft.com/office/drawing/2014/main" id="{710FD205-FB30-48D8-B451-8D9222A41447}"/>
              </a:ext>
            </a:extLst>
          </p:cNvPr>
          <p:cNvPicPr>
            <a:picLocks noChangeAspect="1"/>
          </p:cNvPicPr>
          <p:nvPr/>
        </p:nvPicPr>
        <p:blipFill>
          <a:blip r:embed="rId5"/>
          <a:stretch>
            <a:fillRect/>
          </a:stretch>
        </p:blipFill>
        <p:spPr>
          <a:xfrm>
            <a:off x="6172199" y="4393592"/>
            <a:ext cx="2951481" cy="1409662"/>
          </a:xfrm>
          <a:prstGeom prst="rect">
            <a:avLst/>
          </a:prstGeom>
        </p:spPr>
      </p:pic>
      <p:pic>
        <p:nvPicPr>
          <p:cNvPr id="8" name="Picture 7">
            <a:extLst>
              <a:ext uri="{FF2B5EF4-FFF2-40B4-BE49-F238E27FC236}">
                <a16:creationId xmlns:a16="http://schemas.microsoft.com/office/drawing/2014/main" id="{DF70364C-12F5-40CA-B533-828E1605BD70}"/>
              </a:ext>
            </a:extLst>
          </p:cNvPr>
          <p:cNvPicPr>
            <a:picLocks noChangeAspect="1"/>
          </p:cNvPicPr>
          <p:nvPr/>
        </p:nvPicPr>
        <p:blipFill>
          <a:blip r:embed="rId6"/>
          <a:stretch>
            <a:fillRect/>
          </a:stretch>
        </p:blipFill>
        <p:spPr>
          <a:xfrm>
            <a:off x="6172200" y="2971800"/>
            <a:ext cx="2948011" cy="1421792"/>
          </a:xfrm>
          <a:prstGeom prst="rect">
            <a:avLst/>
          </a:prstGeom>
        </p:spPr>
      </p:pic>
      <p:sp>
        <p:nvSpPr>
          <p:cNvPr id="9" name="TextBox 8">
            <a:extLst>
              <a:ext uri="{FF2B5EF4-FFF2-40B4-BE49-F238E27FC236}">
                <a16:creationId xmlns:a16="http://schemas.microsoft.com/office/drawing/2014/main" id="{888633AF-1CD1-4919-9612-ECC8E2F324D3}"/>
              </a:ext>
            </a:extLst>
          </p:cNvPr>
          <p:cNvSpPr txBox="1"/>
          <p:nvPr/>
        </p:nvSpPr>
        <p:spPr>
          <a:xfrm>
            <a:off x="6138814" y="5789146"/>
            <a:ext cx="2255361" cy="338554"/>
          </a:xfrm>
          <a:prstGeom prst="rect">
            <a:avLst/>
          </a:prstGeom>
          <a:noFill/>
        </p:spPr>
        <p:txBody>
          <a:bodyPr wrap="none" rtlCol="0">
            <a:spAutoFit/>
          </a:bodyPr>
          <a:lstStyle/>
          <a:p>
            <a:r>
              <a:rPr lang="en-US" altLang="zh-CN" sz="1600" dirty="0">
                <a:latin typeface="Arial Narrow" panose="020B0606020202030204" pitchFamily="34" charset="0"/>
              </a:rPr>
              <a:t>R. Yokoyama, ENP Preview</a:t>
            </a:r>
            <a:endParaRPr lang="zh-CN" altLang="en-US" sz="1600" dirty="0">
              <a:latin typeface="Arial Narrow" panose="020B0606020202030204" pitchFamily="34" charset="0"/>
            </a:endParaRPr>
          </a:p>
        </p:txBody>
      </p:sp>
    </p:spTree>
    <p:extLst>
      <p:ext uri="{BB962C8B-B14F-4D97-AF65-F5344CB8AC3E}">
        <p14:creationId xmlns:p14="http://schemas.microsoft.com/office/powerpoint/2010/main" val="37386455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B4559B-8351-4096-BDD8-79D805BC2362}"/>
              </a:ext>
            </a:extLst>
          </p:cNvPr>
          <p:cNvSpPr>
            <a:spLocks noGrp="1"/>
          </p:cNvSpPr>
          <p:nvPr>
            <p:ph type="title"/>
          </p:nvPr>
        </p:nvSpPr>
        <p:spPr/>
        <p:txBody>
          <a:bodyPr/>
          <a:lstStyle/>
          <a:p>
            <a:r>
              <a:rPr lang="en-US" altLang="zh-CN" baseline="30000" dirty="0"/>
              <a:t>25</a:t>
            </a:r>
            <a:r>
              <a:rPr lang="en-US" altLang="zh-CN" dirty="0"/>
              <a:t>Si(</a:t>
            </a:r>
            <a:r>
              <a:rPr lang="el-GR" altLang="zh-CN" i="1" dirty="0"/>
              <a:t>β</a:t>
            </a:r>
            <a:r>
              <a:rPr lang="en-US" altLang="zh-CN" i="1" dirty="0"/>
              <a:t>p</a:t>
            </a:r>
            <a:r>
              <a:rPr lang="el-GR" altLang="zh-CN" i="1" dirty="0"/>
              <a:t>γ</a:t>
            </a:r>
            <a:r>
              <a:rPr lang="el-GR" altLang="zh-CN" dirty="0"/>
              <a:t>)</a:t>
            </a:r>
            <a:r>
              <a:rPr lang="el-GR" altLang="zh-CN" baseline="30000" dirty="0"/>
              <a:t>24</a:t>
            </a:r>
            <a:r>
              <a:rPr lang="en-US" altLang="zh-CN" dirty="0"/>
              <a:t>Mg</a:t>
            </a:r>
            <a:endParaRPr lang="zh-CN" altLang="en-US" dirty="0"/>
          </a:p>
        </p:txBody>
      </p:sp>
      <p:sp>
        <p:nvSpPr>
          <p:cNvPr id="4" name="Footer Placeholder 3">
            <a:extLst>
              <a:ext uri="{FF2B5EF4-FFF2-40B4-BE49-F238E27FC236}">
                <a16:creationId xmlns:a16="http://schemas.microsoft.com/office/drawing/2014/main" id="{B44A0D65-5E70-441E-8129-CA262B3DDDB7}"/>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CA2E5048-672B-47EA-A06E-042CAC5BC6EE}"/>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61</a:t>
            </a:fld>
            <a:endParaRPr lang="en-US" sz="1300" dirty="0"/>
          </a:p>
        </p:txBody>
      </p:sp>
      <p:pic>
        <p:nvPicPr>
          <p:cNvPr id="9" name="Picture 8">
            <a:extLst>
              <a:ext uri="{FF2B5EF4-FFF2-40B4-BE49-F238E27FC236}">
                <a16:creationId xmlns:a16="http://schemas.microsoft.com/office/drawing/2014/main" id="{EBF411DF-CFE2-4E1A-8511-5494AFC658AB}"/>
              </a:ext>
            </a:extLst>
          </p:cNvPr>
          <p:cNvPicPr>
            <a:picLocks noChangeAspect="1"/>
          </p:cNvPicPr>
          <p:nvPr/>
        </p:nvPicPr>
        <p:blipFill>
          <a:blip r:embed="rId3"/>
          <a:stretch>
            <a:fillRect/>
          </a:stretch>
        </p:blipFill>
        <p:spPr>
          <a:xfrm>
            <a:off x="252000" y="1044000"/>
            <a:ext cx="8640000" cy="2615964"/>
          </a:xfrm>
          <a:prstGeom prst="rect">
            <a:avLst/>
          </a:prstGeom>
        </p:spPr>
      </p:pic>
      <p:pic>
        <p:nvPicPr>
          <p:cNvPr id="7" name="Content Placeholder 6">
            <a:extLst>
              <a:ext uri="{FF2B5EF4-FFF2-40B4-BE49-F238E27FC236}">
                <a16:creationId xmlns:a16="http://schemas.microsoft.com/office/drawing/2014/main" id="{50623E2C-6BC1-4BBD-9E0B-1569866D0464}"/>
              </a:ext>
            </a:extLst>
          </p:cNvPr>
          <p:cNvPicPr>
            <a:picLocks noGrp="1" noChangeAspect="1"/>
          </p:cNvPicPr>
          <p:nvPr>
            <p:ph idx="1"/>
          </p:nvPr>
        </p:nvPicPr>
        <p:blipFill>
          <a:blip r:embed="rId4"/>
          <a:stretch>
            <a:fillRect/>
          </a:stretch>
        </p:blipFill>
        <p:spPr>
          <a:xfrm>
            <a:off x="252000" y="3456000"/>
            <a:ext cx="8640000" cy="2626602"/>
          </a:xfrm>
        </p:spPr>
      </p:pic>
    </p:spTree>
    <p:extLst>
      <p:ext uri="{BB962C8B-B14F-4D97-AF65-F5344CB8AC3E}">
        <p14:creationId xmlns:p14="http://schemas.microsoft.com/office/powerpoint/2010/main" val="2922523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DAA90B1-9D56-4A62-987B-61DE8AAE051D}"/>
              </a:ext>
            </a:extLst>
          </p:cNvPr>
          <p:cNvPicPr>
            <a:picLocks noChangeAspect="1"/>
          </p:cNvPicPr>
          <p:nvPr/>
        </p:nvPicPr>
        <p:blipFill>
          <a:blip r:embed="rId3"/>
          <a:stretch>
            <a:fillRect/>
          </a:stretch>
        </p:blipFill>
        <p:spPr>
          <a:xfrm>
            <a:off x="252000" y="1044000"/>
            <a:ext cx="8640000" cy="2640267"/>
          </a:xfrm>
          <a:prstGeom prst="rect">
            <a:avLst/>
          </a:prstGeom>
        </p:spPr>
      </p:pic>
      <p:sp>
        <p:nvSpPr>
          <p:cNvPr id="3" name="Title 2">
            <a:extLst>
              <a:ext uri="{FF2B5EF4-FFF2-40B4-BE49-F238E27FC236}">
                <a16:creationId xmlns:a16="http://schemas.microsoft.com/office/drawing/2014/main" id="{87B4559B-8351-4096-BDD8-79D805BC2362}"/>
              </a:ext>
            </a:extLst>
          </p:cNvPr>
          <p:cNvSpPr>
            <a:spLocks noGrp="1"/>
          </p:cNvSpPr>
          <p:nvPr>
            <p:ph type="title"/>
          </p:nvPr>
        </p:nvSpPr>
        <p:spPr/>
        <p:txBody>
          <a:bodyPr/>
          <a:lstStyle/>
          <a:p>
            <a:r>
              <a:rPr lang="en-US" altLang="zh-CN" baseline="30000" dirty="0"/>
              <a:t>25</a:t>
            </a:r>
            <a:r>
              <a:rPr lang="en-US" altLang="zh-CN" dirty="0"/>
              <a:t>Si(</a:t>
            </a:r>
            <a:r>
              <a:rPr lang="el-GR" altLang="zh-CN" i="1" dirty="0"/>
              <a:t>β</a:t>
            </a:r>
            <a:r>
              <a:rPr lang="en-US" altLang="zh-CN" i="1" dirty="0"/>
              <a:t>p</a:t>
            </a:r>
            <a:r>
              <a:rPr lang="el-GR" altLang="zh-CN" i="1" dirty="0"/>
              <a:t>γ</a:t>
            </a:r>
            <a:r>
              <a:rPr lang="el-GR" altLang="zh-CN" dirty="0"/>
              <a:t>)</a:t>
            </a:r>
            <a:r>
              <a:rPr lang="el-GR" altLang="zh-CN" baseline="30000" dirty="0"/>
              <a:t>24</a:t>
            </a:r>
            <a:r>
              <a:rPr lang="en-US" altLang="zh-CN" dirty="0"/>
              <a:t>Mg</a:t>
            </a:r>
            <a:endParaRPr lang="zh-CN" altLang="en-US" dirty="0"/>
          </a:p>
        </p:txBody>
      </p:sp>
      <p:sp>
        <p:nvSpPr>
          <p:cNvPr id="4" name="Footer Placeholder 3">
            <a:extLst>
              <a:ext uri="{FF2B5EF4-FFF2-40B4-BE49-F238E27FC236}">
                <a16:creationId xmlns:a16="http://schemas.microsoft.com/office/drawing/2014/main" id="{B44A0D65-5E70-441E-8129-CA262B3DDDB7}"/>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CA2E5048-672B-47EA-A06E-042CAC5BC6EE}"/>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62</a:t>
            </a:fld>
            <a:endParaRPr lang="en-US" sz="1300" dirty="0"/>
          </a:p>
        </p:txBody>
      </p:sp>
      <p:pic>
        <p:nvPicPr>
          <p:cNvPr id="6" name="Picture 5">
            <a:extLst>
              <a:ext uri="{FF2B5EF4-FFF2-40B4-BE49-F238E27FC236}">
                <a16:creationId xmlns:a16="http://schemas.microsoft.com/office/drawing/2014/main" id="{260C5160-642C-4D35-8A16-051E313F53D2}"/>
              </a:ext>
            </a:extLst>
          </p:cNvPr>
          <p:cNvPicPr>
            <a:picLocks noChangeAspect="1"/>
          </p:cNvPicPr>
          <p:nvPr/>
        </p:nvPicPr>
        <p:blipFill>
          <a:blip r:embed="rId4"/>
          <a:stretch>
            <a:fillRect/>
          </a:stretch>
        </p:blipFill>
        <p:spPr>
          <a:xfrm>
            <a:off x="252000" y="3456000"/>
            <a:ext cx="8640000" cy="2640267"/>
          </a:xfrm>
          <a:prstGeom prst="rect">
            <a:avLst/>
          </a:prstGeom>
        </p:spPr>
      </p:pic>
    </p:spTree>
    <p:extLst>
      <p:ext uri="{BB962C8B-B14F-4D97-AF65-F5344CB8AC3E}">
        <p14:creationId xmlns:p14="http://schemas.microsoft.com/office/powerpoint/2010/main" val="35501934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B8EC1025-8EBC-45D1-A48A-2FEFF41CC999}"/>
              </a:ext>
            </a:extLst>
          </p:cNvPr>
          <p:cNvPicPr>
            <a:picLocks noGrp="1" noChangeAspect="1"/>
          </p:cNvPicPr>
          <p:nvPr>
            <p:ph idx="1"/>
          </p:nvPr>
        </p:nvPicPr>
        <p:blipFill>
          <a:blip r:embed="rId3"/>
          <a:stretch>
            <a:fillRect/>
          </a:stretch>
        </p:blipFill>
        <p:spPr>
          <a:xfrm>
            <a:off x="935084" y="1066800"/>
            <a:ext cx="7273832" cy="5027613"/>
          </a:xfrm>
        </p:spPr>
      </p:pic>
      <p:sp>
        <p:nvSpPr>
          <p:cNvPr id="3" name="Title 2">
            <a:extLst>
              <a:ext uri="{FF2B5EF4-FFF2-40B4-BE49-F238E27FC236}">
                <a16:creationId xmlns:a16="http://schemas.microsoft.com/office/drawing/2014/main" id="{FBB3B578-4236-4C12-ACA7-9B76D5131FFB}"/>
              </a:ext>
            </a:extLst>
          </p:cNvPr>
          <p:cNvSpPr>
            <a:spLocks noGrp="1"/>
          </p:cNvSpPr>
          <p:nvPr>
            <p:ph type="title"/>
          </p:nvPr>
        </p:nvSpPr>
        <p:spPr/>
        <p:txBody>
          <a:bodyPr/>
          <a:lstStyle/>
          <a:p>
            <a:r>
              <a:rPr lang="en-US" altLang="zh-CN" i="1" dirty="0" err="1"/>
              <a:t>pγ</a:t>
            </a:r>
            <a:r>
              <a:rPr lang="en-US" altLang="zh-CN" dirty="0"/>
              <a:t> Coincidence</a:t>
            </a:r>
            <a:endParaRPr lang="zh-CN" altLang="en-US" dirty="0"/>
          </a:p>
        </p:txBody>
      </p:sp>
      <p:sp>
        <p:nvSpPr>
          <p:cNvPr id="4" name="Footer Placeholder 3">
            <a:extLst>
              <a:ext uri="{FF2B5EF4-FFF2-40B4-BE49-F238E27FC236}">
                <a16:creationId xmlns:a16="http://schemas.microsoft.com/office/drawing/2014/main" id="{BEF1EE75-F5D0-4CB9-9F82-F7082C7494E7}"/>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FB27ED45-DB40-461D-81D3-88EB788EC79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63</a:t>
            </a:fld>
            <a:endParaRPr lang="en-US" sz="1300" dirty="0"/>
          </a:p>
        </p:txBody>
      </p:sp>
    </p:spTree>
    <p:extLst>
      <p:ext uri="{BB962C8B-B14F-4D97-AF65-F5344CB8AC3E}">
        <p14:creationId xmlns:p14="http://schemas.microsoft.com/office/powerpoint/2010/main" val="127131685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B8EC1025-8EBC-45D1-A48A-2FEFF41CC999}"/>
              </a:ext>
            </a:extLst>
          </p:cNvPr>
          <p:cNvPicPr>
            <a:picLocks noGrp="1" noChangeAspect="1"/>
          </p:cNvPicPr>
          <p:nvPr>
            <p:ph idx="1"/>
          </p:nvPr>
        </p:nvPicPr>
        <p:blipFill>
          <a:blip r:embed="rId3"/>
          <a:stretch>
            <a:fillRect/>
          </a:stretch>
        </p:blipFill>
        <p:spPr>
          <a:xfrm>
            <a:off x="935084" y="1066800"/>
            <a:ext cx="7273832" cy="5027613"/>
          </a:xfrm>
        </p:spPr>
      </p:pic>
      <p:sp>
        <p:nvSpPr>
          <p:cNvPr id="3" name="Title 2">
            <a:extLst>
              <a:ext uri="{FF2B5EF4-FFF2-40B4-BE49-F238E27FC236}">
                <a16:creationId xmlns:a16="http://schemas.microsoft.com/office/drawing/2014/main" id="{FBB3B578-4236-4C12-ACA7-9B76D5131FFB}"/>
              </a:ext>
            </a:extLst>
          </p:cNvPr>
          <p:cNvSpPr>
            <a:spLocks noGrp="1"/>
          </p:cNvSpPr>
          <p:nvPr>
            <p:ph type="title"/>
          </p:nvPr>
        </p:nvSpPr>
        <p:spPr/>
        <p:txBody>
          <a:bodyPr/>
          <a:lstStyle/>
          <a:p>
            <a:r>
              <a:rPr lang="en-US" altLang="zh-CN" i="1" dirty="0" err="1"/>
              <a:t>pγ</a:t>
            </a:r>
            <a:r>
              <a:rPr lang="en-US" altLang="zh-CN" dirty="0"/>
              <a:t> Coincidence</a:t>
            </a:r>
            <a:endParaRPr lang="zh-CN" altLang="en-US" dirty="0"/>
          </a:p>
        </p:txBody>
      </p:sp>
      <p:sp>
        <p:nvSpPr>
          <p:cNvPr id="4" name="Footer Placeholder 3">
            <a:extLst>
              <a:ext uri="{FF2B5EF4-FFF2-40B4-BE49-F238E27FC236}">
                <a16:creationId xmlns:a16="http://schemas.microsoft.com/office/drawing/2014/main" id="{BEF1EE75-F5D0-4CB9-9F82-F7082C7494E7}"/>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FB27ED45-DB40-461D-81D3-88EB788EC79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64</a:t>
            </a:fld>
            <a:endParaRPr lang="en-US" sz="1300" dirty="0"/>
          </a:p>
        </p:txBody>
      </p:sp>
      <p:sp>
        <p:nvSpPr>
          <p:cNvPr id="9" name="Oval 8">
            <a:extLst>
              <a:ext uri="{FF2B5EF4-FFF2-40B4-BE49-F238E27FC236}">
                <a16:creationId xmlns:a16="http://schemas.microsoft.com/office/drawing/2014/main" id="{79139A8C-86B2-4305-8549-2A4487D5DAB4}"/>
              </a:ext>
            </a:extLst>
          </p:cNvPr>
          <p:cNvSpPr/>
          <p:nvPr/>
        </p:nvSpPr>
        <p:spPr>
          <a:xfrm>
            <a:off x="2044700" y="3035300"/>
            <a:ext cx="609600" cy="609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1" name="Oval 10">
            <a:extLst>
              <a:ext uri="{FF2B5EF4-FFF2-40B4-BE49-F238E27FC236}">
                <a16:creationId xmlns:a16="http://schemas.microsoft.com/office/drawing/2014/main" id="{60C1EDA0-74FA-4958-963E-D88C4081B0AE}"/>
              </a:ext>
            </a:extLst>
          </p:cNvPr>
          <p:cNvSpPr/>
          <p:nvPr/>
        </p:nvSpPr>
        <p:spPr>
          <a:xfrm>
            <a:off x="3111500" y="3035300"/>
            <a:ext cx="609600" cy="609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3" name="Oval 12">
            <a:extLst>
              <a:ext uri="{FF2B5EF4-FFF2-40B4-BE49-F238E27FC236}">
                <a16:creationId xmlns:a16="http://schemas.microsoft.com/office/drawing/2014/main" id="{D4521F42-9A4B-48A1-97E7-FAAF61C970AE}"/>
              </a:ext>
            </a:extLst>
          </p:cNvPr>
          <p:cNvSpPr/>
          <p:nvPr/>
        </p:nvSpPr>
        <p:spPr>
          <a:xfrm>
            <a:off x="3949700" y="3035300"/>
            <a:ext cx="609600" cy="609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5" name="Oval 14">
            <a:extLst>
              <a:ext uri="{FF2B5EF4-FFF2-40B4-BE49-F238E27FC236}">
                <a16:creationId xmlns:a16="http://schemas.microsoft.com/office/drawing/2014/main" id="{570CBCD8-B6FB-4BB5-B5E6-25407F3E2B2A}"/>
              </a:ext>
            </a:extLst>
          </p:cNvPr>
          <p:cNvSpPr/>
          <p:nvPr/>
        </p:nvSpPr>
        <p:spPr>
          <a:xfrm>
            <a:off x="4427777" y="3035300"/>
            <a:ext cx="609600" cy="609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6" name="Oval 15">
            <a:extLst>
              <a:ext uri="{FF2B5EF4-FFF2-40B4-BE49-F238E27FC236}">
                <a16:creationId xmlns:a16="http://schemas.microsoft.com/office/drawing/2014/main" id="{2C483108-6F0D-464D-B93A-5F59BD8B3F4C}"/>
              </a:ext>
            </a:extLst>
          </p:cNvPr>
          <p:cNvSpPr/>
          <p:nvPr/>
        </p:nvSpPr>
        <p:spPr>
          <a:xfrm>
            <a:off x="5349058" y="3035300"/>
            <a:ext cx="609600" cy="609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7" name="Oval 16">
            <a:extLst>
              <a:ext uri="{FF2B5EF4-FFF2-40B4-BE49-F238E27FC236}">
                <a16:creationId xmlns:a16="http://schemas.microsoft.com/office/drawing/2014/main" id="{F2D51B65-2C84-45AF-8E4D-49C88C3BABD6}"/>
              </a:ext>
            </a:extLst>
          </p:cNvPr>
          <p:cNvSpPr/>
          <p:nvPr/>
        </p:nvSpPr>
        <p:spPr>
          <a:xfrm>
            <a:off x="6270339" y="3035300"/>
            <a:ext cx="609600" cy="609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55448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47429E14-8474-4D83-9823-ACCF24D916CC}"/>
              </a:ext>
            </a:extLst>
          </p:cNvPr>
          <p:cNvPicPr>
            <a:picLocks noGrp="1" noChangeAspect="1"/>
          </p:cNvPicPr>
          <p:nvPr>
            <p:ph idx="1"/>
          </p:nvPr>
        </p:nvPicPr>
        <p:blipFill>
          <a:blip r:embed="rId3"/>
          <a:stretch>
            <a:fillRect/>
          </a:stretch>
        </p:blipFill>
        <p:spPr>
          <a:xfrm>
            <a:off x="1144736" y="1066800"/>
            <a:ext cx="6854528" cy="5027613"/>
          </a:xfrm>
        </p:spPr>
      </p:pic>
      <p:sp>
        <p:nvSpPr>
          <p:cNvPr id="3" name="Title 2">
            <a:extLst>
              <a:ext uri="{FF2B5EF4-FFF2-40B4-BE49-F238E27FC236}">
                <a16:creationId xmlns:a16="http://schemas.microsoft.com/office/drawing/2014/main" id="{3C88A8ED-54DC-4463-80FC-C244B8932374}"/>
              </a:ext>
            </a:extLst>
          </p:cNvPr>
          <p:cNvSpPr>
            <a:spLocks noGrp="1"/>
          </p:cNvSpPr>
          <p:nvPr>
            <p:ph type="title"/>
          </p:nvPr>
        </p:nvSpPr>
        <p:spPr/>
        <p:txBody>
          <a:bodyPr/>
          <a:lstStyle/>
          <a:p>
            <a:r>
              <a:rPr lang="en-US" altLang="zh-CN" i="1" dirty="0" err="1"/>
              <a:t>pγ</a:t>
            </a:r>
            <a:r>
              <a:rPr lang="en-US" altLang="zh-CN" dirty="0"/>
              <a:t> Coincidence</a:t>
            </a:r>
            <a:endParaRPr lang="zh-CN" altLang="en-US" dirty="0"/>
          </a:p>
        </p:txBody>
      </p:sp>
      <p:sp>
        <p:nvSpPr>
          <p:cNvPr id="4" name="Footer Placeholder 3">
            <a:extLst>
              <a:ext uri="{FF2B5EF4-FFF2-40B4-BE49-F238E27FC236}">
                <a16:creationId xmlns:a16="http://schemas.microsoft.com/office/drawing/2014/main" id="{276821A2-874F-4E81-A669-54949E4282F4}"/>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AA27C8C5-2A32-4BF3-BBDA-BC94FECFF0C0}"/>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65</a:t>
            </a:fld>
            <a:endParaRPr lang="en-US" sz="1300" dirty="0"/>
          </a:p>
        </p:txBody>
      </p:sp>
    </p:spTree>
    <p:extLst>
      <p:ext uri="{BB962C8B-B14F-4D97-AF65-F5344CB8AC3E}">
        <p14:creationId xmlns:p14="http://schemas.microsoft.com/office/powerpoint/2010/main" val="309982145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47429E14-8474-4D83-9823-ACCF24D916CC}"/>
              </a:ext>
            </a:extLst>
          </p:cNvPr>
          <p:cNvPicPr>
            <a:picLocks noGrp="1" noChangeAspect="1"/>
          </p:cNvPicPr>
          <p:nvPr>
            <p:ph idx="1"/>
          </p:nvPr>
        </p:nvPicPr>
        <p:blipFill>
          <a:blip r:embed="rId3"/>
          <a:stretch>
            <a:fillRect/>
          </a:stretch>
        </p:blipFill>
        <p:spPr>
          <a:xfrm>
            <a:off x="1144736" y="1066800"/>
            <a:ext cx="6854528" cy="5027613"/>
          </a:xfrm>
        </p:spPr>
      </p:pic>
      <p:sp>
        <p:nvSpPr>
          <p:cNvPr id="3" name="Title 2">
            <a:extLst>
              <a:ext uri="{FF2B5EF4-FFF2-40B4-BE49-F238E27FC236}">
                <a16:creationId xmlns:a16="http://schemas.microsoft.com/office/drawing/2014/main" id="{3C88A8ED-54DC-4463-80FC-C244B8932374}"/>
              </a:ext>
            </a:extLst>
          </p:cNvPr>
          <p:cNvSpPr>
            <a:spLocks noGrp="1"/>
          </p:cNvSpPr>
          <p:nvPr>
            <p:ph type="title"/>
          </p:nvPr>
        </p:nvSpPr>
        <p:spPr/>
        <p:txBody>
          <a:bodyPr/>
          <a:lstStyle/>
          <a:p>
            <a:r>
              <a:rPr lang="en-US" altLang="zh-CN" i="1" dirty="0" err="1"/>
              <a:t>pγ</a:t>
            </a:r>
            <a:r>
              <a:rPr lang="en-US" altLang="zh-CN" dirty="0"/>
              <a:t> Coincidence</a:t>
            </a:r>
            <a:endParaRPr lang="zh-CN" altLang="en-US" dirty="0"/>
          </a:p>
        </p:txBody>
      </p:sp>
      <p:sp>
        <p:nvSpPr>
          <p:cNvPr id="4" name="Footer Placeholder 3">
            <a:extLst>
              <a:ext uri="{FF2B5EF4-FFF2-40B4-BE49-F238E27FC236}">
                <a16:creationId xmlns:a16="http://schemas.microsoft.com/office/drawing/2014/main" id="{276821A2-874F-4E81-A669-54949E4282F4}"/>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AA27C8C5-2A32-4BF3-BBDA-BC94FECFF0C0}"/>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66</a:t>
            </a:fld>
            <a:endParaRPr lang="en-US" sz="1300" dirty="0"/>
          </a:p>
        </p:txBody>
      </p:sp>
      <p:sp>
        <p:nvSpPr>
          <p:cNvPr id="11" name="Oval 10">
            <a:extLst>
              <a:ext uri="{FF2B5EF4-FFF2-40B4-BE49-F238E27FC236}">
                <a16:creationId xmlns:a16="http://schemas.microsoft.com/office/drawing/2014/main" id="{68B78B91-D964-41C0-8CD0-07A9166B5DA3}"/>
              </a:ext>
            </a:extLst>
          </p:cNvPr>
          <p:cNvSpPr/>
          <p:nvPr/>
        </p:nvSpPr>
        <p:spPr>
          <a:xfrm>
            <a:off x="3469715" y="3505200"/>
            <a:ext cx="609600" cy="609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3" name="Oval 12">
            <a:extLst>
              <a:ext uri="{FF2B5EF4-FFF2-40B4-BE49-F238E27FC236}">
                <a16:creationId xmlns:a16="http://schemas.microsoft.com/office/drawing/2014/main" id="{E6CCC134-D8E4-4831-9194-10505C2CF357}"/>
              </a:ext>
            </a:extLst>
          </p:cNvPr>
          <p:cNvSpPr/>
          <p:nvPr/>
        </p:nvSpPr>
        <p:spPr>
          <a:xfrm>
            <a:off x="4548343" y="3505200"/>
            <a:ext cx="609600" cy="609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5" name="Oval 14">
            <a:extLst>
              <a:ext uri="{FF2B5EF4-FFF2-40B4-BE49-F238E27FC236}">
                <a16:creationId xmlns:a16="http://schemas.microsoft.com/office/drawing/2014/main" id="{E744EF5C-1ACB-4FA8-BDF4-FC9147DDABC0}"/>
              </a:ext>
            </a:extLst>
          </p:cNvPr>
          <p:cNvSpPr/>
          <p:nvPr/>
        </p:nvSpPr>
        <p:spPr>
          <a:xfrm>
            <a:off x="5486400" y="3505200"/>
            <a:ext cx="609600" cy="609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6" name="Oval 25">
            <a:extLst>
              <a:ext uri="{FF2B5EF4-FFF2-40B4-BE49-F238E27FC236}">
                <a16:creationId xmlns:a16="http://schemas.microsoft.com/office/drawing/2014/main" id="{16BD4EAE-33C1-4A34-9518-ACB85CAC1643}"/>
              </a:ext>
            </a:extLst>
          </p:cNvPr>
          <p:cNvSpPr/>
          <p:nvPr/>
        </p:nvSpPr>
        <p:spPr>
          <a:xfrm>
            <a:off x="2743200" y="2292263"/>
            <a:ext cx="609600" cy="609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8" name="Oval 27">
            <a:extLst>
              <a:ext uri="{FF2B5EF4-FFF2-40B4-BE49-F238E27FC236}">
                <a16:creationId xmlns:a16="http://schemas.microsoft.com/office/drawing/2014/main" id="{9F7A848E-9DB1-44FD-B2BD-E11C504BB662}"/>
              </a:ext>
            </a:extLst>
          </p:cNvPr>
          <p:cNvSpPr/>
          <p:nvPr/>
        </p:nvSpPr>
        <p:spPr>
          <a:xfrm>
            <a:off x="4388521" y="2292263"/>
            <a:ext cx="609600" cy="609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0" name="Oval 29">
            <a:extLst>
              <a:ext uri="{FF2B5EF4-FFF2-40B4-BE49-F238E27FC236}">
                <a16:creationId xmlns:a16="http://schemas.microsoft.com/office/drawing/2014/main" id="{F61290B3-CE68-4F51-94D1-C5DDC5D0A3A0}"/>
              </a:ext>
            </a:extLst>
          </p:cNvPr>
          <p:cNvSpPr/>
          <p:nvPr/>
        </p:nvSpPr>
        <p:spPr>
          <a:xfrm>
            <a:off x="5181600" y="2286000"/>
            <a:ext cx="609600" cy="609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872498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F9D913F5-412C-4CEA-BDD9-0CF93E57D80D}"/>
              </a:ext>
            </a:extLst>
          </p:cNvPr>
          <p:cNvPicPr>
            <a:picLocks noGrp="1" noChangeAspect="1"/>
          </p:cNvPicPr>
          <p:nvPr>
            <p:ph idx="1"/>
          </p:nvPr>
        </p:nvPicPr>
        <p:blipFill>
          <a:blip r:embed="rId2"/>
          <a:stretch>
            <a:fillRect/>
          </a:stretch>
        </p:blipFill>
        <p:spPr>
          <a:xfrm>
            <a:off x="1051950" y="1066800"/>
            <a:ext cx="7040100" cy="5027613"/>
          </a:xfrm>
        </p:spPr>
      </p:pic>
      <p:sp>
        <p:nvSpPr>
          <p:cNvPr id="3" name="Title 2">
            <a:extLst>
              <a:ext uri="{FF2B5EF4-FFF2-40B4-BE49-F238E27FC236}">
                <a16:creationId xmlns:a16="http://schemas.microsoft.com/office/drawing/2014/main" id="{E6CE5E12-0582-48A1-B0B5-7C762F96C2E4}"/>
              </a:ext>
            </a:extLst>
          </p:cNvPr>
          <p:cNvSpPr>
            <a:spLocks noGrp="1"/>
          </p:cNvSpPr>
          <p:nvPr>
            <p:ph type="title"/>
          </p:nvPr>
        </p:nvSpPr>
        <p:spPr/>
        <p:txBody>
          <a:bodyPr/>
          <a:lstStyle/>
          <a:p>
            <a:r>
              <a:rPr lang="en-US" altLang="zh-CN" i="1" dirty="0" err="1"/>
              <a:t>pγ</a:t>
            </a:r>
            <a:r>
              <a:rPr lang="en-US" altLang="zh-CN" dirty="0"/>
              <a:t> Coincidence</a:t>
            </a:r>
            <a:endParaRPr lang="zh-CN" altLang="en-US" dirty="0"/>
          </a:p>
        </p:txBody>
      </p:sp>
      <p:sp>
        <p:nvSpPr>
          <p:cNvPr id="4" name="Footer Placeholder 3">
            <a:extLst>
              <a:ext uri="{FF2B5EF4-FFF2-40B4-BE49-F238E27FC236}">
                <a16:creationId xmlns:a16="http://schemas.microsoft.com/office/drawing/2014/main" id="{FEC013BF-56FD-484A-B4DF-9BA41B831B29}"/>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B84BA9FB-4527-4130-8A03-05821F462ED3}"/>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67</a:t>
            </a:fld>
            <a:endParaRPr lang="en-US" sz="1300" dirty="0"/>
          </a:p>
        </p:txBody>
      </p:sp>
    </p:spTree>
    <p:extLst>
      <p:ext uri="{BB962C8B-B14F-4D97-AF65-F5344CB8AC3E}">
        <p14:creationId xmlns:p14="http://schemas.microsoft.com/office/powerpoint/2010/main" val="219079947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F9D913F5-412C-4CEA-BDD9-0CF93E57D80D}"/>
              </a:ext>
            </a:extLst>
          </p:cNvPr>
          <p:cNvPicPr>
            <a:picLocks noGrp="1" noChangeAspect="1"/>
          </p:cNvPicPr>
          <p:nvPr>
            <p:ph idx="1"/>
          </p:nvPr>
        </p:nvPicPr>
        <p:blipFill>
          <a:blip r:embed="rId2"/>
          <a:stretch>
            <a:fillRect/>
          </a:stretch>
        </p:blipFill>
        <p:spPr>
          <a:xfrm>
            <a:off x="1051950" y="1066800"/>
            <a:ext cx="7040100" cy="5027613"/>
          </a:xfrm>
        </p:spPr>
      </p:pic>
      <p:sp>
        <p:nvSpPr>
          <p:cNvPr id="3" name="Title 2">
            <a:extLst>
              <a:ext uri="{FF2B5EF4-FFF2-40B4-BE49-F238E27FC236}">
                <a16:creationId xmlns:a16="http://schemas.microsoft.com/office/drawing/2014/main" id="{E6CE5E12-0582-48A1-B0B5-7C762F96C2E4}"/>
              </a:ext>
            </a:extLst>
          </p:cNvPr>
          <p:cNvSpPr>
            <a:spLocks noGrp="1"/>
          </p:cNvSpPr>
          <p:nvPr>
            <p:ph type="title"/>
          </p:nvPr>
        </p:nvSpPr>
        <p:spPr/>
        <p:txBody>
          <a:bodyPr/>
          <a:lstStyle/>
          <a:p>
            <a:r>
              <a:rPr lang="en-US" altLang="zh-CN" i="1" dirty="0" err="1"/>
              <a:t>pγ</a:t>
            </a:r>
            <a:r>
              <a:rPr lang="en-US" altLang="zh-CN" dirty="0"/>
              <a:t> Coincidence</a:t>
            </a:r>
            <a:endParaRPr lang="zh-CN" altLang="en-US" dirty="0"/>
          </a:p>
        </p:txBody>
      </p:sp>
      <p:sp>
        <p:nvSpPr>
          <p:cNvPr id="4" name="Footer Placeholder 3">
            <a:extLst>
              <a:ext uri="{FF2B5EF4-FFF2-40B4-BE49-F238E27FC236}">
                <a16:creationId xmlns:a16="http://schemas.microsoft.com/office/drawing/2014/main" id="{FEC013BF-56FD-484A-B4DF-9BA41B831B29}"/>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B84BA9FB-4527-4130-8A03-05821F462ED3}"/>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68</a:t>
            </a:fld>
            <a:endParaRPr lang="en-US" sz="1300" dirty="0"/>
          </a:p>
        </p:txBody>
      </p:sp>
      <p:sp>
        <p:nvSpPr>
          <p:cNvPr id="8" name="Oval 7">
            <a:extLst>
              <a:ext uri="{FF2B5EF4-FFF2-40B4-BE49-F238E27FC236}">
                <a16:creationId xmlns:a16="http://schemas.microsoft.com/office/drawing/2014/main" id="{B55B5FC2-7E75-4F0E-9AFA-DF86BA32DE40}"/>
              </a:ext>
            </a:extLst>
          </p:cNvPr>
          <p:cNvSpPr/>
          <p:nvPr/>
        </p:nvSpPr>
        <p:spPr>
          <a:xfrm>
            <a:off x="2667000" y="3200400"/>
            <a:ext cx="609600" cy="609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9" name="Oval 8">
            <a:extLst>
              <a:ext uri="{FF2B5EF4-FFF2-40B4-BE49-F238E27FC236}">
                <a16:creationId xmlns:a16="http://schemas.microsoft.com/office/drawing/2014/main" id="{E72B93FF-FCDC-40D6-853B-CCFC6E83D293}"/>
              </a:ext>
            </a:extLst>
          </p:cNvPr>
          <p:cNvSpPr/>
          <p:nvPr/>
        </p:nvSpPr>
        <p:spPr>
          <a:xfrm>
            <a:off x="4312321" y="3200400"/>
            <a:ext cx="609600" cy="609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0" name="Oval 9">
            <a:extLst>
              <a:ext uri="{FF2B5EF4-FFF2-40B4-BE49-F238E27FC236}">
                <a16:creationId xmlns:a16="http://schemas.microsoft.com/office/drawing/2014/main" id="{53573D18-BFF6-4072-B41E-391F6B460D8A}"/>
              </a:ext>
            </a:extLst>
          </p:cNvPr>
          <p:cNvSpPr/>
          <p:nvPr/>
        </p:nvSpPr>
        <p:spPr>
          <a:xfrm>
            <a:off x="5105400" y="3194137"/>
            <a:ext cx="609600" cy="609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526283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61B95C0-F846-4EAE-A99A-C0EF7CB17436}"/>
              </a:ext>
            </a:extLst>
          </p:cNvPr>
          <p:cNvPicPr>
            <a:picLocks noGrp="1" noChangeAspect="1"/>
          </p:cNvPicPr>
          <p:nvPr>
            <p:ph idx="1"/>
          </p:nvPr>
        </p:nvPicPr>
        <p:blipFill>
          <a:blip r:embed="rId2"/>
          <a:stretch>
            <a:fillRect/>
          </a:stretch>
        </p:blipFill>
        <p:spPr>
          <a:xfrm>
            <a:off x="671952" y="3540000"/>
            <a:ext cx="7405248" cy="2556000"/>
          </a:xfrm>
        </p:spPr>
      </p:pic>
      <p:sp>
        <p:nvSpPr>
          <p:cNvPr id="3" name="Title 2">
            <a:extLst>
              <a:ext uri="{FF2B5EF4-FFF2-40B4-BE49-F238E27FC236}">
                <a16:creationId xmlns:a16="http://schemas.microsoft.com/office/drawing/2014/main" id="{C860A5CF-1F56-455B-9D9A-A46AF4EA4EC0}"/>
              </a:ext>
            </a:extLst>
          </p:cNvPr>
          <p:cNvSpPr>
            <a:spLocks noGrp="1"/>
          </p:cNvSpPr>
          <p:nvPr>
            <p:ph type="title"/>
          </p:nvPr>
        </p:nvSpPr>
        <p:spPr/>
        <p:txBody>
          <a:bodyPr/>
          <a:lstStyle/>
          <a:p>
            <a:r>
              <a:rPr lang="en-US" altLang="zh-CN" i="1" dirty="0" err="1"/>
              <a:t>pγ</a:t>
            </a:r>
            <a:r>
              <a:rPr lang="en-US" altLang="zh-CN" dirty="0"/>
              <a:t> Coincidence</a:t>
            </a:r>
            <a:endParaRPr lang="zh-CN" altLang="en-US" dirty="0"/>
          </a:p>
        </p:txBody>
      </p:sp>
      <p:sp>
        <p:nvSpPr>
          <p:cNvPr id="4" name="Footer Placeholder 3">
            <a:extLst>
              <a:ext uri="{FF2B5EF4-FFF2-40B4-BE49-F238E27FC236}">
                <a16:creationId xmlns:a16="http://schemas.microsoft.com/office/drawing/2014/main" id="{D7B214F5-C04F-4368-AA4B-C7C9A88D08F5}"/>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FD0CBA5C-4FE9-47BD-A955-37424E4AAAA4}"/>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69</a:t>
            </a:fld>
            <a:endParaRPr lang="en-US" sz="1300" dirty="0"/>
          </a:p>
        </p:txBody>
      </p:sp>
      <p:pic>
        <p:nvPicPr>
          <p:cNvPr id="9" name="Picture 8">
            <a:extLst>
              <a:ext uri="{FF2B5EF4-FFF2-40B4-BE49-F238E27FC236}">
                <a16:creationId xmlns:a16="http://schemas.microsoft.com/office/drawing/2014/main" id="{D6B93F77-A793-4D47-8138-8C491A1B114A}"/>
              </a:ext>
            </a:extLst>
          </p:cNvPr>
          <p:cNvPicPr>
            <a:picLocks noChangeAspect="1"/>
          </p:cNvPicPr>
          <p:nvPr/>
        </p:nvPicPr>
        <p:blipFill>
          <a:blip r:embed="rId3"/>
          <a:stretch>
            <a:fillRect/>
          </a:stretch>
        </p:blipFill>
        <p:spPr>
          <a:xfrm>
            <a:off x="734301" y="1053099"/>
            <a:ext cx="3924000" cy="2681207"/>
          </a:xfrm>
          <a:prstGeom prst="rect">
            <a:avLst/>
          </a:prstGeom>
        </p:spPr>
      </p:pic>
    </p:spTree>
    <p:extLst>
      <p:ext uri="{BB962C8B-B14F-4D97-AF65-F5344CB8AC3E}">
        <p14:creationId xmlns:p14="http://schemas.microsoft.com/office/powerpoint/2010/main" val="32628507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3A8D36-9607-4087-B648-69A7E9F9C341}"/>
              </a:ext>
            </a:extLst>
          </p:cNvPr>
          <p:cNvSpPr>
            <a:spLocks noGrp="1"/>
          </p:cNvSpPr>
          <p:nvPr>
            <p:ph type="title"/>
          </p:nvPr>
        </p:nvSpPr>
        <p:spPr/>
        <p:txBody>
          <a:bodyPr/>
          <a:lstStyle/>
          <a:p>
            <a:r>
              <a:rPr lang="en-US" altLang="zh-CN" dirty="0"/>
              <a:t>Chart of Nuclides</a:t>
            </a:r>
            <a:endParaRPr lang="zh-CN" altLang="en-US" dirty="0"/>
          </a:p>
        </p:txBody>
      </p:sp>
      <p:sp>
        <p:nvSpPr>
          <p:cNvPr id="4" name="Footer Placeholder 3">
            <a:extLst>
              <a:ext uri="{FF2B5EF4-FFF2-40B4-BE49-F238E27FC236}">
                <a16:creationId xmlns:a16="http://schemas.microsoft.com/office/drawing/2014/main" id="{4291C06E-ABF2-4AE9-B4FC-BF74B2EC2252}"/>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25D3CD7A-7BF7-4E2C-A135-C11FC95224A3}"/>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7</a:t>
            </a:fld>
            <a:endParaRPr lang="en-US" sz="1300" dirty="0"/>
          </a:p>
        </p:txBody>
      </p:sp>
      <p:pic>
        <p:nvPicPr>
          <p:cNvPr id="7" name="Content Placeholder 6">
            <a:extLst>
              <a:ext uri="{FF2B5EF4-FFF2-40B4-BE49-F238E27FC236}">
                <a16:creationId xmlns:a16="http://schemas.microsoft.com/office/drawing/2014/main" id="{78624A1E-5414-4A9C-A589-3AD1EFDA387D}"/>
              </a:ext>
            </a:extLst>
          </p:cNvPr>
          <p:cNvPicPr>
            <a:picLocks noGrp="1" noChangeAspect="1"/>
          </p:cNvPicPr>
          <p:nvPr>
            <p:ph idx="1"/>
          </p:nvPr>
        </p:nvPicPr>
        <p:blipFill>
          <a:blip r:embed="rId3"/>
          <a:stretch>
            <a:fillRect/>
          </a:stretch>
        </p:blipFill>
        <p:spPr bwMode="auto">
          <a:xfrm>
            <a:off x="76200" y="1092672"/>
            <a:ext cx="8991600" cy="4975868"/>
          </a:xfrm>
          <a:prstGeom prst="rect">
            <a:avLst/>
          </a:prstGeom>
          <a:noFill/>
          <a:ln w="9525">
            <a:noFill/>
            <a:miter lim="800000"/>
            <a:headEnd/>
            <a:tailEnd/>
          </a:ln>
        </p:spPr>
      </p:pic>
    </p:spTree>
    <p:extLst>
      <p:ext uri="{BB962C8B-B14F-4D97-AF65-F5344CB8AC3E}">
        <p14:creationId xmlns:p14="http://schemas.microsoft.com/office/powerpoint/2010/main" val="169301407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 name="Content Placeholder 6">
            <a:extLst>
              <a:ext uri="{FF2B5EF4-FFF2-40B4-BE49-F238E27FC236}">
                <a16:creationId xmlns:a16="http://schemas.microsoft.com/office/drawing/2014/main" id="{D1E5D210-5756-4081-B239-01BBECEA127B}"/>
              </a:ext>
            </a:extLst>
          </p:cNvPr>
          <p:cNvPicPr>
            <a:picLocks noGrp="1" noChangeAspect="1"/>
          </p:cNvPicPr>
          <p:nvPr>
            <p:ph idx="1"/>
          </p:nvPr>
        </p:nvPicPr>
        <p:blipFill>
          <a:blip r:embed="rId2"/>
          <a:stretch>
            <a:fillRect/>
          </a:stretch>
        </p:blipFill>
        <p:spPr>
          <a:xfrm>
            <a:off x="1064167" y="1066800"/>
            <a:ext cx="7015666" cy="5027613"/>
          </a:xfrm>
        </p:spPr>
      </p:pic>
      <p:sp>
        <p:nvSpPr>
          <p:cNvPr id="3" name="Title 2">
            <a:extLst>
              <a:ext uri="{FF2B5EF4-FFF2-40B4-BE49-F238E27FC236}">
                <a16:creationId xmlns:a16="http://schemas.microsoft.com/office/drawing/2014/main" id="{9AE413EB-71CA-42BC-8ED8-8D78BD98F651}"/>
              </a:ext>
            </a:extLst>
          </p:cNvPr>
          <p:cNvSpPr>
            <a:spLocks noGrp="1"/>
          </p:cNvSpPr>
          <p:nvPr>
            <p:ph type="title"/>
          </p:nvPr>
        </p:nvSpPr>
        <p:spPr/>
        <p:txBody>
          <a:bodyPr/>
          <a:lstStyle/>
          <a:p>
            <a:r>
              <a:rPr lang="en-US" altLang="zh-CN" baseline="30000" dirty="0"/>
              <a:t>25</a:t>
            </a:r>
            <a:r>
              <a:rPr lang="en-US" altLang="zh-CN" dirty="0"/>
              <a:t>Si Decay Scheme</a:t>
            </a:r>
            <a:endParaRPr lang="zh-CN" altLang="en-US" dirty="0"/>
          </a:p>
        </p:txBody>
      </p:sp>
      <p:sp>
        <p:nvSpPr>
          <p:cNvPr id="4" name="Footer Placeholder 3">
            <a:extLst>
              <a:ext uri="{FF2B5EF4-FFF2-40B4-BE49-F238E27FC236}">
                <a16:creationId xmlns:a16="http://schemas.microsoft.com/office/drawing/2014/main" id="{0AECA922-83AC-41DF-8701-3FC4820FF401}"/>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31553932-1111-4C87-ADFB-C05CA1F96082}"/>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70</a:t>
            </a:fld>
            <a:endParaRPr lang="en-US" sz="1300" dirty="0"/>
          </a:p>
        </p:txBody>
      </p:sp>
      <p:sp>
        <p:nvSpPr>
          <p:cNvPr id="9" name="TextBox 8">
            <a:extLst>
              <a:ext uri="{FF2B5EF4-FFF2-40B4-BE49-F238E27FC236}">
                <a16:creationId xmlns:a16="http://schemas.microsoft.com/office/drawing/2014/main" id="{8A370550-5839-4144-B193-E0129C5A38E5}"/>
              </a:ext>
            </a:extLst>
          </p:cNvPr>
          <p:cNvSpPr txBox="1"/>
          <p:nvPr/>
        </p:nvSpPr>
        <p:spPr>
          <a:xfrm>
            <a:off x="95865" y="1088264"/>
            <a:ext cx="3948389" cy="338554"/>
          </a:xfrm>
          <a:prstGeom prst="rect">
            <a:avLst/>
          </a:prstGeom>
          <a:noFill/>
        </p:spPr>
        <p:txBody>
          <a:bodyPr wrap="none">
            <a:spAutoFit/>
          </a:bodyPr>
          <a:lstStyle/>
          <a:p>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J. C. Thomas </a:t>
            </a:r>
            <a:r>
              <a:rPr lang="en-US" altLang="zh-CN" sz="1600" i="1"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2060"/>
                </a:solidFill>
                <a:latin typeface="Arial Narrow" panose="020B0606020202030204" pitchFamily="34" charset="0"/>
                <a:ea typeface="Cambria Math" panose="02040503050406030204" pitchFamily="18" charset="0"/>
                <a:cs typeface="Times New Roman" panose="02020603050405020304" pitchFamily="18" charset="0"/>
              </a:rPr>
              <a:t>., Eur. Phys. J. A 21, 419 (2004).</a:t>
            </a:r>
            <a:endParaRPr lang="zh-CN" altLang="en-US" sz="1600" dirty="0">
              <a:latin typeface="Arial Narrow" panose="020B0606020202030204" pitchFamily="34" charset="0"/>
            </a:endParaRPr>
          </a:p>
        </p:txBody>
      </p:sp>
    </p:spTree>
    <p:extLst>
      <p:ext uri="{BB962C8B-B14F-4D97-AF65-F5344CB8AC3E}">
        <p14:creationId xmlns:p14="http://schemas.microsoft.com/office/powerpoint/2010/main" val="352754266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091D69B7-2B21-4417-BB9D-1E8C299840BE}"/>
              </a:ext>
            </a:extLst>
          </p:cNvPr>
          <p:cNvPicPr>
            <a:picLocks noGrp="1" noChangeAspect="1"/>
          </p:cNvPicPr>
          <p:nvPr>
            <p:ph idx="1"/>
          </p:nvPr>
        </p:nvPicPr>
        <p:blipFill>
          <a:blip r:embed="rId3"/>
          <a:stretch>
            <a:fillRect/>
          </a:stretch>
        </p:blipFill>
        <p:spPr>
          <a:xfrm>
            <a:off x="1064167" y="1066800"/>
            <a:ext cx="7015666" cy="5027613"/>
          </a:xfrm>
        </p:spPr>
      </p:pic>
      <p:sp>
        <p:nvSpPr>
          <p:cNvPr id="3" name="Title 2">
            <a:extLst>
              <a:ext uri="{FF2B5EF4-FFF2-40B4-BE49-F238E27FC236}">
                <a16:creationId xmlns:a16="http://schemas.microsoft.com/office/drawing/2014/main" id="{6B759A56-650E-4625-B663-11AF4D0DDCDA}"/>
              </a:ext>
            </a:extLst>
          </p:cNvPr>
          <p:cNvSpPr>
            <a:spLocks noGrp="1"/>
          </p:cNvSpPr>
          <p:nvPr>
            <p:ph type="title"/>
          </p:nvPr>
        </p:nvSpPr>
        <p:spPr/>
        <p:txBody>
          <a:bodyPr/>
          <a:lstStyle/>
          <a:p>
            <a:r>
              <a:rPr lang="en-US" altLang="zh-CN" baseline="30000" dirty="0"/>
              <a:t>25</a:t>
            </a:r>
            <a:r>
              <a:rPr lang="en-US" altLang="zh-CN" dirty="0"/>
              <a:t>Si Decay Scheme</a:t>
            </a:r>
            <a:endParaRPr lang="zh-CN" altLang="en-US" dirty="0"/>
          </a:p>
        </p:txBody>
      </p:sp>
      <p:sp>
        <p:nvSpPr>
          <p:cNvPr id="4" name="Footer Placeholder 3">
            <a:extLst>
              <a:ext uri="{FF2B5EF4-FFF2-40B4-BE49-F238E27FC236}">
                <a16:creationId xmlns:a16="http://schemas.microsoft.com/office/drawing/2014/main" id="{7C3E2B87-3313-404B-84D6-91C315E01124}"/>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2AF7649F-5800-4218-AA5F-E5049D55C400}"/>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71</a:t>
            </a:fld>
            <a:endParaRPr lang="en-US" sz="1300" dirty="0"/>
          </a:p>
        </p:txBody>
      </p:sp>
    </p:spTree>
    <p:extLst>
      <p:ext uri="{BB962C8B-B14F-4D97-AF65-F5344CB8AC3E}">
        <p14:creationId xmlns:p14="http://schemas.microsoft.com/office/powerpoint/2010/main" val="60058504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218FE47A-145C-48F5-B0E1-9FF08238A94A}"/>
              </a:ext>
            </a:extLst>
          </p:cNvPr>
          <p:cNvPicPr>
            <a:picLocks noGrp="1" noChangeAspect="1"/>
          </p:cNvPicPr>
          <p:nvPr>
            <p:ph idx="1"/>
          </p:nvPr>
        </p:nvPicPr>
        <p:blipFill>
          <a:blip r:embed="rId3"/>
          <a:stretch>
            <a:fillRect/>
          </a:stretch>
        </p:blipFill>
        <p:spPr>
          <a:xfrm>
            <a:off x="1064167" y="1066800"/>
            <a:ext cx="7015666" cy="5027613"/>
          </a:xfrm>
        </p:spPr>
      </p:pic>
      <p:sp>
        <p:nvSpPr>
          <p:cNvPr id="3" name="Title 2">
            <a:extLst>
              <a:ext uri="{FF2B5EF4-FFF2-40B4-BE49-F238E27FC236}">
                <a16:creationId xmlns:a16="http://schemas.microsoft.com/office/drawing/2014/main" id="{B3F1C09A-AA93-4EE1-91D9-E43A04FB27BE}"/>
              </a:ext>
            </a:extLst>
          </p:cNvPr>
          <p:cNvSpPr>
            <a:spLocks noGrp="1"/>
          </p:cNvSpPr>
          <p:nvPr>
            <p:ph type="title"/>
          </p:nvPr>
        </p:nvSpPr>
        <p:spPr/>
        <p:txBody>
          <a:bodyPr/>
          <a:lstStyle/>
          <a:p>
            <a:r>
              <a:rPr lang="en-US" altLang="zh-CN" baseline="30000" dirty="0"/>
              <a:t>25</a:t>
            </a:r>
            <a:r>
              <a:rPr lang="en-US" altLang="zh-CN" dirty="0"/>
              <a:t>Si Decay Scheme</a:t>
            </a:r>
            <a:endParaRPr lang="zh-CN" altLang="en-US" dirty="0"/>
          </a:p>
        </p:txBody>
      </p:sp>
      <p:sp>
        <p:nvSpPr>
          <p:cNvPr id="4" name="Footer Placeholder 3">
            <a:extLst>
              <a:ext uri="{FF2B5EF4-FFF2-40B4-BE49-F238E27FC236}">
                <a16:creationId xmlns:a16="http://schemas.microsoft.com/office/drawing/2014/main" id="{1B4DF9C3-21D9-435E-8182-B70FB996AB2C}"/>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332F6376-F245-4FD2-AE52-5920A2B19219}"/>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72</a:t>
            </a:fld>
            <a:endParaRPr lang="en-US" sz="1300" dirty="0"/>
          </a:p>
        </p:txBody>
      </p:sp>
    </p:spTree>
    <p:extLst>
      <p:ext uri="{BB962C8B-B14F-4D97-AF65-F5344CB8AC3E}">
        <p14:creationId xmlns:p14="http://schemas.microsoft.com/office/powerpoint/2010/main" val="36962143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26AA398A-1866-4BFA-8C0F-854EF556922A}"/>
              </a:ext>
            </a:extLst>
          </p:cNvPr>
          <p:cNvPicPr>
            <a:picLocks noGrp="1" noChangeAspect="1"/>
          </p:cNvPicPr>
          <p:nvPr>
            <p:ph idx="1"/>
          </p:nvPr>
        </p:nvPicPr>
        <p:blipFill>
          <a:blip r:embed="rId3"/>
          <a:stretch>
            <a:fillRect/>
          </a:stretch>
        </p:blipFill>
        <p:spPr>
          <a:xfrm>
            <a:off x="1064167" y="1066800"/>
            <a:ext cx="7015666" cy="5027613"/>
          </a:xfrm>
        </p:spPr>
      </p:pic>
      <p:sp>
        <p:nvSpPr>
          <p:cNvPr id="3" name="Title 2">
            <a:extLst>
              <a:ext uri="{FF2B5EF4-FFF2-40B4-BE49-F238E27FC236}">
                <a16:creationId xmlns:a16="http://schemas.microsoft.com/office/drawing/2014/main" id="{1865B9B2-C3A9-4989-BC5E-EB13FA6394FB}"/>
              </a:ext>
            </a:extLst>
          </p:cNvPr>
          <p:cNvSpPr>
            <a:spLocks noGrp="1"/>
          </p:cNvSpPr>
          <p:nvPr>
            <p:ph type="title"/>
          </p:nvPr>
        </p:nvSpPr>
        <p:spPr/>
        <p:txBody>
          <a:bodyPr/>
          <a:lstStyle/>
          <a:p>
            <a:r>
              <a:rPr lang="en-US" altLang="zh-CN" baseline="30000" dirty="0"/>
              <a:t>25</a:t>
            </a:r>
            <a:r>
              <a:rPr lang="en-US" altLang="zh-CN" dirty="0"/>
              <a:t>Si Decay Scheme</a:t>
            </a:r>
            <a:endParaRPr lang="zh-CN" altLang="en-US" dirty="0"/>
          </a:p>
        </p:txBody>
      </p:sp>
      <p:sp>
        <p:nvSpPr>
          <p:cNvPr id="4" name="Footer Placeholder 3">
            <a:extLst>
              <a:ext uri="{FF2B5EF4-FFF2-40B4-BE49-F238E27FC236}">
                <a16:creationId xmlns:a16="http://schemas.microsoft.com/office/drawing/2014/main" id="{F24CE84F-B44A-4071-91CA-1834B52E016E}"/>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2606087C-CED6-4E1D-B671-4424907D862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73</a:t>
            </a:fld>
            <a:endParaRPr lang="en-US" sz="1300" dirty="0"/>
          </a:p>
        </p:txBody>
      </p:sp>
    </p:spTree>
    <p:extLst>
      <p:ext uri="{BB962C8B-B14F-4D97-AF65-F5344CB8AC3E}">
        <p14:creationId xmlns:p14="http://schemas.microsoft.com/office/powerpoint/2010/main" val="10761464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3166D563-B54C-45B9-B2D1-1933F04FF456}"/>
              </a:ext>
            </a:extLst>
          </p:cNvPr>
          <p:cNvPicPr>
            <a:picLocks noGrp="1" noChangeAspect="1"/>
          </p:cNvPicPr>
          <p:nvPr>
            <p:ph idx="1"/>
          </p:nvPr>
        </p:nvPicPr>
        <p:blipFill>
          <a:blip r:embed="rId3"/>
          <a:stretch>
            <a:fillRect/>
          </a:stretch>
        </p:blipFill>
        <p:spPr>
          <a:xfrm>
            <a:off x="1064167" y="1066800"/>
            <a:ext cx="7015666" cy="5027613"/>
          </a:xfrm>
        </p:spPr>
      </p:pic>
      <p:sp>
        <p:nvSpPr>
          <p:cNvPr id="3" name="Title 2">
            <a:extLst>
              <a:ext uri="{FF2B5EF4-FFF2-40B4-BE49-F238E27FC236}">
                <a16:creationId xmlns:a16="http://schemas.microsoft.com/office/drawing/2014/main" id="{ECDD47CA-CC17-47BE-B0B0-3E6B594B56BB}"/>
              </a:ext>
            </a:extLst>
          </p:cNvPr>
          <p:cNvSpPr>
            <a:spLocks noGrp="1"/>
          </p:cNvSpPr>
          <p:nvPr>
            <p:ph type="title"/>
          </p:nvPr>
        </p:nvSpPr>
        <p:spPr/>
        <p:txBody>
          <a:bodyPr/>
          <a:lstStyle/>
          <a:p>
            <a:r>
              <a:rPr lang="en-US" altLang="zh-CN" baseline="30000" dirty="0"/>
              <a:t>25</a:t>
            </a:r>
            <a:r>
              <a:rPr lang="en-US" altLang="zh-CN" dirty="0"/>
              <a:t>Si Decay Scheme</a:t>
            </a:r>
            <a:endParaRPr lang="zh-CN" altLang="en-US" dirty="0"/>
          </a:p>
        </p:txBody>
      </p:sp>
      <p:sp>
        <p:nvSpPr>
          <p:cNvPr id="4" name="Footer Placeholder 3">
            <a:extLst>
              <a:ext uri="{FF2B5EF4-FFF2-40B4-BE49-F238E27FC236}">
                <a16:creationId xmlns:a16="http://schemas.microsoft.com/office/drawing/2014/main" id="{27EE7551-E28E-4BDB-AED1-F53FA500820C}"/>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C60ED439-12CE-4705-B580-E21CD1FC6D75}"/>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74</a:t>
            </a:fld>
            <a:endParaRPr lang="en-US" sz="1300" dirty="0"/>
          </a:p>
        </p:txBody>
      </p:sp>
    </p:spTree>
    <p:extLst>
      <p:ext uri="{BB962C8B-B14F-4D97-AF65-F5344CB8AC3E}">
        <p14:creationId xmlns:p14="http://schemas.microsoft.com/office/powerpoint/2010/main" val="7643073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17C66BCD-D805-4AEA-8452-511D01BEE20B}"/>
              </a:ext>
            </a:extLst>
          </p:cNvPr>
          <p:cNvPicPr>
            <a:picLocks noGrp="1" noChangeAspect="1"/>
          </p:cNvPicPr>
          <p:nvPr>
            <p:ph idx="1"/>
          </p:nvPr>
        </p:nvPicPr>
        <p:blipFill>
          <a:blip r:embed="rId3"/>
          <a:stretch>
            <a:fillRect/>
          </a:stretch>
        </p:blipFill>
        <p:spPr>
          <a:xfrm>
            <a:off x="1064167" y="1066800"/>
            <a:ext cx="7015666" cy="5027613"/>
          </a:xfrm>
        </p:spPr>
      </p:pic>
      <p:sp>
        <p:nvSpPr>
          <p:cNvPr id="3" name="Title 2">
            <a:extLst>
              <a:ext uri="{FF2B5EF4-FFF2-40B4-BE49-F238E27FC236}">
                <a16:creationId xmlns:a16="http://schemas.microsoft.com/office/drawing/2014/main" id="{2A42031A-28EA-4057-AEE3-AEBF3B4C07B0}"/>
              </a:ext>
            </a:extLst>
          </p:cNvPr>
          <p:cNvSpPr>
            <a:spLocks noGrp="1"/>
          </p:cNvSpPr>
          <p:nvPr>
            <p:ph type="title"/>
          </p:nvPr>
        </p:nvSpPr>
        <p:spPr/>
        <p:txBody>
          <a:bodyPr/>
          <a:lstStyle/>
          <a:p>
            <a:r>
              <a:rPr lang="en-US" altLang="zh-CN" baseline="30000" dirty="0"/>
              <a:t>25</a:t>
            </a:r>
            <a:r>
              <a:rPr lang="en-US" altLang="zh-CN" dirty="0"/>
              <a:t>Si Decay Scheme</a:t>
            </a:r>
            <a:endParaRPr lang="zh-CN" altLang="en-US" dirty="0"/>
          </a:p>
        </p:txBody>
      </p:sp>
      <p:sp>
        <p:nvSpPr>
          <p:cNvPr id="4" name="Footer Placeholder 3">
            <a:extLst>
              <a:ext uri="{FF2B5EF4-FFF2-40B4-BE49-F238E27FC236}">
                <a16:creationId xmlns:a16="http://schemas.microsoft.com/office/drawing/2014/main" id="{8B3B016E-396D-410F-ADF3-746170EA3554}"/>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E3D92C20-E61B-4C42-9D8C-1E9D3E849F55}"/>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75</a:t>
            </a:fld>
            <a:endParaRPr lang="en-US" sz="1300" dirty="0"/>
          </a:p>
        </p:txBody>
      </p:sp>
      <p:sp>
        <p:nvSpPr>
          <p:cNvPr id="6" name="TextBox 5">
            <a:extLst>
              <a:ext uri="{FF2B5EF4-FFF2-40B4-BE49-F238E27FC236}">
                <a16:creationId xmlns:a16="http://schemas.microsoft.com/office/drawing/2014/main" id="{E41FEF9B-BFCA-4796-8F68-99EACA798286}"/>
              </a:ext>
            </a:extLst>
          </p:cNvPr>
          <p:cNvSpPr txBox="1"/>
          <p:nvPr/>
        </p:nvSpPr>
        <p:spPr>
          <a:xfrm>
            <a:off x="4923165" y="5819001"/>
            <a:ext cx="4220835" cy="276999"/>
          </a:xfrm>
          <a:prstGeom prst="rect">
            <a:avLst/>
          </a:prstGeom>
          <a:noFill/>
        </p:spPr>
        <p:txBody>
          <a:bodyPr wrap="none">
            <a:spAutoFit/>
          </a:bodyPr>
          <a:lstStyle/>
          <a:p>
            <a:pPr algn="ctr"/>
            <a:r>
              <a:rPr lang="en-US" altLang="zh-CN" sz="1200" dirty="0"/>
              <a:t>*</a:t>
            </a:r>
            <a:r>
              <a:rPr lang="zh-CN" altLang="en-US" sz="1200" dirty="0"/>
              <a:t>For the sake of brevity, </a:t>
            </a:r>
            <a:r>
              <a:rPr lang="en-US" altLang="zh-CN" sz="1200" dirty="0"/>
              <a:t>some proton branches are omitted.</a:t>
            </a:r>
            <a:endParaRPr lang="zh-CN" altLang="en-US" sz="1200" dirty="0"/>
          </a:p>
        </p:txBody>
      </p:sp>
    </p:spTree>
    <p:extLst>
      <p:ext uri="{BB962C8B-B14F-4D97-AF65-F5344CB8AC3E}">
        <p14:creationId xmlns:p14="http://schemas.microsoft.com/office/powerpoint/2010/main" val="18118542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B0431F-189F-4504-9FE5-86613006DC17}"/>
              </a:ext>
            </a:extLst>
          </p:cNvPr>
          <p:cNvSpPr>
            <a:spLocks noGrp="1"/>
          </p:cNvSpPr>
          <p:nvPr>
            <p:ph type="title"/>
          </p:nvPr>
        </p:nvSpPr>
        <p:spPr/>
        <p:txBody>
          <a:bodyPr/>
          <a:lstStyle/>
          <a:p>
            <a:r>
              <a:rPr lang="en-US" altLang="zh-CN" baseline="30000" dirty="0"/>
              <a:t>25</a:t>
            </a:r>
            <a:r>
              <a:rPr lang="en-US" altLang="zh-CN" dirty="0"/>
              <a:t>Si Decay Scheme</a:t>
            </a:r>
            <a:endParaRPr lang="zh-CN" altLang="en-US" dirty="0"/>
          </a:p>
        </p:txBody>
      </p:sp>
      <p:sp>
        <p:nvSpPr>
          <p:cNvPr id="4" name="Footer Placeholder 3">
            <a:extLst>
              <a:ext uri="{FF2B5EF4-FFF2-40B4-BE49-F238E27FC236}">
                <a16:creationId xmlns:a16="http://schemas.microsoft.com/office/drawing/2014/main" id="{09519A71-FE2A-4730-9101-CE5393BF1A39}"/>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87026A84-81F7-44E4-934A-4FEB5BDEB227}"/>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76</a:t>
            </a:fld>
            <a:endParaRPr lang="en-US" sz="1300" dirty="0"/>
          </a:p>
        </p:txBody>
      </p:sp>
      <p:pic>
        <p:nvPicPr>
          <p:cNvPr id="13" name="Content Placeholder 12">
            <a:extLst>
              <a:ext uri="{FF2B5EF4-FFF2-40B4-BE49-F238E27FC236}">
                <a16:creationId xmlns:a16="http://schemas.microsoft.com/office/drawing/2014/main" id="{9FFC8182-70A7-4DD2-9C61-78C07C6DD334}"/>
              </a:ext>
            </a:extLst>
          </p:cNvPr>
          <p:cNvPicPr>
            <a:picLocks noGrp="1" noChangeAspect="1"/>
          </p:cNvPicPr>
          <p:nvPr>
            <p:ph idx="1"/>
          </p:nvPr>
        </p:nvPicPr>
        <p:blipFill>
          <a:blip r:embed="rId3"/>
          <a:stretch>
            <a:fillRect/>
          </a:stretch>
        </p:blipFill>
        <p:spPr>
          <a:xfrm>
            <a:off x="1064167" y="1066800"/>
            <a:ext cx="7015666" cy="5027613"/>
          </a:xfrm>
        </p:spPr>
      </p:pic>
      <p:sp>
        <p:nvSpPr>
          <p:cNvPr id="7" name="TextBox 6">
            <a:extLst>
              <a:ext uri="{FF2B5EF4-FFF2-40B4-BE49-F238E27FC236}">
                <a16:creationId xmlns:a16="http://schemas.microsoft.com/office/drawing/2014/main" id="{E8F0E531-4988-4551-9737-62B0520FE38B}"/>
              </a:ext>
            </a:extLst>
          </p:cNvPr>
          <p:cNvSpPr txBox="1"/>
          <p:nvPr/>
        </p:nvSpPr>
        <p:spPr>
          <a:xfrm>
            <a:off x="4923165" y="5819001"/>
            <a:ext cx="4220835" cy="276999"/>
          </a:xfrm>
          <a:prstGeom prst="rect">
            <a:avLst/>
          </a:prstGeom>
          <a:noFill/>
        </p:spPr>
        <p:txBody>
          <a:bodyPr wrap="none">
            <a:spAutoFit/>
          </a:bodyPr>
          <a:lstStyle/>
          <a:p>
            <a:pPr algn="ctr"/>
            <a:r>
              <a:rPr lang="en-US" altLang="zh-CN" sz="1200" dirty="0"/>
              <a:t>*</a:t>
            </a:r>
            <a:r>
              <a:rPr lang="zh-CN" altLang="en-US" sz="1200" dirty="0"/>
              <a:t>For the sake of brevity, </a:t>
            </a:r>
            <a:r>
              <a:rPr lang="en-US" altLang="zh-CN" sz="1200" dirty="0"/>
              <a:t>some proton branches are omitted.</a:t>
            </a:r>
            <a:endParaRPr lang="zh-CN" altLang="en-US" sz="1200" dirty="0"/>
          </a:p>
        </p:txBody>
      </p:sp>
    </p:spTree>
    <p:extLst>
      <p:ext uri="{BB962C8B-B14F-4D97-AF65-F5344CB8AC3E}">
        <p14:creationId xmlns:p14="http://schemas.microsoft.com/office/powerpoint/2010/main" val="252552765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B9598BDB-B9FC-43FC-AEFB-615B036AFE05}"/>
              </a:ext>
            </a:extLst>
          </p:cNvPr>
          <p:cNvPicPr>
            <a:picLocks noGrp="1" noChangeAspect="1"/>
          </p:cNvPicPr>
          <p:nvPr>
            <p:ph idx="1"/>
          </p:nvPr>
        </p:nvPicPr>
        <p:blipFill>
          <a:blip r:embed="rId3"/>
          <a:stretch>
            <a:fillRect/>
          </a:stretch>
        </p:blipFill>
        <p:spPr>
          <a:xfrm>
            <a:off x="1064166" y="1066800"/>
            <a:ext cx="7015667" cy="5027613"/>
          </a:xfrm>
        </p:spPr>
      </p:pic>
      <p:sp>
        <p:nvSpPr>
          <p:cNvPr id="3" name="Title 2">
            <a:extLst>
              <a:ext uri="{FF2B5EF4-FFF2-40B4-BE49-F238E27FC236}">
                <a16:creationId xmlns:a16="http://schemas.microsoft.com/office/drawing/2014/main" id="{9E4B7C83-D8EC-48FF-9540-05A6991A9D40}"/>
              </a:ext>
            </a:extLst>
          </p:cNvPr>
          <p:cNvSpPr>
            <a:spLocks noGrp="1"/>
          </p:cNvSpPr>
          <p:nvPr>
            <p:ph type="title"/>
          </p:nvPr>
        </p:nvSpPr>
        <p:spPr/>
        <p:txBody>
          <a:bodyPr/>
          <a:lstStyle/>
          <a:p>
            <a:r>
              <a:rPr lang="en-US" altLang="zh-CN" baseline="30000" dirty="0"/>
              <a:t>25</a:t>
            </a:r>
            <a:r>
              <a:rPr lang="en-US" altLang="zh-CN" dirty="0"/>
              <a:t>Si Decay Scheme</a:t>
            </a:r>
            <a:endParaRPr lang="zh-CN" altLang="en-US" dirty="0"/>
          </a:p>
        </p:txBody>
      </p:sp>
      <p:sp>
        <p:nvSpPr>
          <p:cNvPr id="4" name="Footer Placeholder 3">
            <a:extLst>
              <a:ext uri="{FF2B5EF4-FFF2-40B4-BE49-F238E27FC236}">
                <a16:creationId xmlns:a16="http://schemas.microsoft.com/office/drawing/2014/main" id="{544DC297-F68B-4EB7-83E5-269C2845E3D9}"/>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A8F369ED-7556-4C36-8260-24CE7452CC48}"/>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77</a:t>
            </a:fld>
            <a:endParaRPr lang="en-US" sz="1300" dirty="0"/>
          </a:p>
        </p:txBody>
      </p:sp>
      <p:sp>
        <p:nvSpPr>
          <p:cNvPr id="8" name="Content Placeholder 1">
            <a:extLst>
              <a:ext uri="{FF2B5EF4-FFF2-40B4-BE49-F238E27FC236}">
                <a16:creationId xmlns:a16="http://schemas.microsoft.com/office/drawing/2014/main" id="{EB87DA5F-0F6E-4E8A-AC68-D0F90FDD2EB2}"/>
              </a:ext>
            </a:extLst>
          </p:cNvPr>
          <p:cNvSpPr txBox="1">
            <a:spLocks/>
          </p:cNvSpPr>
          <p:nvPr/>
        </p:nvSpPr>
        <p:spPr bwMode="auto">
          <a:xfrm>
            <a:off x="76200" y="1067100"/>
            <a:ext cx="3124200" cy="18285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80178" indent="-180178" algn="l" defTabSz="803293" rtl="0" eaLnBrk="1" fontAlgn="base" hangingPunct="1">
              <a:lnSpc>
                <a:spcPct val="90000"/>
              </a:lnSpc>
              <a:spcBef>
                <a:spcPts val="1206"/>
              </a:spcBef>
              <a:spcAft>
                <a:spcPct val="0"/>
              </a:spcAft>
              <a:buSzPct val="100000"/>
              <a:buFont typeface="Wingdings" pitchFamily="2" charset="2"/>
              <a:buChar char="§"/>
              <a:defRPr sz="2200">
                <a:solidFill>
                  <a:srgbClr val="064308"/>
                </a:solidFill>
                <a:latin typeface="Arial" charset="0"/>
                <a:ea typeface="ＭＳ Ｐゴシック" pitchFamily="-65" charset="-128"/>
                <a:cs typeface="ＭＳ Ｐゴシック" pitchFamily="-65" charset="-128"/>
              </a:defRPr>
            </a:lvl1pPr>
            <a:lvl2pPr marL="363359" indent="-151650" algn="l" defTabSz="803293" rtl="0" eaLnBrk="1" fontAlgn="base" hangingPunct="1">
              <a:lnSpc>
                <a:spcPct val="90000"/>
              </a:lnSpc>
              <a:spcBef>
                <a:spcPts val="20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591584" indent="-160658" algn="l" defTabSz="803293" rtl="0" eaLnBrk="1" fontAlgn="base" hangingPunct="1">
              <a:lnSpc>
                <a:spcPct val="90000"/>
              </a:lnSpc>
              <a:spcBef>
                <a:spcPts val="201"/>
              </a:spcBef>
              <a:spcAft>
                <a:spcPct val="0"/>
              </a:spcAft>
              <a:buSzPct val="100000"/>
              <a:buFont typeface="Lucida Grande" charset="0"/>
              <a:buChar char="»"/>
              <a:defRPr sz="1800">
                <a:solidFill>
                  <a:schemeClr val="tx1"/>
                </a:solidFill>
                <a:latin typeface="Arial" charset="0"/>
                <a:ea typeface="ヒラギノ角ゴ Pro W3" pitchFamily="-111" charset="-128"/>
                <a:cs typeface="ヒラギノ角ゴ Pro W3" pitchFamily="-111" charset="-128"/>
              </a:defRPr>
            </a:lvl3pPr>
            <a:lvl4pPr marL="728219" indent="-133632" algn="l" defTabSz="803293" rtl="0" eaLnBrk="1" fontAlgn="base" hangingPunct="1">
              <a:lnSpc>
                <a:spcPct val="90000"/>
              </a:lnSpc>
              <a:spcBef>
                <a:spcPts val="201"/>
              </a:spcBef>
              <a:spcAft>
                <a:spcPct val="0"/>
              </a:spcAft>
              <a:buClr>
                <a:srgbClr val="999999"/>
              </a:buClr>
              <a:buSzPct val="100000"/>
              <a:buFont typeface="Arial" pitchFamily="34" charset="0"/>
              <a:buChar char="•"/>
              <a:defRPr sz="1600">
                <a:solidFill>
                  <a:schemeClr val="tx1"/>
                </a:solidFill>
                <a:latin typeface="+mn-lt"/>
                <a:ea typeface="ヒラギノ角ゴ Pro W3" pitchFamily="-111" charset="-128"/>
                <a:cs typeface="ヒラギノ角ゴ Pro W3"/>
              </a:defRPr>
            </a:lvl4pPr>
            <a:lvl5pPr marL="1002991" indent="-180178" algn="l" defTabSz="803293" rtl="0" eaLnBrk="1" fontAlgn="base" hangingPunct="1">
              <a:lnSpc>
                <a:spcPct val="90000"/>
              </a:lnSpc>
              <a:spcBef>
                <a:spcPts val="201"/>
              </a:spcBef>
              <a:spcAft>
                <a:spcPct val="0"/>
              </a:spcAft>
              <a:buClr>
                <a:srgbClr val="999999"/>
              </a:buClr>
              <a:buSzPct val="100000"/>
              <a:buFont typeface="Lucida Grande" charset="0"/>
              <a:buChar char="»"/>
              <a:defRPr sz="1400">
                <a:solidFill>
                  <a:schemeClr val="tx1"/>
                </a:solidFill>
                <a:latin typeface="+mn-lt"/>
                <a:ea typeface="ヒラギノ角ゴ Pro W3" pitchFamily="-111" charset="-128"/>
                <a:cs typeface="ヒラギノ角ゴ Pro W3"/>
              </a:defRPr>
            </a:lvl5pPr>
            <a:lvl6pPr marL="2223294"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6pPr>
            <a:lvl7pPr marL="2680333"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7pPr>
            <a:lvl8pPr marL="3137372"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8pPr>
            <a:lvl9pPr marL="3594407"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9pPr>
          </a:lstStyle>
          <a:p>
            <a:r>
              <a:rPr lang="en-US" altLang="zh-CN" kern="0" dirty="0"/>
              <a:t>14 proton peaks.</a:t>
            </a:r>
          </a:p>
          <a:p>
            <a:r>
              <a:rPr lang="en-US" altLang="zh-CN" kern="0" dirty="0"/>
              <a:t>12 </a:t>
            </a:r>
            <a:r>
              <a:rPr lang="en-US" altLang="zh-CN" kern="0" baseline="30000" dirty="0"/>
              <a:t>25</a:t>
            </a:r>
            <a:r>
              <a:rPr lang="en-US" altLang="zh-CN" kern="0" dirty="0"/>
              <a:t>Al </a:t>
            </a:r>
            <a:r>
              <a:rPr lang="en-US" altLang="zh-CN" i="1" kern="0" dirty="0"/>
              <a:t>γ</a:t>
            </a:r>
            <a:r>
              <a:rPr lang="en-US" altLang="zh-CN" kern="0" dirty="0"/>
              <a:t> rays.</a:t>
            </a:r>
          </a:p>
          <a:p>
            <a:r>
              <a:rPr lang="en-US" altLang="zh-CN" kern="0" dirty="0"/>
              <a:t>4 </a:t>
            </a:r>
            <a:r>
              <a:rPr lang="en-US" altLang="zh-CN" kern="0" baseline="30000" dirty="0"/>
              <a:t>24</a:t>
            </a:r>
            <a:r>
              <a:rPr lang="en-US" altLang="zh-CN" kern="0" dirty="0"/>
              <a:t>Mg </a:t>
            </a:r>
            <a:r>
              <a:rPr lang="en-US" altLang="zh-CN" i="1" kern="0" dirty="0"/>
              <a:t>γ</a:t>
            </a:r>
            <a:r>
              <a:rPr lang="en-US" altLang="zh-CN" kern="0" dirty="0"/>
              <a:t> rays.</a:t>
            </a:r>
          </a:p>
          <a:p>
            <a:r>
              <a:rPr lang="en-US" altLang="zh-CN" kern="0" dirty="0"/>
              <a:t>17 </a:t>
            </a:r>
            <a:r>
              <a:rPr lang="en-US" altLang="zh-CN" i="1" kern="0" dirty="0" err="1"/>
              <a:t>pγ</a:t>
            </a:r>
            <a:r>
              <a:rPr lang="en-US" altLang="zh-CN" kern="0" dirty="0"/>
              <a:t> coincidences.</a:t>
            </a:r>
            <a:endParaRPr lang="zh-CN" altLang="en-US" kern="0" dirty="0"/>
          </a:p>
          <a:p>
            <a:endParaRPr lang="zh-CN" altLang="en-US" kern="0" dirty="0"/>
          </a:p>
        </p:txBody>
      </p:sp>
      <p:sp>
        <p:nvSpPr>
          <p:cNvPr id="2" name="TextBox 1">
            <a:extLst>
              <a:ext uri="{FF2B5EF4-FFF2-40B4-BE49-F238E27FC236}">
                <a16:creationId xmlns:a16="http://schemas.microsoft.com/office/drawing/2014/main" id="{5B4C4D62-7DD7-49D0-9E5A-D973846DAB9F}"/>
              </a:ext>
            </a:extLst>
          </p:cNvPr>
          <p:cNvSpPr txBox="1"/>
          <p:nvPr/>
        </p:nvSpPr>
        <p:spPr>
          <a:xfrm>
            <a:off x="4923165" y="5819001"/>
            <a:ext cx="4220835" cy="276999"/>
          </a:xfrm>
          <a:prstGeom prst="rect">
            <a:avLst/>
          </a:prstGeom>
          <a:noFill/>
        </p:spPr>
        <p:txBody>
          <a:bodyPr wrap="none">
            <a:spAutoFit/>
          </a:bodyPr>
          <a:lstStyle/>
          <a:p>
            <a:pPr algn="ctr"/>
            <a:r>
              <a:rPr lang="en-US" altLang="zh-CN" sz="1200" dirty="0"/>
              <a:t>*</a:t>
            </a:r>
            <a:r>
              <a:rPr lang="zh-CN" altLang="en-US" sz="1200" dirty="0"/>
              <a:t>For the sake of brevity, </a:t>
            </a:r>
            <a:r>
              <a:rPr lang="en-US" altLang="zh-CN" sz="1200" dirty="0"/>
              <a:t>some proton branches are omitted.</a:t>
            </a:r>
            <a:endParaRPr lang="zh-CN" altLang="en-US" sz="1200" dirty="0"/>
          </a:p>
        </p:txBody>
      </p:sp>
    </p:spTree>
    <p:extLst>
      <p:ext uri="{BB962C8B-B14F-4D97-AF65-F5344CB8AC3E}">
        <p14:creationId xmlns:p14="http://schemas.microsoft.com/office/powerpoint/2010/main" val="103058071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6C71FE-5127-4EEF-B764-550B46B2D3D8}"/>
              </a:ext>
            </a:extLst>
          </p:cNvPr>
          <p:cNvSpPr>
            <a:spLocks noGrp="1"/>
          </p:cNvSpPr>
          <p:nvPr>
            <p:ph type="title"/>
          </p:nvPr>
        </p:nvSpPr>
        <p:spPr/>
        <p:txBody>
          <a:bodyPr/>
          <a:lstStyle/>
          <a:p>
            <a:r>
              <a:rPr lang="en-US" altLang="zh-CN" baseline="30000" dirty="0"/>
              <a:t>25</a:t>
            </a:r>
            <a:r>
              <a:rPr lang="en-US" altLang="zh-CN" dirty="0"/>
              <a:t>Al 2673-keV state</a:t>
            </a:r>
            <a:endParaRPr lang="zh-CN" altLang="en-US" dirty="0"/>
          </a:p>
        </p:txBody>
      </p:sp>
      <p:sp>
        <p:nvSpPr>
          <p:cNvPr id="4" name="Footer Placeholder 3">
            <a:extLst>
              <a:ext uri="{FF2B5EF4-FFF2-40B4-BE49-F238E27FC236}">
                <a16:creationId xmlns:a16="http://schemas.microsoft.com/office/drawing/2014/main" id="{E6DC51C4-E641-4228-B9BA-36BCB99B9D76}"/>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9B2119B8-CD47-47E0-9706-0FF3C6273E3F}"/>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78</a:t>
            </a:fld>
            <a:endParaRPr lang="en-US" sz="1300" dirty="0"/>
          </a:p>
        </p:txBody>
      </p:sp>
      <p:pic>
        <p:nvPicPr>
          <p:cNvPr id="11" name="Content Placeholder 10">
            <a:extLst>
              <a:ext uri="{FF2B5EF4-FFF2-40B4-BE49-F238E27FC236}">
                <a16:creationId xmlns:a16="http://schemas.microsoft.com/office/drawing/2014/main" id="{78AFFC6A-6C53-4C89-BB47-99AE15A53C28}"/>
              </a:ext>
            </a:extLst>
          </p:cNvPr>
          <p:cNvPicPr>
            <a:picLocks noGrp="1" noChangeAspect="1"/>
          </p:cNvPicPr>
          <p:nvPr>
            <p:ph idx="1"/>
          </p:nvPr>
        </p:nvPicPr>
        <p:blipFill>
          <a:blip r:embed="rId3"/>
          <a:stretch>
            <a:fillRect/>
          </a:stretch>
        </p:blipFill>
        <p:spPr>
          <a:xfrm>
            <a:off x="1064167" y="1066800"/>
            <a:ext cx="7015666" cy="5027613"/>
          </a:xfrm>
        </p:spPr>
      </p:pic>
    </p:spTree>
    <p:extLst>
      <p:ext uri="{BB962C8B-B14F-4D97-AF65-F5344CB8AC3E}">
        <p14:creationId xmlns:p14="http://schemas.microsoft.com/office/powerpoint/2010/main" val="51031667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6C71FE-5127-4EEF-B764-550B46B2D3D8}"/>
              </a:ext>
            </a:extLst>
          </p:cNvPr>
          <p:cNvSpPr>
            <a:spLocks noGrp="1"/>
          </p:cNvSpPr>
          <p:nvPr>
            <p:ph type="title"/>
          </p:nvPr>
        </p:nvSpPr>
        <p:spPr/>
        <p:txBody>
          <a:bodyPr/>
          <a:lstStyle/>
          <a:p>
            <a:r>
              <a:rPr lang="en-US" altLang="zh-CN" baseline="30000" dirty="0"/>
              <a:t>25</a:t>
            </a:r>
            <a:r>
              <a:rPr lang="en-US" altLang="zh-CN" dirty="0"/>
              <a:t>Al 2673-keV state</a:t>
            </a:r>
            <a:endParaRPr lang="zh-CN" altLang="en-US" dirty="0"/>
          </a:p>
        </p:txBody>
      </p:sp>
      <p:sp>
        <p:nvSpPr>
          <p:cNvPr id="4" name="Footer Placeholder 3">
            <a:extLst>
              <a:ext uri="{FF2B5EF4-FFF2-40B4-BE49-F238E27FC236}">
                <a16:creationId xmlns:a16="http://schemas.microsoft.com/office/drawing/2014/main" id="{E6DC51C4-E641-4228-B9BA-36BCB99B9D76}"/>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9B2119B8-CD47-47E0-9706-0FF3C6273E3F}"/>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79</a:t>
            </a:fld>
            <a:endParaRPr lang="en-US" sz="1300" dirty="0"/>
          </a:p>
        </p:txBody>
      </p:sp>
      <p:pic>
        <p:nvPicPr>
          <p:cNvPr id="11" name="Content Placeholder 10">
            <a:extLst>
              <a:ext uri="{FF2B5EF4-FFF2-40B4-BE49-F238E27FC236}">
                <a16:creationId xmlns:a16="http://schemas.microsoft.com/office/drawing/2014/main" id="{78AFFC6A-6C53-4C89-BB47-99AE15A53C28}"/>
              </a:ext>
            </a:extLst>
          </p:cNvPr>
          <p:cNvPicPr>
            <a:picLocks noGrp="1" noChangeAspect="1"/>
          </p:cNvPicPr>
          <p:nvPr>
            <p:ph idx="1"/>
          </p:nvPr>
        </p:nvPicPr>
        <p:blipFill>
          <a:blip r:embed="rId3"/>
          <a:stretch>
            <a:fillRect/>
          </a:stretch>
        </p:blipFill>
        <p:spPr>
          <a:xfrm>
            <a:off x="1064167" y="1066800"/>
            <a:ext cx="7015666" cy="5027613"/>
          </a:xfrm>
        </p:spPr>
      </p:pic>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770741F9-050A-4A15-AA5B-66F29333D6D7}"/>
                  </a:ext>
                </a:extLst>
              </p:cNvPr>
              <p:cNvSpPr txBox="1"/>
              <p:nvPr/>
            </p:nvSpPr>
            <p:spPr>
              <a:xfrm>
                <a:off x="86495" y="2872288"/>
                <a:ext cx="4455450" cy="925638"/>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zh-CN" altLang="en-US" sz="2400" i="1" smtClean="0">
                          <a:solidFill>
                            <a:srgbClr val="0000FF"/>
                          </a:solidFill>
                          <a:latin typeface="Cambria Math" panose="02040503050406030204" pitchFamily="18" charset="0"/>
                        </a:rPr>
                        <m:t>𝜔𝛾</m:t>
                      </m:r>
                      <m:r>
                        <a:rPr lang="zh-CN" altLang="en-US" sz="2400" i="0" smtClean="0">
                          <a:solidFill>
                            <a:schemeClr val="tx1"/>
                          </a:solidFill>
                          <a:latin typeface="Cambria Math" panose="02040503050406030204" pitchFamily="18" charset="0"/>
                        </a:rPr>
                        <m:t>=</m:t>
                      </m:r>
                      <m:f>
                        <m:fPr>
                          <m:ctrlPr>
                            <a:rPr lang="zh-CN" altLang="en-US" sz="2400" i="1">
                              <a:solidFill>
                                <a:schemeClr val="tx1"/>
                              </a:solidFill>
                              <a:latin typeface="Cambria Math" panose="02040503050406030204" pitchFamily="18" charset="0"/>
                            </a:rPr>
                          </m:ctrlPr>
                        </m:fPr>
                        <m:num>
                          <m:r>
                            <a:rPr lang="zh-CN" altLang="en-US" sz="2400" i="0">
                              <a:solidFill>
                                <a:schemeClr val="tx1"/>
                              </a:solidFill>
                              <a:latin typeface="Cambria Math" panose="02040503050406030204" pitchFamily="18" charset="0"/>
                            </a:rPr>
                            <m:t>2</m:t>
                          </m:r>
                          <m:sSub>
                            <m:sSubPr>
                              <m:ctrlPr>
                                <a:rPr lang="zh-CN" altLang="en-US" sz="2400" i="1">
                                  <a:solidFill>
                                    <a:schemeClr val="tx1"/>
                                  </a:solidFill>
                                  <a:latin typeface="Cambria Math" panose="02040503050406030204" pitchFamily="18" charset="0"/>
                                </a:rPr>
                              </m:ctrlPr>
                            </m:sSubPr>
                            <m:e>
                              <m:r>
                                <a:rPr lang="zh-CN" altLang="en-US" sz="2400" i="1">
                                  <a:solidFill>
                                    <a:schemeClr val="tx1"/>
                                  </a:solidFill>
                                  <a:latin typeface="Cambria Math" panose="02040503050406030204" pitchFamily="18" charset="0"/>
                                </a:rPr>
                                <m:t>𝐽</m:t>
                              </m:r>
                            </m:e>
                            <m:sub>
                              <m:r>
                                <a:rPr lang="zh-CN" altLang="en-US" sz="2400" i="1">
                                  <a:solidFill>
                                    <a:schemeClr val="tx1"/>
                                  </a:solidFill>
                                  <a:latin typeface="Cambria Math" panose="02040503050406030204" pitchFamily="18" charset="0"/>
                                </a:rPr>
                                <m:t>𝑟</m:t>
                              </m:r>
                            </m:sub>
                          </m:sSub>
                          <m:r>
                            <a:rPr lang="zh-CN" altLang="en-US" sz="2400" i="0">
                              <a:solidFill>
                                <a:schemeClr val="tx1"/>
                              </a:solidFill>
                              <a:latin typeface="Cambria Math" panose="02040503050406030204" pitchFamily="18" charset="0"/>
                            </a:rPr>
                            <m:t>+1</m:t>
                          </m:r>
                        </m:num>
                        <m:den>
                          <m:d>
                            <m:dPr>
                              <m:ctrlPr>
                                <a:rPr lang="zh-CN" altLang="en-US" sz="2400" i="1">
                                  <a:solidFill>
                                    <a:schemeClr val="tx1"/>
                                  </a:solidFill>
                                  <a:latin typeface="Cambria Math" panose="02040503050406030204" pitchFamily="18" charset="0"/>
                                </a:rPr>
                              </m:ctrlPr>
                            </m:dPr>
                            <m:e>
                              <m:r>
                                <a:rPr lang="zh-CN" altLang="en-US" sz="2400" i="0">
                                  <a:solidFill>
                                    <a:schemeClr val="tx1"/>
                                  </a:solidFill>
                                  <a:latin typeface="Cambria Math" panose="02040503050406030204" pitchFamily="18" charset="0"/>
                                </a:rPr>
                                <m:t>2</m:t>
                              </m:r>
                              <m:sSub>
                                <m:sSubPr>
                                  <m:ctrlPr>
                                    <a:rPr lang="zh-CN" altLang="en-US" sz="2400" i="1">
                                      <a:solidFill>
                                        <a:schemeClr val="tx1"/>
                                      </a:solidFill>
                                      <a:latin typeface="Cambria Math" panose="02040503050406030204" pitchFamily="18" charset="0"/>
                                    </a:rPr>
                                  </m:ctrlPr>
                                </m:sSubPr>
                                <m:e>
                                  <m:r>
                                    <a:rPr lang="zh-CN" altLang="en-US" sz="2400" i="1">
                                      <a:solidFill>
                                        <a:schemeClr val="tx1"/>
                                      </a:solidFill>
                                      <a:latin typeface="Cambria Math" panose="02040503050406030204" pitchFamily="18" charset="0"/>
                                    </a:rPr>
                                    <m:t>𝐽</m:t>
                                  </m:r>
                                </m:e>
                                <m:sub>
                                  <m:r>
                                    <a:rPr lang="zh-CN" altLang="en-US" sz="2400" i="1">
                                      <a:solidFill>
                                        <a:schemeClr val="tx1"/>
                                      </a:solidFill>
                                      <a:latin typeface="Cambria Math" panose="02040503050406030204" pitchFamily="18" charset="0"/>
                                    </a:rPr>
                                    <m:t>𝑝</m:t>
                                  </m:r>
                                </m:sub>
                              </m:sSub>
                              <m:r>
                                <a:rPr lang="zh-CN" altLang="en-US" sz="2400" i="0">
                                  <a:solidFill>
                                    <a:schemeClr val="tx1"/>
                                  </a:solidFill>
                                  <a:latin typeface="Cambria Math" panose="02040503050406030204" pitchFamily="18" charset="0"/>
                                </a:rPr>
                                <m:t>+1</m:t>
                              </m:r>
                            </m:e>
                          </m:d>
                          <m:d>
                            <m:dPr>
                              <m:ctrlPr>
                                <a:rPr lang="zh-CN" altLang="en-US" sz="2400" i="1">
                                  <a:solidFill>
                                    <a:schemeClr val="tx1"/>
                                  </a:solidFill>
                                  <a:latin typeface="Cambria Math" panose="02040503050406030204" pitchFamily="18" charset="0"/>
                                </a:rPr>
                              </m:ctrlPr>
                            </m:dPr>
                            <m:e>
                              <m:sSub>
                                <m:sSubPr>
                                  <m:ctrlPr>
                                    <a:rPr lang="zh-CN" altLang="en-US" sz="2400" i="1">
                                      <a:solidFill>
                                        <a:schemeClr val="tx1"/>
                                      </a:solidFill>
                                      <a:latin typeface="Cambria Math" panose="02040503050406030204" pitchFamily="18" charset="0"/>
                                    </a:rPr>
                                  </m:ctrlPr>
                                </m:sSubPr>
                                <m:e>
                                  <m:r>
                                    <a:rPr lang="zh-CN" altLang="en-US" sz="2400" i="0">
                                      <a:solidFill>
                                        <a:schemeClr val="tx1"/>
                                      </a:solidFill>
                                      <a:latin typeface="Cambria Math" panose="02040503050406030204" pitchFamily="18" charset="0"/>
                                    </a:rPr>
                                    <m:t>2</m:t>
                                  </m:r>
                                  <m:r>
                                    <a:rPr lang="zh-CN" altLang="en-US" sz="2400" i="1">
                                      <a:solidFill>
                                        <a:schemeClr val="tx1"/>
                                      </a:solidFill>
                                      <a:latin typeface="Cambria Math" panose="02040503050406030204" pitchFamily="18" charset="0"/>
                                    </a:rPr>
                                    <m:t>𝐽</m:t>
                                  </m:r>
                                </m:e>
                                <m:sub>
                                  <m:r>
                                    <a:rPr lang="zh-CN" altLang="en-US" sz="2400" i="1">
                                      <a:solidFill>
                                        <a:schemeClr val="tx1"/>
                                      </a:solidFill>
                                      <a:latin typeface="Cambria Math" panose="02040503050406030204" pitchFamily="18" charset="0"/>
                                    </a:rPr>
                                    <m:t>𝑇</m:t>
                                  </m:r>
                                </m:sub>
                              </m:sSub>
                              <m:r>
                                <a:rPr lang="zh-CN" altLang="en-US" sz="2400" i="0">
                                  <a:solidFill>
                                    <a:schemeClr val="tx1"/>
                                  </a:solidFill>
                                  <a:latin typeface="Cambria Math" panose="02040503050406030204" pitchFamily="18" charset="0"/>
                                </a:rPr>
                                <m:t>+1</m:t>
                              </m:r>
                            </m:e>
                          </m:d>
                        </m:den>
                      </m:f>
                      <m:sSub>
                        <m:sSubPr>
                          <m:ctrlPr>
                            <a:rPr lang="zh-CN" altLang="en-US" sz="2400" i="1" smtClean="0">
                              <a:solidFill>
                                <a:srgbClr val="FF0000"/>
                              </a:solidFill>
                              <a:latin typeface="Cambria Math" panose="02040503050406030204" pitchFamily="18" charset="0"/>
                            </a:rPr>
                          </m:ctrlPr>
                        </m:sSubPr>
                        <m:e>
                          <m:r>
                            <a:rPr lang="zh-CN" altLang="en-US" sz="2400" i="1">
                              <a:solidFill>
                                <a:srgbClr val="FF0000"/>
                              </a:solidFill>
                              <a:latin typeface="Cambria Math" panose="02040503050406030204" pitchFamily="18" charset="0"/>
                            </a:rPr>
                            <m:t>𝐵</m:t>
                          </m:r>
                        </m:e>
                        <m:sub>
                          <m:r>
                            <a:rPr lang="zh-CN" altLang="en-US" sz="2400" i="1">
                              <a:solidFill>
                                <a:srgbClr val="FF0000"/>
                              </a:solidFill>
                              <a:latin typeface="Cambria Math" panose="02040503050406030204" pitchFamily="18" charset="0"/>
                            </a:rPr>
                            <m:t>𝛾</m:t>
                          </m:r>
                        </m:sub>
                      </m:sSub>
                      <m:sSub>
                        <m:sSubPr>
                          <m:ctrlPr>
                            <a:rPr lang="zh-CN" altLang="zh-CN" sz="2400" i="1">
                              <a:solidFill>
                                <a:srgbClr val="FF0000"/>
                              </a:solidFill>
                              <a:latin typeface="Cambria Math" panose="02040503050406030204" pitchFamily="18" charset="0"/>
                            </a:rPr>
                          </m:ctrlPr>
                        </m:sSubPr>
                        <m:e>
                          <m:r>
                            <a:rPr lang="en-US" altLang="zh-CN" sz="2400" i="1">
                              <a:solidFill>
                                <a:srgbClr val="FF0000"/>
                              </a:solidFill>
                              <a:latin typeface="Cambria Math" panose="02040503050406030204" pitchFamily="18" charset="0"/>
                            </a:rPr>
                            <m:t>𝐵</m:t>
                          </m:r>
                        </m:e>
                        <m:sub>
                          <m:r>
                            <a:rPr lang="en-US" altLang="zh-CN" sz="2400" i="1">
                              <a:solidFill>
                                <a:srgbClr val="FF0000"/>
                              </a:solidFill>
                              <a:latin typeface="Cambria Math" panose="02040503050406030204" pitchFamily="18" charset="0"/>
                            </a:rPr>
                            <m:t>𝑝</m:t>
                          </m:r>
                        </m:sub>
                      </m:sSub>
                      <m:f>
                        <m:fPr>
                          <m:ctrlPr>
                            <a:rPr lang="zh-CN" altLang="en-US" sz="2400" i="1" smtClean="0">
                              <a:solidFill>
                                <a:schemeClr val="tx1"/>
                              </a:solidFill>
                              <a:latin typeface="Cambria Math" panose="02040503050406030204" pitchFamily="18" charset="0"/>
                            </a:rPr>
                          </m:ctrlPr>
                        </m:fPr>
                        <m:num>
                          <m:r>
                            <a:rPr lang="zh-CN" altLang="en-US" sz="2400" i="0">
                              <a:solidFill>
                                <a:schemeClr val="tx1"/>
                              </a:solidFill>
                              <a:latin typeface="Cambria Math" panose="02040503050406030204" pitchFamily="18" charset="0"/>
                            </a:rPr>
                            <m:t>ℏ</m:t>
                          </m:r>
                        </m:num>
                        <m:den>
                          <m:r>
                            <a:rPr lang="zh-CN" altLang="en-US" sz="2400" i="1" smtClean="0">
                              <a:solidFill>
                                <a:srgbClr val="00B050"/>
                              </a:solidFill>
                              <a:latin typeface="Cambria Math" panose="02040503050406030204" pitchFamily="18" charset="0"/>
                            </a:rPr>
                            <m:t>𝜏</m:t>
                          </m:r>
                        </m:den>
                      </m:f>
                    </m:oMath>
                  </m:oMathPara>
                </a14:m>
                <a:endParaRPr lang="zh-CN" altLang="en-US" sz="2400" dirty="0">
                  <a:solidFill>
                    <a:srgbClr val="0000FF"/>
                  </a:solidFill>
                </a:endParaRPr>
              </a:p>
            </p:txBody>
          </p:sp>
        </mc:Choice>
        <mc:Fallback xmlns="">
          <p:sp>
            <p:nvSpPr>
              <p:cNvPr id="14" name="TextBox 13">
                <a:extLst>
                  <a:ext uri="{FF2B5EF4-FFF2-40B4-BE49-F238E27FC236}">
                    <a16:creationId xmlns:a16="http://schemas.microsoft.com/office/drawing/2014/main" id="{770741F9-050A-4A15-AA5B-66F29333D6D7}"/>
                  </a:ext>
                </a:extLst>
              </p:cNvPr>
              <p:cNvSpPr txBox="1">
                <a:spLocks noRot="1" noChangeAspect="1" noMove="1" noResize="1" noEditPoints="1" noAdjustHandles="1" noChangeArrowheads="1" noChangeShapeType="1" noTextEdit="1"/>
              </p:cNvSpPr>
              <p:nvPr/>
            </p:nvSpPr>
            <p:spPr>
              <a:xfrm>
                <a:off x="86495" y="2872288"/>
                <a:ext cx="4455450" cy="925638"/>
              </a:xfrm>
              <a:prstGeom prst="rect">
                <a:avLst/>
              </a:prstGeom>
              <a:blipFill>
                <a:blip r:embed="rId6"/>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371759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 name="Content Placeholder 6">
            <a:extLst>
              <a:ext uri="{FF2B5EF4-FFF2-40B4-BE49-F238E27FC236}">
                <a16:creationId xmlns:a16="http://schemas.microsoft.com/office/drawing/2014/main" id="{B26D045A-9657-4289-B26E-124B195B2DC5}"/>
              </a:ext>
            </a:extLst>
          </p:cNvPr>
          <p:cNvPicPr>
            <a:picLocks noGrp="1" noChangeAspect="1"/>
          </p:cNvPicPr>
          <p:nvPr>
            <p:ph idx="1"/>
          </p:nvPr>
        </p:nvPicPr>
        <p:blipFill>
          <a:blip r:embed="rId3"/>
          <a:stretch>
            <a:fillRect/>
          </a:stretch>
        </p:blipFill>
        <p:spPr bwMode="auto">
          <a:xfrm>
            <a:off x="76200" y="1092672"/>
            <a:ext cx="8991600" cy="4975868"/>
          </a:xfrm>
          <a:prstGeom prst="rect">
            <a:avLst/>
          </a:prstGeom>
          <a:noFill/>
          <a:ln w="9525">
            <a:noFill/>
            <a:miter lim="800000"/>
            <a:headEnd/>
            <a:tailEnd/>
          </a:ln>
        </p:spPr>
      </p:pic>
      <p:sp>
        <p:nvSpPr>
          <p:cNvPr id="3" name="Title 2">
            <a:extLst>
              <a:ext uri="{FF2B5EF4-FFF2-40B4-BE49-F238E27FC236}">
                <a16:creationId xmlns:a16="http://schemas.microsoft.com/office/drawing/2014/main" id="{48A7E65E-81CA-49F0-8A87-81CEDBB274A4}"/>
              </a:ext>
            </a:extLst>
          </p:cNvPr>
          <p:cNvSpPr>
            <a:spLocks noGrp="1"/>
          </p:cNvSpPr>
          <p:nvPr>
            <p:ph type="title"/>
          </p:nvPr>
        </p:nvSpPr>
        <p:spPr/>
        <p:txBody>
          <a:bodyPr/>
          <a:lstStyle/>
          <a:p>
            <a:r>
              <a:rPr lang="en-US" altLang="zh-CN" dirty="0"/>
              <a:t>Chart of Nuclides</a:t>
            </a:r>
            <a:endParaRPr lang="zh-CN" altLang="en-US" dirty="0"/>
          </a:p>
        </p:txBody>
      </p:sp>
      <p:sp>
        <p:nvSpPr>
          <p:cNvPr id="4" name="Footer Placeholder 3">
            <a:extLst>
              <a:ext uri="{FF2B5EF4-FFF2-40B4-BE49-F238E27FC236}">
                <a16:creationId xmlns:a16="http://schemas.microsoft.com/office/drawing/2014/main" id="{2395AFDD-6AF1-4975-839B-B27B88486EC1}"/>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127BE4C2-2AFA-4ED9-9FBB-AC8784003BCA}"/>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8</a:t>
            </a:fld>
            <a:endParaRPr lang="en-US" sz="1300" dirty="0"/>
          </a:p>
        </p:txBody>
      </p:sp>
      <p:cxnSp>
        <p:nvCxnSpPr>
          <p:cNvPr id="8" name="Straight Arrow Connector 7">
            <a:extLst>
              <a:ext uri="{FF2B5EF4-FFF2-40B4-BE49-F238E27FC236}">
                <a16:creationId xmlns:a16="http://schemas.microsoft.com/office/drawing/2014/main" id="{C8D34D0A-67DC-429B-90DF-D4E6D9892D9B}"/>
              </a:ext>
            </a:extLst>
          </p:cNvPr>
          <p:cNvCxnSpPr/>
          <p:nvPr/>
        </p:nvCxnSpPr>
        <p:spPr>
          <a:xfrm flipH="1" flipV="1">
            <a:off x="1219200" y="3657600"/>
            <a:ext cx="381000" cy="533400"/>
          </a:xfrm>
          <a:prstGeom prst="straightConnector1">
            <a:avLst/>
          </a:prstGeom>
          <a:ln>
            <a:solidFill>
              <a:srgbClr val="0000FF"/>
            </a:solidFill>
            <a:tailEnd type="triangle"/>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CC6C6028-C0A6-4A94-8DF5-2BD61691F727}"/>
              </a:ext>
            </a:extLst>
          </p:cNvPr>
          <p:cNvSpPr txBox="1"/>
          <p:nvPr/>
        </p:nvSpPr>
        <p:spPr>
          <a:xfrm>
            <a:off x="639937" y="3167390"/>
            <a:ext cx="769763" cy="523220"/>
          </a:xfrm>
          <a:prstGeom prst="rect">
            <a:avLst/>
          </a:prstGeom>
          <a:noFill/>
        </p:spPr>
        <p:txBody>
          <a:bodyPr wrap="none" rtlCol="0">
            <a:spAutoFit/>
          </a:bodyPr>
          <a:lstStyle/>
          <a:p>
            <a:r>
              <a:rPr lang="en-US" altLang="zh-CN" sz="2800" baseline="30000" dirty="0"/>
              <a:t>25</a:t>
            </a:r>
            <a:r>
              <a:rPr lang="en-US" altLang="zh-CN" sz="2800" dirty="0"/>
              <a:t>Si</a:t>
            </a:r>
            <a:endParaRPr lang="zh-CN" altLang="en-US" sz="2800" dirty="0"/>
          </a:p>
        </p:txBody>
      </p:sp>
    </p:spTree>
    <p:extLst>
      <p:ext uri="{BB962C8B-B14F-4D97-AF65-F5344CB8AC3E}">
        <p14:creationId xmlns:p14="http://schemas.microsoft.com/office/powerpoint/2010/main" val="226341209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6C71FE-5127-4EEF-B764-550B46B2D3D8}"/>
              </a:ext>
            </a:extLst>
          </p:cNvPr>
          <p:cNvSpPr>
            <a:spLocks noGrp="1"/>
          </p:cNvSpPr>
          <p:nvPr>
            <p:ph type="title"/>
          </p:nvPr>
        </p:nvSpPr>
        <p:spPr/>
        <p:txBody>
          <a:bodyPr/>
          <a:lstStyle/>
          <a:p>
            <a:r>
              <a:rPr lang="en-US" altLang="zh-CN" baseline="30000" dirty="0"/>
              <a:t>25</a:t>
            </a:r>
            <a:r>
              <a:rPr lang="en-US" altLang="zh-CN" dirty="0"/>
              <a:t>Al 2673-keV state</a:t>
            </a:r>
            <a:endParaRPr lang="zh-CN" altLang="en-US" dirty="0"/>
          </a:p>
        </p:txBody>
      </p:sp>
      <p:sp>
        <p:nvSpPr>
          <p:cNvPr id="4" name="Footer Placeholder 3">
            <a:extLst>
              <a:ext uri="{FF2B5EF4-FFF2-40B4-BE49-F238E27FC236}">
                <a16:creationId xmlns:a16="http://schemas.microsoft.com/office/drawing/2014/main" id="{E6DC51C4-E641-4228-B9BA-36BCB99B9D76}"/>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9B2119B8-CD47-47E0-9706-0FF3C6273E3F}"/>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80</a:t>
            </a:fld>
            <a:endParaRPr lang="en-US" sz="1300" dirty="0"/>
          </a:p>
        </p:txBody>
      </p:sp>
      <p:pic>
        <p:nvPicPr>
          <p:cNvPr id="11" name="Content Placeholder 10">
            <a:extLst>
              <a:ext uri="{FF2B5EF4-FFF2-40B4-BE49-F238E27FC236}">
                <a16:creationId xmlns:a16="http://schemas.microsoft.com/office/drawing/2014/main" id="{78AFFC6A-6C53-4C89-BB47-99AE15A53C28}"/>
              </a:ext>
            </a:extLst>
          </p:cNvPr>
          <p:cNvPicPr>
            <a:picLocks noGrp="1" noChangeAspect="1"/>
          </p:cNvPicPr>
          <p:nvPr>
            <p:ph idx="1"/>
          </p:nvPr>
        </p:nvPicPr>
        <p:blipFill>
          <a:blip r:embed="rId3"/>
          <a:stretch>
            <a:fillRect/>
          </a:stretch>
        </p:blipFill>
        <p:spPr>
          <a:xfrm>
            <a:off x="1064167" y="1066800"/>
            <a:ext cx="7015666" cy="5027613"/>
          </a:xfr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E0657C9D-E388-4A9B-843A-3FDE1A8EC03C}"/>
                  </a:ext>
                </a:extLst>
              </p:cNvPr>
              <p:cNvSpPr txBox="1"/>
              <p:nvPr/>
            </p:nvSpPr>
            <p:spPr>
              <a:xfrm>
                <a:off x="76200" y="1098788"/>
                <a:ext cx="2890791" cy="461665"/>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zh-CN" altLang="en-US" sz="2400" i="1" smtClean="0">
                          <a:solidFill>
                            <a:srgbClr val="0000FF"/>
                          </a:solidFill>
                          <a:latin typeface="Cambria Math" panose="02040503050406030204" pitchFamily="18" charset="0"/>
                        </a:rPr>
                        <m:t>𝜔𝛾</m:t>
                      </m:r>
                      <m:r>
                        <a:rPr lang="zh-CN" altLang="en-US" sz="2400" i="0">
                          <a:solidFill>
                            <a:srgbClr val="0000FF"/>
                          </a:solidFill>
                          <a:latin typeface="Cambria Math" panose="02040503050406030204" pitchFamily="18" charset="0"/>
                        </a:rPr>
                        <m:t>=</m:t>
                      </m:r>
                      <m:r>
                        <a:rPr lang="en-US" altLang="zh-CN" sz="2400" b="0" i="1" smtClean="0">
                          <a:solidFill>
                            <a:srgbClr val="0000FF"/>
                          </a:solidFill>
                          <a:latin typeface="Cambria Math" panose="02040503050406030204" pitchFamily="18" charset="0"/>
                        </a:rPr>
                        <m:t>41.6</m:t>
                      </m:r>
                      <m:d>
                        <m:dPr>
                          <m:ctrlPr>
                            <a:rPr lang="en-US" altLang="zh-CN" sz="2400" b="0" i="1" smtClean="0">
                              <a:solidFill>
                                <a:srgbClr val="0000FF"/>
                              </a:solidFill>
                              <a:latin typeface="Cambria Math" panose="02040503050406030204" pitchFamily="18" charset="0"/>
                            </a:rPr>
                          </m:ctrlPr>
                        </m:dPr>
                        <m:e>
                          <m:r>
                            <a:rPr lang="en-US" altLang="zh-CN" sz="2400" b="0" i="1" smtClean="0">
                              <a:solidFill>
                                <a:srgbClr val="0000FF"/>
                              </a:solidFill>
                              <a:latin typeface="Cambria Math" panose="02040503050406030204" pitchFamily="18" charset="0"/>
                            </a:rPr>
                            <m:t>26</m:t>
                          </m:r>
                        </m:e>
                      </m:d>
                      <m:r>
                        <a:rPr lang="en-US" altLang="zh-CN" sz="2400" b="0" i="1" smtClean="0">
                          <a:solidFill>
                            <a:srgbClr val="0000FF"/>
                          </a:solidFill>
                          <a:latin typeface="Cambria Math" panose="02040503050406030204" pitchFamily="18" charset="0"/>
                        </a:rPr>
                        <m:t> </m:t>
                      </m:r>
                      <m:r>
                        <m:rPr>
                          <m:sty m:val="p"/>
                        </m:rPr>
                        <a:rPr lang="en-US" altLang="zh-CN" sz="2400" b="0" i="0" smtClean="0">
                          <a:solidFill>
                            <a:srgbClr val="0000FF"/>
                          </a:solidFill>
                          <a:latin typeface="Cambria Math" panose="02040503050406030204" pitchFamily="18" charset="0"/>
                        </a:rPr>
                        <m:t>meV</m:t>
                      </m:r>
                    </m:oMath>
                  </m:oMathPara>
                </a14:m>
                <a:endParaRPr lang="zh-CN" altLang="en-US" sz="2400" dirty="0">
                  <a:solidFill>
                    <a:srgbClr val="0000FF"/>
                  </a:solidFill>
                </a:endParaRPr>
              </a:p>
            </p:txBody>
          </p:sp>
        </mc:Choice>
        <mc:Fallback xmlns="">
          <p:sp>
            <p:nvSpPr>
              <p:cNvPr id="7" name="TextBox 6">
                <a:extLst>
                  <a:ext uri="{FF2B5EF4-FFF2-40B4-BE49-F238E27FC236}">
                    <a16:creationId xmlns:a16="http://schemas.microsoft.com/office/drawing/2014/main" id="{E0657C9D-E388-4A9B-843A-3FDE1A8EC03C}"/>
                  </a:ext>
                </a:extLst>
              </p:cNvPr>
              <p:cNvSpPr txBox="1">
                <a:spLocks noRot="1" noChangeAspect="1" noMove="1" noResize="1" noEditPoints="1" noAdjustHandles="1" noChangeArrowheads="1" noChangeShapeType="1" noTextEdit="1"/>
              </p:cNvSpPr>
              <p:nvPr/>
            </p:nvSpPr>
            <p:spPr>
              <a:xfrm>
                <a:off x="76200" y="1098788"/>
                <a:ext cx="2890791" cy="461665"/>
              </a:xfrm>
              <a:prstGeom prst="rect">
                <a:avLst/>
              </a:prstGeom>
              <a:blipFill>
                <a:blip r:embed="rId4"/>
                <a:stretch>
                  <a:fillRect l="-633" b="-10526"/>
                </a:stretch>
              </a:blipFill>
            </p:spPr>
            <p:txBody>
              <a:bodyPr/>
              <a:lstStyle/>
              <a:p>
                <a:r>
                  <a:rPr lang="zh-CN" altLang="en-US">
                    <a:noFill/>
                  </a:rPr>
                  <a:t> </a:t>
                </a:r>
              </a:p>
            </p:txBody>
          </p:sp>
        </mc:Fallback>
      </mc:AlternateContent>
      <p:sp>
        <p:nvSpPr>
          <p:cNvPr id="10" name="TextBox 9">
            <a:extLst>
              <a:ext uri="{FF2B5EF4-FFF2-40B4-BE49-F238E27FC236}">
                <a16:creationId xmlns:a16="http://schemas.microsoft.com/office/drawing/2014/main" id="{3AA4FA99-5314-4EED-8CFA-C152DF91C2C7}"/>
              </a:ext>
            </a:extLst>
          </p:cNvPr>
          <p:cNvSpPr txBox="1"/>
          <p:nvPr/>
        </p:nvSpPr>
        <p:spPr>
          <a:xfrm>
            <a:off x="86495" y="1535216"/>
            <a:ext cx="3875548" cy="338554"/>
          </a:xfrm>
          <a:prstGeom prst="rect">
            <a:avLst/>
          </a:prstGeom>
          <a:noFill/>
        </p:spPr>
        <p:txBody>
          <a:bodyPr wrap="none">
            <a:spAutoFit/>
          </a:bodyPr>
          <a:lstStyle/>
          <a:p>
            <a:r>
              <a:rPr lang="zh-CN" altLang="en-US" sz="1600" dirty="0">
                <a:solidFill>
                  <a:srgbClr val="002060"/>
                </a:solidFill>
                <a:latin typeface="Arial Narrow" panose="020B0606020202030204" pitchFamily="34" charset="0"/>
                <a:cs typeface="Times New Roman" panose="02020603050405020304" pitchFamily="18" charset="0"/>
              </a:rPr>
              <a:t>D. C. Powell </a:t>
            </a:r>
            <a:r>
              <a:rPr lang="en-US" altLang="zh-CN" sz="1600" i="1" dirty="0">
                <a:solidFill>
                  <a:srgbClr val="002060"/>
                </a:solidFill>
                <a:latin typeface="Arial Narrow" panose="020B0606020202030204" pitchFamily="34" charset="0"/>
                <a:cs typeface="Times New Roman" panose="02020603050405020304" pitchFamily="18" charset="0"/>
              </a:rPr>
              <a:t>et al</a:t>
            </a:r>
            <a:r>
              <a:rPr lang="en-US" altLang="zh-CN" sz="1600" dirty="0">
                <a:solidFill>
                  <a:srgbClr val="002060"/>
                </a:solidFill>
                <a:latin typeface="Arial Narrow" panose="020B0606020202030204" pitchFamily="34" charset="0"/>
                <a:cs typeface="Times New Roman" panose="02020603050405020304" pitchFamily="18" charset="0"/>
              </a:rPr>
              <a:t>.</a:t>
            </a:r>
            <a:r>
              <a:rPr lang="zh-CN" altLang="en-US" sz="1600" dirty="0">
                <a:solidFill>
                  <a:srgbClr val="002060"/>
                </a:solidFill>
                <a:latin typeface="Arial Narrow" panose="020B0606020202030204" pitchFamily="34" charset="0"/>
                <a:cs typeface="Times New Roman" panose="02020603050405020304" pitchFamily="18" charset="0"/>
              </a:rPr>
              <a:t>, Nucl. Phys. A 644, 263 (1998).</a:t>
            </a: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770741F9-050A-4A15-AA5B-66F29333D6D7}"/>
                  </a:ext>
                </a:extLst>
              </p:cNvPr>
              <p:cNvSpPr txBox="1"/>
              <p:nvPr/>
            </p:nvSpPr>
            <p:spPr>
              <a:xfrm>
                <a:off x="86495" y="2872288"/>
                <a:ext cx="4455450" cy="925638"/>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zh-CN" altLang="en-US" sz="2400" i="1" smtClean="0">
                          <a:solidFill>
                            <a:srgbClr val="0000FF"/>
                          </a:solidFill>
                          <a:latin typeface="Cambria Math" panose="02040503050406030204" pitchFamily="18" charset="0"/>
                        </a:rPr>
                        <m:t>𝜔𝛾</m:t>
                      </m:r>
                      <m:r>
                        <a:rPr lang="zh-CN" altLang="en-US" sz="2400" i="0" smtClean="0">
                          <a:solidFill>
                            <a:schemeClr val="tx1"/>
                          </a:solidFill>
                          <a:latin typeface="Cambria Math" panose="02040503050406030204" pitchFamily="18" charset="0"/>
                        </a:rPr>
                        <m:t>=</m:t>
                      </m:r>
                      <m:f>
                        <m:fPr>
                          <m:ctrlPr>
                            <a:rPr lang="zh-CN" altLang="en-US" sz="2400" i="1">
                              <a:solidFill>
                                <a:schemeClr val="tx1"/>
                              </a:solidFill>
                              <a:latin typeface="Cambria Math" panose="02040503050406030204" pitchFamily="18" charset="0"/>
                            </a:rPr>
                          </m:ctrlPr>
                        </m:fPr>
                        <m:num>
                          <m:r>
                            <a:rPr lang="zh-CN" altLang="en-US" sz="2400" i="0">
                              <a:solidFill>
                                <a:schemeClr val="tx1"/>
                              </a:solidFill>
                              <a:latin typeface="Cambria Math" panose="02040503050406030204" pitchFamily="18" charset="0"/>
                            </a:rPr>
                            <m:t>2</m:t>
                          </m:r>
                          <m:sSub>
                            <m:sSubPr>
                              <m:ctrlPr>
                                <a:rPr lang="zh-CN" altLang="en-US" sz="2400" i="1">
                                  <a:solidFill>
                                    <a:schemeClr val="tx1"/>
                                  </a:solidFill>
                                  <a:latin typeface="Cambria Math" panose="02040503050406030204" pitchFamily="18" charset="0"/>
                                </a:rPr>
                              </m:ctrlPr>
                            </m:sSubPr>
                            <m:e>
                              <m:r>
                                <a:rPr lang="zh-CN" altLang="en-US" sz="2400" i="1">
                                  <a:solidFill>
                                    <a:schemeClr val="tx1"/>
                                  </a:solidFill>
                                  <a:latin typeface="Cambria Math" panose="02040503050406030204" pitchFamily="18" charset="0"/>
                                </a:rPr>
                                <m:t>𝐽</m:t>
                              </m:r>
                            </m:e>
                            <m:sub>
                              <m:r>
                                <a:rPr lang="zh-CN" altLang="en-US" sz="2400" i="1">
                                  <a:solidFill>
                                    <a:schemeClr val="tx1"/>
                                  </a:solidFill>
                                  <a:latin typeface="Cambria Math" panose="02040503050406030204" pitchFamily="18" charset="0"/>
                                </a:rPr>
                                <m:t>𝑟</m:t>
                              </m:r>
                            </m:sub>
                          </m:sSub>
                          <m:r>
                            <a:rPr lang="zh-CN" altLang="en-US" sz="2400" i="0">
                              <a:solidFill>
                                <a:schemeClr val="tx1"/>
                              </a:solidFill>
                              <a:latin typeface="Cambria Math" panose="02040503050406030204" pitchFamily="18" charset="0"/>
                            </a:rPr>
                            <m:t>+1</m:t>
                          </m:r>
                        </m:num>
                        <m:den>
                          <m:d>
                            <m:dPr>
                              <m:ctrlPr>
                                <a:rPr lang="zh-CN" altLang="en-US" sz="2400" i="1">
                                  <a:solidFill>
                                    <a:schemeClr val="tx1"/>
                                  </a:solidFill>
                                  <a:latin typeface="Cambria Math" panose="02040503050406030204" pitchFamily="18" charset="0"/>
                                </a:rPr>
                              </m:ctrlPr>
                            </m:dPr>
                            <m:e>
                              <m:r>
                                <a:rPr lang="zh-CN" altLang="en-US" sz="2400" i="0">
                                  <a:solidFill>
                                    <a:schemeClr val="tx1"/>
                                  </a:solidFill>
                                  <a:latin typeface="Cambria Math" panose="02040503050406030204" pitchFamily="18" charset="0"/>
                                </a:rPr>
                                <m:t>2</m:t>
                              </m:r>
                              <m:sSub>
                                <m:sSubPr>
                                  <m:ctrlPr>
                                    <a:rPr lang="zh-CN" altLang="en-US" sz="2400" i="1">
                                      <a:solidFill>
                                        <a:schemeClr val="tx1"/>
                                      </a:solidFill>
                                      <a:latin typeface="Cambria Math" panose="02040503050406030204" pitchFamily="18" charset="0"/>
                                    </a:rPr>
                                  </m:ctrlPr>
                                </m:sSubPr>
                                <m:e>
                                  <m:r>
                                    <a:rPr lang="zh-CN" altLang="en-US" sz="2400" i="1">
                                      <a:solidFill>
                                        <a:schemeClr val="tx1"/>
                                      </a:solidFill>
                                      <a:latin typeface="Cambria Math" panose="02040503050406030204" pitchFamily="18" charset="0"/>
                                    </a:rPr>
                                    <m:t>𝐽</m:t>
                                  </m:r>
                                </m:e>
                                <m:sub>
                                  <m:r>
                                    <a:rPr lang="zh-CN" altLang="en-US" sz="2400" i="1">
                                      <a:solidFill>
                                        <a:schemeClr val="tx1"/>
                                      </a:solidFill>
                                      <a:latin typeface="Cambria Math" panose="02040503050406030204" pitchFamily="18" charset="0"/>
                                    </a:rPr>
                                    <m:t>𝑝</m:t>
                                  </m:r>
                                </m:sub>
                              </m:sSub>
                              <m:r>
                                <a:rPr lang="zh-CN" altLang="en-US" sz="2400" i="0">
                                  <a:solidFill>
                                    <a:schemeClr val="tx1"/>
                                  </a:solidFill>
                                  <a:latin typeface="Cambria Math" panose="02040503050406030204" pitchFamily="18" charset="0"/>
                                </a:rPr>
                                <m:t>+1</m:t>
                              </m:r>
                            </m:e>
                          </m:d>
                          <m:d>
                            <m:dPr>
                              <m:ctrlPr>
                                <a:rPr lang="zh-CN" altLang="en-US" sz="2400" i="1">
                                  <a:solidFill>
                                    <a:schemeClr val="tx1"/>
                                  </a:solidFill>
                                  <a:latin typeface="Cambria Math" panose="02040503050406030204" pitchFamily="18" charset="0"/>
                                </a:rPr>
                              </m:ctrlPr>
                            </m:dPr>
                            <m:e>
                              <m:sSub>
                                <m:sSubPr>
                                  <m:ctrlPr>
                                    <a:rPr lang="zh-CN" altLang="en-US" sz="2400" i="1">
                                      <a:solidFill>
                                        <a:schemeClr val="tx1"/>
                                      </a:solidFill>
                                      <a:latin typeface="Cambria Math" panose="02040503050406030204" pitchFamily="18" charset="0"/>
                                    </a:rPr>
                                  </m:ctrlPr>
                                </m:sSubPr>
                                <m:e>
                                  <m:r>
                                    <a:rPr lang="zh-CN" altLang="en-US" sz="2400" i="0">
                                      <a:solidFill>
                                        <a:schemeClr val="tx1"/>
                                      </a:solidFill>
                                      <a:latin typeface="Cambria Math" panose="02040503050406030204" pitchFamily="18" charset="0"/>
                                    </a:rPr>
                                    <m:t>2</m:t>
                                  </m:r>
                                  <m:r>
                                    <a:rPr lang="zh-CN" altLang="en-US" sz="2400" i="1">
                                      <a:solidFill>
                                        <a:schemeClr val="tx1"/>
                                      </a:solidFill>
                                      <a:latin typeface="Cambria Math" panose="02040503050406030204" pitchFamily="18" charset="0"/>
                                    </a:rPr>
                                    <m:t>𝐽</m:t>
                                  </m:r>
                                </m:e>
                                <m:sub>
                                  <m:r>
                                    <a:rPr lang="zh-CN" altLang="en-US" sz="2400" i="1">
                                      <a:solidFill>
                                        <a:schemeClr val="tx1"/>
                                      </a:solidFill>
                                      <a:latin typeface="Cambria Math" panose="02040503050406030204" pitchFamily="18" charset="0"/>
                                    </a:rPr>
                                    <m:t>𝑇</m:t>
                                  </m:r>
                                </m:sub>
                              </m:sSub>
                              <m:r>
                                <a:rPr lang="zh-CN" altLang="en-US" sz="2400" i="0">
                                  <a:solidFill>
                                    <a:schemeClr val="tx1"/>
                                  </a:solidFill>
                                  <a:latin typeface="Cambria Math" panose="02040503050406030204" pitchFamily="18" charset="0"/>
                                </a:rPr>
                                <m:t>+1</m:t>
                              </m:r>
                            </m:e>
                          </m:d>
                        </m:den>
                      </m:f>
                      <m:sSub>
                        <m:sSubPr>
                          <m:ctrlPr>
                            <a:rPr lang="zh-CN" altLang="en-US" sz="2400" i="1" smtClean="0">
                              <a:solidFill>
                                <a:srgbClr val="FF0000"/>
                              </a:solidFill>
                              <a:latin typeface="Cambria Math" panose="02040503050406030204" pitchFamily="18" charset="0"/>
                            </a:rPr>
                          </m:ctrlPr>
                        </m:sSubPr>
                        <m:e>
                          <m:r>
                            <a:rPr lang="zh-CN" altLang="en-US" sz="2400" i="1">
                              <a:solidFill>
                                <a:srgbClr val="FF0000"/>
                              </a:solidFill>
                              <a:latin typeface="Cambria Math" panose="02040503050406030204" pitchFamily="18" charset="0"/>
                            </a:rPr>
                            <m:t>𝐵</m:t>
                          </m:r>
                        </m:e>
                        <m:sub>
                          <m:r>
                            <a:rPr lang="zh-CN" altLang="en-US" sz="2400" i="1">
                              <a:solidFill>
                                <a:srgbClr val="FF0000"/>
                              </a:solidFill>
                              <a:latin typeface="Cambria Math" panose="02040503050406030204" pitchFamily="18" charset="0"/>
                            </a:rPr>
                            <m:t>𝛾</m:t>
                          </m:r>
                        </m:sub>
                      </m:sSub>
                      <m:sSub>
                        <m:sSubPr>
                          <m:ctrlPr>
                            <a:rPr lang="zh-CN" altLang="zh-CN" sz="2400" i="1">
                              <a:solidFill>
                                <a:srgbClr val="FF0000"/>
                              </a:solidFill>
                              <a:latin typeface="Cambria Math" panose="02040503050406030204" pitchFamily="18" charset="0"/>
                            </a:rPr>
                          </m:ctrlPr>
                        </m:sSubPr>
                        <m:e>
                          <m:r>
                            <a:rPr lang="en-US" altLang="zh-CN" sz="2400" i="1">
                              <a:solidFill>
                                <a:srgbClr val="FF0000"/>
                              </a:solidFill>
                              <a:latin typeface="Cambria Math" panose="02040503050406030204" pitchFamily="18" charset="0"/>
                            </a:rPr>
                            <m:t>𝐵</m:t>
                          </m:r>
                        </m:e>
                        <m:sub>
                          <m:r>
                            <a:rPr lang="en-US" altLang="zh-CN" sz="2400" i="1">
                              <a:solidFill>
                                <a:srgbClr val="FF0000"/>
                              </a:solidFill>
                              <a:latin typeface="Cambria Math" panose="02040503050406030204" pitchFamily="18" charset="0"/>
                            </a:rPr>
                            <m:t>𝑝</m:t>
                          </m:r>
                        </m:sub>
                      </m:sSub>
                      <m:f>
                        <m:fPr>
                          <m:ctrlPr>
                            <a:rPr lang="zh-CN" altLang="en-US" sz="2400" i="1" smtClean="0">
                              <a:solidFill>
                                <a:schemeClr val="tx1"/>
                              </a:solidFill>
                              <a:latin typeface="Cambria Math" panose="02040503050406030204" pitchFamily="18" charset="0"/>
                            </a:rPr>
                          </m:ctrlPr>
                        </m:fPr>
                        <m:num>
                          <m:r>
                            <a:rPr lang="zh-CN" altLang="en-US" sz="2400" i="0">
                              <a:solidFill>
                                <a:schemeClr val="tx1"/>
                              </a:solidFill>
                              <a:latin typeface="Cambria Math" panose="02040503050406030204" pitchFamily="18" charset="0"/>
                            </a:rPr>
                            <m:t>ℏ</m:t>
                          </m:r>
                        </m:num>
                        <m:den>
                          <m:r>
                            <a:rPr lang="zh-CN" altLang="en-US" sz="2400" i="1" smtClean="0">
                              <a:solidFill>
                                <a:srgbClr val="00B050"/>
                              </a:solidFill>
                              <a:latin typeface="Cambria Math" panose="02040503050406030204" pitchFamily="18" charset="0"/>
                            </a:rPr>
                            <m:t>𝜏</m:t>
                          </m:r>
                        </m:den>
                      </m:f>
                    </m:oMath>
                  </m:oMathPara>
                </a14:m>
                <a:endParaRPr lang="zh-CN" altLang="en-US" sz="2400" dirty="0">
                  <a:solidFill>
                    <a:srgbClr val="0000FF"/>
                  </a:solidFill>
                </a:endParaRPr>
              </a:p>
            </p:txBody>
          </p:sp>
        </mc:Choice>
        <mc:Fallback xmlns="">
          <p:sp>
            <p:nvSpPr>
              <p:cNvPr id="14" name="TextBox 13">
                <a:extLst>
                  <a:ext uri="{FF2B5EF4-FFF2-40B4-BE49-F238E27FC236}">
                    <a16:creationId xmlns:a16="http://schemas.microsoft.com/office/drawing/2014/main" id="{770741F9-050A-4A15-AA5B-66F29333D6D7}"/>
                  </a:ext>
                </a:extLst>
              </p:cNvPr>
              <p:cNvSpPr txBox="1">
                <a:spLocks noRot="1" noChangeAspect="1" noMove="1" noResize="1" noEditPoints="1" noAdjustHandles="1" noChangeArrowheads="1" noChangeShapeType="1" noTextEdit="1"/>
              </p:cNvSpPr>
              <p:nvPr/>
            </p:nvSpPr>
            <p:spPr>
              <a:xfrm>
                <a:off x="86495" y="2872288"/>
                <a:ext cx="4455450" cy="925638"/>
              </a:xfrm>
              <a:prstGeom prst="rect">
                <a:avLst/>
              </a:prstGeom>
              <a:blipFill>
                <a:blip r:embed="rId6"/>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4169334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6C71FE-5127-4EEF-B764-550B46B2D3D8}"/>
              </a:ext>
            </a:extLst>
          </p:cNvPr>
          <p:cNvSpPr>
            <a:spLocks noGrp="1"/>
          </p:cNvSpPr>
          <p:nvPr>
            <p:ph type="title"/>
          </p:nvPr>
        </p:nvSpPr>
        <p:spPr/>
        <p:txBody>
          <a:bodyPr/>
          <a:lstStyle/>
          <a:p>
            <a:r>
              <a:rPr lang="en-US" altLang="zh-CN" baseline="30000" dirty="0"/>
              <a:t>25</a:t>
            </a:r>
            <a:r>
              <a:rPr lang="en-US" altLang="zh-CN" dirty="0"/>
              <a:t>Al 2673-keV state</a:t>
            </a:r>
            <a:endParaRPr lang="zh-CN" altLang="en-US" dirty="0"/>
          </a:p>
        </p:txBody>
      </p:sp>
      <p:sp>
        <p:nvSpPr>
          <p:cNvPr id="4" name="Footer Placeholder 3">
            <a:extLst>
              <a:ext uri="{FF2B5EF4-FFF2-40B4-BE49-F238E27FC236}">
                <a16:creationId xmlns:a16="http://schemas.microsoft.com/office/drawing/2014/main" id="{E6DC51C4-E641-4228-B9BA-36BCB99B9D76}"/>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9B2119B8-CD47-47E0-9706-0FF3C6273E3F}"/>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81</a:t>
            </a:fld>
            <a:endParaRPr lang="en-US" sz="1300" dirty="0"/>
          </a:p>
        </p:txBody>
      </p:sp>
      <p:pic>
        <p:nvPicPr>
          <p:cNvPr id="11" name="Content Placeholder 10">
            <a:extLst>
              <a:ext uri="{FF2B5EF4-FFF2-40B4-BE49-F238E27FC236}">
                <a16:creationId xmlns:a16="http://schemas.microsoft.com/office/drawing/2014/main" id="{78AFFC6A-6C53-4C89-BB47-99AE15A53C28}"/>
              </a:ext>
            </a:extLst>
          </p:cNvPr>
          <p:cNvPicPr>
            <a:picLocks noGrp="1" noChangeAspect="1"/>
          </p:cNvPicPr>
          <p:nvPr>
            <p:ph idx="1"/>
          </p:nvPr>
        </p:nvPicPr>
        <p:blipFill>
          <a:blip r:embed="rId3"/>
          <a:stretch>
            <a:fillRect/>
          </a:stretch>
        </p:blipFill>
        <p:spPr>
          <a:xfrm>
            <a:off x="1064167" y="1066800"/>
            <a:ext cx="7015666" cy="5027613"/>
          </a:xfr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E0657C9D-E388-4A9B-843A-3FDE1A8EC03C}"/>
                  </a:ext>
                </a:extLst>
              </p:cNvPr>
              <p:cNvSpPr txBox="1"/>
              <p:nvPr/>
            </p:nvSpPr>
            <p:spPr>
              <a:xfrm>
                <a:off x="76200" y="1098788"/>
                <a:ext cx="2890791" cy="461665"/>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zh-CN" altLang="en-US" sz="2400" i="1" smtClean="0">
                          <a:solidFill>
                            <a:srgbClr val="0000FF"/>
                          </a:solidFill>
                          <a:latin typeface="Cambria Math" panose="02040503050406030204" pitchFamily="18" charset="0"/>
                        </a:rPr>
                        <m:t>𝜔𝛾</m:t>
                      </m:r>
                      <m:r>
                        <a:rPr lang="zh-CN" altLang="en-US" sz="2400" i="0">
                          <a:solidFill>
                            <a:srgbClr val="0000FF"/>
                          </a:solidFill>
                          <a:latin typeface="Cambria Math" panose="02040503050406030204" pitchFamily="18" charset="0"/>
                        </a:rPr>
                        <m:t>=</m:t>
                      </m:r>
                      <m:r>
                        <a:rPr lang="en-US" altLang="zh-CN" sz="2400" b="0" i="1" smtClean="0">
                          <a:solidFill>
                            <a:srgbClr val="0000FF"/>
                          </a:solidFill>
                          <a:latin typeface="Cambria Math" panose="02040503050406030204" pitchFamily="18" charset="0"/>
                        </a:rPr>
                        <m:t>41.6</m:t>
                      </m:r>
                      <m:d>
                        <m:dPr>
                          <m:ctrlPr>
                            <a:rPr lang="en-US" altLang="zh-CN" sz="2400" b="0" i="1" smtClean="0">
                              <a:solidFill>
                                <a:srgbClr val="0000FF"/>
                              </a:solidFill>
                              <a:latin typeface="Cambria Math" panose="02040503050406030204" pitchFamily="18" charset="0"/>
                            </a:rPr>
                          </m:ctrlPr>
                        </m:dPr>
                        <m:e>
                          <m:r>
                            <a:rPr lang="en-US" altLang="zh-CN" sz="2400" b="0" i="1" smtClean="0">
                              <a:solidFill>
                                <a:srgbClr val="0000FF"/>
                              </a:solidFill>
                              <a:latin typeface="Cambria Math" panose="02040503050406030204" pitchFamily="18" charset="0"/>
                            </a:rPr>
                            <m:t>26</m:t>
                          </m:r>
                        </m:e>
                      </m:d>
                      <m:r>
                        <a:rPr lang="en-US" altLang="zh-CN" sz="2400" b="0" i="1" smtClean="0">
                          <a:solidFill>
                            <a:srgbClr val="0000FF"/>
                          </a:solidFill>
                          <a:latin typeface="Cambria Math" panose="02040503050406030204" pitchFamily="18" charset="0"/>
                        </a:rPr>
                        <m:t> </m:t>
                      </m:r>
                      <m:r>
                        <m:rPr>
                          <m:sty m:val="p"/>
                        </m:rPr>
                        <a:rPr lang="en-US" altLang="zh-CN" sz="2400" b="0" i="0" smtClean="0">
                          <a:solidFill>
                            <a:srgbClr val="0000FF"/>
                          </a:solidFill>
                          <a:latin typeface="Cambria Math" panose="02040503050406030204" pitchFamily="18" charset="0"/>
                        </a:rPr>
                        <m:t>meV</m:t>
                      </m:r>
                    </m:oMath>
                  </m:oMathPara>
                </a14:m>
                <a:endParaRPr lang="zh-CN" altLang="en-US" sz="2400" dirty="0">
                  <a:solidFill>
                    <a:srgbClr val="0000FF"/>
                  </a:solidFill>
                </a:endParaRPr>
              </a:p>
            </p:txBody>
          </p:sp>
        </mc:Choice>
        <mc:Fallback xmlns="">
          <p:sp>
            <p:nvSpPr>
              <p:cNvPr id="7" name="TextBox 6">
                <a:extLst>
                  <a:ext uri="{FF2B5EF4-FFF2-40B4-BE49-F238E27FC236}">
                    <a16:creationId xmlns:a16="http://schemas.microsoft.com/office/drawing/2014/main" id="{E0657C9D-E388-4A9B-843A-3FDE1A8EC03C}"/>
                  </a:ext>
                </a:extLst>
              </p:cNvPr>
              <p:cNvSpPr txBox="1">
                <a:spLocks noRot="1" noChangeAspect="1" noMove="1" noResize="1" noEditPoints="1" noAdjustHandles="1" noChangeArrowheads="1" noChangeShapeType="1" noTextEdit="1"/>
              </p:cNvSpPr>
              <p:nvPr/>
            </p:nvSpPr>
            <p:spPr>
              <a:xfrm>
                <a:off x="76200" y="1098788"/>
                <a:ext cx="2890791" cy="461665"/>
              </a:xfrm>
              <a:prstGeom prst="rect">
                <a:avLst/>
              </a:prstGeom>
              <a:blipFill>
                <a:blip r:embed="rId4"/>
                <a:stretch>
                  <a:fillRect l="-633" b="-10526"/>
                </a:stretch>
              </a:blipFill>
            </p:spPr>
            <p:txBody>
              <a:bodyPr/>
              <a:lstStyle/>
              <a:p>
                <a:r>
                  <a:rPr lang="zh-CN" altLang="en-US">
                    <a:noFill/>
                  </a:rPr>
                  <a:t> </a:t>
                </a:r>
              </a:p>
            </p:txBody>
          </p:sp>
        </mc:Fallback>
      </mc:AlternateContent>
      <p:sp>
        <p:nvSpPr>
          <p:cNvPr id="10" name="TextBox 9">
            <a:extLst>
              <a:ext uri="{FF2B5EF4-FFF2-40B4-BE49-F238E27FC236}">
                <a16:creationId xmlns:a16="http://schemas.microsoft.com/office/drawing/2014/main" id="{3AA4FA99-5314-4EED-8CFA-C152DF91C2C7}"/>
              </a:ext>
            </a:extLst>
          </p:cNvPr>
          <p:cNvSpPr txBox="1"/>
          <p:nvPr/>
        </p:nvSpPr>
        <p:spPr>
          <a:xfrm>
            <a:off x="86495" y="1535216"/>
            <a:ext cx="3875548" cy="338554"/>
          </a:xfrm>
          <a:prstGeom prst="rect">
            <a:avLst/>
          </a:prstGeom>
          <a:noFill/>
        </p:spPr>
        <p:txBody>
          <a:bodyPr wrap="none">
            <a:spAutoFit/>
          </a:bodyPr>
          <a:lstStyle/>
          <a:p>
            <a:r>
              <a:rPr lang="zh-CN" altLang="en-US" sz="1600" dirty="0">
                <a:solidFill>
                  <a:srgbClr val="002060"/>
                </a:solidFill>
                <a:latin typeface="Arial Narrow" panose="020B0606020202030204" pitchFamily="34" charset="0"/>
                <a:cs typeface="Times New Roman" panose="02020603050405020304" pitchFamily="18" charset="0"/>
              </a:rPr>
              <a:t>D. C. Powell </a:t>
            </a:r>
            <a:r>
              <a:rPr lang="en-US" altLang="zh-CN" sz="1600" i="1" dirty="0">
                <a:solidFill>
                  <a:srgbClr val="002060"/>
                </a:solidFill>
                <a:latin typeface="Arial Narrow" panose="020B0606020202030204" pitchFamily="34" charset="0"/>
                <a:cs typeface="Times New Roman" panose="02020603050405020304" pitchFamily="18" charset="0"/>
              </a:rPr>
              <a:t>et al</a:t>
            </a:r>
            <a:r>
              <a:rPr lang="en-US" altLang="zh-CN" sz="1600" dirty="0">
                <a:solidFill>
                  <a:srgbClr val="002060"/>
                </a:solidFill>
                <a:latin typeface="Arial Narrow" panose="020B0606020202030204" pitchFamily="34" charset="0"/>
                <a:cs typeface="Times New Roman" panose="02020603050405020304" pitchFamily="18" charset="0"/>
              </a:rPr>
              <a:t>.</a:t>
            </a:r>
            <a:r>
              <a:rPr lang="zh-CN" altLang="en-US" sz="1600" dirty="0">
                <a:solidFill>
                  <a:srgbClr val="002060"/>
                </a:solidFill>
                <a:latin typeface="Arial Narrow" panose="020B0606020202030204" pitchFamily="34" charset="0"/>
                <a:cs typeface="Times New Roman" panose="02020603050405020304" pitchFamily="18" charset="0"/>
              </a:rPr>
              <a:t>, Nucl. Phys. A 644, 263 (1998).</a:t>
            </a: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C3EFCF8C-76FB-4DAF-AAF0-2EE62A954193}"/>
                  </a:ext>
                </a:extLst>
              </p:cNvPr>
              <p:cNvSpPr txBox="1"/>
              <p:nvPr/>
            </p:nvSpPr>
            <p:spPr>
              <a:xfrm>
                <a:off x="4919456" y="3272135"/>
                <a:ext cx="1938544" cy="461665"/>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zh-CN" altLang="en-US" sz="2400" i="1" smtClean="0">
                          <a:solidFill>
                            <a:srgbClr val="00B050"/>
                          </a:solidFill>
                          <a:latin typeface="Cambria Math" panose="02040503050406030204" pitchFamily="18" charset="0"/>
                        </a:rPr>
                        <m:t>𝜏</m:t>
                      </m:r>
                      <m:r>
                        <a:rPr lang="zh-CN" altLang="en-US" sz="2400" i="0">
                          <a:solidFill>
                            <a:srgbClr val="00B050"/>
                          </a:solidFill>
                          <a:latin typeface="Cambria Math" panose="02040503050406030204" pitchFamily="18" charset="0"/>
                        </a:rPr>
                        <m:t>=</m:t>
                      </m:r>
                      <m:r>
                        <a:rPr lang="en-US" altLang="zh-CN" sz="2400" b="0" i="0" smtClean="0">
                          <a:solidFill>
                            <a:srgbClr val="00B050"/>
                          </a:solidFill>
                          <a:latin typeface="Cambria Math" panose="02040503050406030204" pitchFamily="18" charset="0"/>
                        </a:rPr>
                        <m:t>2.9</m:t>
                      </m:r>
                      <m:d>
                        <m:dPr>
                          <m:ctrlPr>
                            <a:rPr lang="en-US" altLang="zh-CN" sz="2400" b="0" i="1" smtClean="0">
                              <a:solidFill>
                                <a:srgbClr val="00B050"/>
                              </a:solidFill>
                              <a:latin typeface="Cambria Math" panose="02040503050406030204" pitchFamily="18" charset="0"/>
                            </a:rPr>
                          </m:ctrlPr>
                        </m:dPr>
                        <m:e>
                          <m:r>
                            <a:rPr lang="en-US" altLang="zh-CN" sz="2400" b="0" i="0" smtClean="0">
                              <a:solidFill>
                                <a:srgbClr val="00B050"/>
                              </a:solidFill>
                              <a:latin typeface="Cambria Math" panose="02040503050406030204" pitchFamily="18" charset="0"/>
                            </a:rPr>
                            <m:t>7</m:t>
                          </m:r>
                        </m:e>
                      </m:d>
                      <m:r>
                        <a:rPr lang="en-US" altLang="zh-CN" sz="2400" b="0" i="0" smtClean="0">
                          <a:solidFill>
                            <a:srgbClr val="00B050"/>
                          </a:solidFill>
                          <a:latin typeface="Cambria Math" panose="02040503050406030204" pitchFamily="18" charset="0"/>
                        </a:rPr>
                        <m:t> </m:t>
                      </m:r>
                      <m:r>
                        <m:rPr>
                          <m:sty m:val="p"/>
                        </m:rPr>
                        <a:rPr lang="en-US" altLang="zh-CN" sz="2400" b="0" i="0" smtClean="0">
                          <a:solidFill>
                            <a:srgbClr val="00B050"/>
                          </a:solidFill>
                          <a:latin typeface="Cambria Math" panose="02040503050406030204" pitchFamily="18" charset="0"/>
                        </a:rPr>
                        <m:t>fs</m:t>
                      </m:r>
                    </m:oMath>
                  </m:oMathPara>
                </a14:m>
                <a:endParaRPr lang="zh-CN" altLang="en-US" sz="2400" dirty="0">
                  <a:solidFill>
                    <a:srgbClr val="00B050"/>
                  </a:solidFill>
                </a:endParaRPr>
              </a:p>
            </p:txBody>
          </p:sp>
        </mc:Choice>
        <mc:Fallback xmlns="">
          <p:sp>
            <p:nvSpPr>
              <p:cNvPr id="13" name="TextBox 12">
                <a:extLst>
                  <a:ext uri="{FF2B5EF4-FFF2-40B4-BE49-F238E27FC236}">
                    <a16:creationId xmlns:a16="http://schemas.microsoft.com/office/drawing/2014/main" id="{C3EFCF8C-76FB-4DAF-AAF0-2EE62A954193}"/>
                  </a:ext>
                </a:extLst>
              </p:cNvPr>
              <p:cNvSpPr txBox="1">
                <a:spLocks noRot="1" noChangeAspect="1" noMove="1" noResize="1" noEditPoints="1" noAdjustHandles="1" noChangeArrowheads="1" noChangeShapeType="1" noTextEdit="1"/>
              </p:cNvSpPr>
              <p:nvPr/>
            </p:nvSpPr>
            <p:spPr>
              <a:xfrm>
                <a:off x="4919456" y="3272135"/>
                <a:ext cx="1938544" cy="461665"/>
              </a:xfrm>
              <a:prstGeom prst="rect">
                <a:avLst/>
              </a:prstGeom>
              <a:blipFill>
                <a:blip r:embed="rId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770741F9-050A-4A15-AA5B-66F29333D6D7}"/>
                  </a:ext>
                </a:extLst>
              </p:cNvPr>
              <p:cNvSpPr txBox="1"/>
              <p:nvPr/>
            </p:nvSpPr>
            <p:spPr>
              <a:xfrm>
                <a:off x="86495" y="2872288"/>
                <a:ext cx="4455450" cy="925638"/>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zh-CN" altLang="en-US" sz="2400" i="1" smtClean="0">
                          <a:solidFill>
                            <a:srgbClr val="0000FF"/>
                          </a:solidFill>
                          <a:latin typeface="Cambria Math" panose="02040503050406030204" pitchFamily="18" charset="0"/>
                        </a:rPr>
                        <m:t>𝜔𝛾</m:t>
                      </m:r>
                      <m:r>
                        <a:rPr lang="zh-CN" altLang="en-US" sz="2400" i="0" smtClean="0">
                          <a:solidFill>
                            <a:schemeClr val="tx1"/>
                          </a:solidFill>
                          <a:latin typeface="Cambria Math" panose="02040503050406030204" pitchFamily="18" charset="0"/>
                        </a:rPr>
                        <m:t>=</m:t>
                      </m:r>
                      <m:f>
                        <m:fPr>
                          <m:ctrlPr>
                            <a:rPr lang="zh-CN" altLang="en-US" sz="2400" i="1">
                              <a:solidFill>
                                <a:schemeClr val="tx1"/>
                              </a:solidFill>
                              <a:latin typeface="Cambria Math" panose="02040503050406030204" pitchFamily="18" charset="0"/>
                            </a:rPr>
                          </m:ctrlPr>
                        </m:fPr>
                        <m:num>
                          <m:r>
                            <a:rPr lang="zh-CN" altLang="en-US" sz="2400" i="0">
                              <a:solidFill>
                                <a:schemeClr val="tx1"/>
                              </a:solidFill>
                              <a:latin typeface="Cambria Math" panose="02040503050406030204" pitchFamily="18" charset="0"/>
                            </a:rPr>
                            <m:t>2</m:t>
                          </m:r>
                          <m:sSub>
                            <m:sSubPr>
                              <m:ctrlPr>
                                <a:rPr lang="zh-CN" altLang="en-US" sz="2400" i="1">
                                  <a:solidFill>
                                    <a:schemeClr val="tx1"/>
                                  </a:solidFill>
                                  <a:latin typeface="Cambria Math" panose="02040503050406030204" pitchFamily="18" charset="0"/>
                                </a:rPr>
                              </m:ctrlPr>
                            </m:sSubPr>
                            <m:e>
                              <m:r>
                                <a:rPr lang="zh-CN" altLang="en-US" sz="2400" i="1">
                                  <a:solidFill>
                                    <a:schemeClr val="tx1"/>
                                  </a:solidFill>
                                  <a:latin typeface="Cambria Math" panose="02040503050406030204" pitchFamily="18" charset="0"/>
                                </a:rPr>
                                <m:t>𝐽</m:t>
                              </m:r>
                            </m:e>
                            <m:sub>
                              <m:r>
                                <a:rPr lang="zh-CN" altLang="en-US" sz="2400" i="1">
                                  <a:solidFill>
                                    <a:schemeClr val="tx1"/>
                                  </a:solidFill>
                                  <a:latin typeface="Cambria Math" panose="02040503050406030204" pitchFamily="18" charset="0"/>
                                </a:rPr>
                                <m:t>𝑟</m:t>
                              </m:r>
                            </m:sub>
                          </m:sSub>
                          <m:r>
                            <a:rPr lang="zh-CN" altLang="en-US" sz="2400" i="0">
                              <a:solidFill>
                                <a:schemeClr val="tx1"/>
                              </a:solidFill>
                              <a:latin typeface="Cambria Math" panose="02040503050406030204" pitchFamily="18" charset="0"/>
                            </a:rPr>
                            <m:t>+1</m:t>
                          </m:r>
                        </m:num>
                        <m:den>
                          <m:d>
                            <m:dPr>
                              <m:ctrlPr>
                                <a:rPr lang="zh-CN" altLang="en-US" sz="2400" i="1">
                                  <a:solidFill>
                                    <a:schemeClr val="tx1"/>
                                  </a:solidFill>
                                  <a:latin typeface="Cambria Math" panose="02040503050406030204" pitchFamily="18" charset="0"/>
                                </a:rPr>
                              </m:ctrlPr>
                            </m:dPr>
                            <m:e>
                              <m:r>
                                <a:rPr lang="zh-CN" altLang="en-US" sz="2400" i="0">
                                  <a:solidFill>
                                    <a:schemeClr val="tx1"/>
                                  </a:solidFill>
                                  <a:latin typeface="Cambria Math" panose="02040503050406030204" pitchFamily="18" charset="0"/>
                                </a:rPr>
                                <m:t>2</m:t>
                              </m:r>
                              <m:sSub>
                                <m:sSubPr>
                                  <m:ctrlPr>
                                    <a:rPr lang="zh-CN" altLang="en-US" sz="2400" i="1">
                                      <a:solidFill>
                                        <a:schemeClr val="tx1"/>
                                      </a:solidFill>
                                      <a:latin typeface="Cambria Math" panose="02040503050406030204" pitchFamily="18" charset="0"/>
                                    </a:rPr>
                                  </m:ctrlPr>
                                </m:sSubPr>
                                <m:e>
                                  <m:r>
                                    <a:rPr lang="zh-CN" altLang="en-US" sz="2400" i="1">
                                      <a:solidFill>
                                        <a:schemeClr val="tx1"/>
                                      </a:solidFill>
                                      <a:latin typeface="Cambria Math" panose="02040503050406030204" pitchFamily="18" charset="0"/>
                                    </a:rPr>
                                    <m:t>𝐽</m:t>
                                  </m:r>
                                </m:e>
                                <m:sub>
                                  <m:r>
                                    <a:rPr lang="zh-CN" altLang="en-US" sz="2400" i="1">
                                      <a:solidFill>
                                        <a:schemeClr val="tx1"/>
                                      </a:solidFill>
                                      <a:latin typeface="Cambria Math" panose="02040503050406030204" pitchFamily="18" charset="0"/>
                                    </a:rPr>
                                    <m:t>𝑝</m:t>
                                  </m:r>
                                </m:sub>
                              </m:sSub>
                              <m:r>
                                <a:rPr lang="zh-CN" altLang="en-US" sz="2400" i="0">
                                  <a:solidFill>
                                    <a:schemeClr val="tx1"/>
                                  </a:solidFill>
                                  <a:latin typeface="Cambria Math" panose="02040503050406030204" pitchFamily="18" charset="0"/>
                                </a:rPr>
                                <m:t>+1</m:t>
                              </m:r>
                            </m:e>
                          </m:d>
                          <m:d>
                            <m:dPr>
                              <m:ctrlPr>
                                <a:rPr lang="zh-CN" altLang="en-US" sz="2400" i="1">
                                  <a:solidFill>
                                    <a:schemeClr val="tx1"/>
                                  </a:solidFill>
                                  <a:latin typeface="Cambria Math" panose="02040503050406030204" pitchFamily="18" charset="0"/>
                                </a:rPr>
                              </m:ctrlPr>
                            </m:dPr>
                            <m:e>
                              <m:sSub>
                                <m:sSubPr>
                                  <m:ctrlPr>
                                    <a:rPr lang="zh-CN" altLang="en-US" sz="2400" i="1">
                                      <a:solidFill>
                                        <a:schemeClr val="tx1"/>
                                      </a:solidFill>
                                      <a:latin typeface="Cambria Math" panose="02040503050406030204" pitchFamily="18" charset="0"/>
                                    </a:rPr>
                                  </m:ctrlPr>
                                </m:sSubPr>
                                <m:e>
                                  <m:r>
                                    <a:rPr lang="zh-CN" altLang="en-US" sz="2400" i="0">
                                      <a:solidFill>
                                        <a:schemeClr val="tx1"/>
                                      </a:solidFill>
                                      <a:latin typeface="Cambria Math" panose="02040503050406030204" pitchFamily="18" charset="0"/>
                                    </a:rPr>
                                    <m:t>2</m:t>
                                  </m:r>
                                  <m:r>
                                    <a:rPr lang="zh-CN" altLang="en-US" sz="2400" i="1">
                                      <a:solidFill>
                                        <a:schemeClr val="tx1"/>
                                      </a:solidFill>
                                      <a:latin typeface="Cambria Math" panose="02040503050406030204" pitchFamily="18" charset="0"/>
                                    </a:rPr>
                                    <m:t>𝐽</m:t>
                                  </m:r>
                                </m:e>
                                <m:sub>
                                  <m:r>
                                    <a:rPr lang="zh-CN" altLang="en-US" sz="2400" i="1">
                                      <a:solidFill>
                                        <a:schemeClr val="tx1"/>
                                      </a:solidFill>
                                      <a:latin typeface="Cambria Math" panose="02040503050406030204" pitchFamily="18" charset="0"/>
                                    </a:rPr>
                                    <m:t>𝑇</m:t>
                                  </m:r>
                                </m:sub>
                              </m:sSub>
                              <m:r>
                                <a:rPr lang="zh-CN" altLang="en-US" sz="2400" i="0">
                                  <a:solidFill>
                                    <a:schemeClr val="tx1"/>
                                  </a:solidFill>
                                  <a:latin typeface="Cambria Math" panose="02040503050406030204" pitchFamily="18" charset="0"/>
                                </a:rPr>
                                <m:t>+1</m:t>
                              </m:r>
                            </m:e>
                          </m:d>
                        </m:den>
                      </m:f>
                      <m:sSub>
                        <m:sSubPr>
                          <m:ctrlPr>
                            <a:rPr lang="zh-CN" altLang="en-US" sz="2400" i="1" smtClean="0">
                              <a:solidFill>
                                <a:srgbClr val="FF0000"/>
                              </a:solidFill>
                              <a:latin typeface="Cambria Math" panose="02040503050406030204" pitchFamily="18" charset="0"/>
                            </a:rPr>
                          </m:ctrlPr>
                        </m:sSubPr>
                        <m:e>
                          <m:r>
                            <a:rPr lang="zh-CN" altLang="en-US" sz="2400" i="1">
                              <a:solidFill>
                                <a:srgbClr val="FF0000"/>
                              </a:solidFill>
                              <a:latin typeface="Cambria Math" panose="02040503050406030204" pitchFamily="18" charset="0"/>
                            </a:rPr>
                            <m:t>𝐵</m:t>
                          </m:r>
                        </m:e>
                        <m:sub>
                          <m:r>
                            <a:rPr lang="zh-CN" altLang="en-US" sz="2400" i="1">
                              <a:solidFill>
                                <a:srgbClr val="FF0000"/>
                              </a:solidFill>
                              <a:latin typeface="Cambria Math" panose="02040503050406030204" pitchFamily="18" charset="0"/>
                            </a:rPr>
                            <m:t>𝛾</m:t>
                          </m:r>
                        </m:sub>
                      </m:sSub>
                      <m:sSub>
                        <m:sSubPr>
                          <m:ctrlPr>
                            <a:rPr lang="zh-CN" altLang="zh-CN" sz="2400" i="1">
                              <a:solidFill>
                                <a:srgbClr val="FF0000"/>
                              </a:solidFill>
                              <a:latin typeface="Cambria Math" panose="02040503050406030204" pitchFamily="18" charset="0"/>
                            </a:rPr>
                          </m:ctrlPr>
                        </m:sSubPr>
                        <m:e>
                          <m:r>
                            <a:rPr lang="en-US" altLang="zh-CN" sz="2400" i="1">
                              <a:solidFill>
                                <a:srgbClr val="FF0000"/>
                              </a:solidFill>
                              <a:latin typeface="Cambria Math" panose="02040503050406030204" pitchFamily="18" charset="0"/>
                            </a:rPr>
                            <m:t>𝐵</m:t>
                          </m:r>
                        </m:e>
                        <m:sub>
                          <m:r>
                            <a:rPr lang="en-US" altLang="zh-CN" sz="2400" i="1">
                              <a:solidFill>
                                <a:srgbClr val="FF0000"/>
                              </a:solidFill>
                              <a:latin typeface="Cambria Math" panose="02040503050406030204" pitchFamily="18" charset="0"/>
                            </a:rPr>
                            <m:t>𝑝</m:t>
                          </m:r>
                        </m:sub>
                      </m:sSub>
                      <m:f>
                        <m:fPr>
                          <m:ctrlPr>
                            <a:rPr lang="zh-CN" altLang="en-US" sz="2400" i="1" smtClean="0">
                              <a:solidFill>
                                <a:schemeClr val="tx1"/>
                              </a:solidFill>
                              <a:latin typeface="Cambria Math" panose="02040503050406030204" pitchFamily="18" charset="0"/>
                            </a:rPr>
                          </m:ctrlPr>
                        </m:fPr>
                        <m:num>
                          <m:r>
                            <a:rPr lang="zh-CN" altLang="en-US" sz="2400" i="0">
                              <a:solidFill>
                                <a:schemeClr val="tx1"/>
                              </a:solidFill>
                              <a:latin typeface="Cambria Math" panose="02040503050406030204" pitchFamily="18" charset="0"/>
                            </a:rPr>
                            <m:t>ℏ</m:t>
                          </m:r>
                        </m:num>
                        <m:den>
                          <m:r>
                            <a:rPr lang="zh-CN" altLang="en-US" sz="2400" i="1" smtClean="0">
                              <a:solidFill>
                                <a:srgbClr val="00B050"/>
                              </a:solidFill>
                              <a:latin typeface="Cambria Math" panose="02040503050406030204" pitchFamily="18" charset="0"/>
                            </a:rPr>
                            <m:t>𝜏</m:t>
                          </m:r>
                        </m:den>
                      </m:f>
                    </m:oMath>
                  </m:oMathPara>
                </a14:m>
                <a:endParaRPr lang="zh-CN" altLang="en-US" sz="2400" dirty="0">
                  <a:solidFill>
                    <a:srgbClr val="0000FF"/>
                  </a:solidFill>
                </a:endParaRPr>
              </a:p>
            </p:txBody>
          </p:sp>
        </mc:Choice>
        <mc:Fallback xmlns="">
          <p:sp>
            <p:nvSpPr>
              <p:cNvPr id="14" name="TextBox 13">
                <a:extLst>
                  <a:ext uri="{FF2B5EF4-FFF2-40B4-BE49-F238E27FC236}">
                    <a16:creationId xmlns:a16="http://schemas.microsoft.com/office/drawing/2014/main" id="{770741F9-050A-4A15-AA5B-66F29333D6D7}"/>
                  </a:ext>
                </a:extLst>
              </p:cNvPr>
              <p:cNvSpPr txBox="1">
                <a:spLocks noRot="1" noChangeAspect="1" noMove="1" noResize="1" noEditPoints="1" noAdjustHandles="1" noChangeArrowheads="1" noChangeShapeType="1" noTextEdit="1"/>
              </p:cNvSpPr>
              <p:nvPr/>
            </p:nvSpPr>
            <p:spPr>
              <a:xfrm>
                <a:off x="86495" y="2872288"/>
                <a:ext cx="4455450" cy="925638"/>
              </a:xfrm>
              <a:prstGeom prst="rect">
                <a:avLst/>
              </a:prstGeom>
              <a:blipFill>
                <a:blip r:embed="rId6"/>
                <a:stretch>
                  <a:fillRect/>
                </a:stretch>
              </a:blipFill>
            </p:spPr>
            <p:txBody>
              <a:bodyPr/>
              <a:lstStyle/>
              <a:p>
                <a:r>
                  <a:rPr lang="zh-CN" altLang="en-US">
                    <a:noFill/>
                  </a:rPr>
                  <a:t> </a:t>
                </a:r>
              </a:p>
            </p:txBody>
          </p:sp>
        </mc:Fallback>
      </mc:AlternateContent>
      <p:cxnSp>
        <p:nvCxnSpPr>
          <p:cNvPr id="6" name="Straight Arrow Connector 5">
            <a:extLst>
              <a:ext uri="{FF2B5EF4-FFF2-40B4-BE49-F238E27FC236}">
                <a16:creationId xmlns:a16="http://schemas.microsoft.com/office/drawing/2014/main" id="{27691491-99B3-4C04-85A6-ABEE885CD0E6}"/>
              </a:ext>
            </a:extLst>
          </p:cNvPr>
          <p:cNvCxnSpPr/>
          <p:nvPr/>
        </p:nvCxnSpPr>
        <p:spPr>
          <a:xfrm>
            <a:off x="381000" y="1981200"/>
            <a:ext cx="0" cy="106680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12" name="Straight Arrow Connector 11">
            <a:extLst>
              <a:ext uri="{FF2B5EF4-FFF2-40B4-BE49-F238E27FC236}">
                <a16:creationId xmlns:a16="http://schemas.microsoft.com/office/drawing/2014/main" id="{CD21DB13-6585-44C9-9CEA-A9935FBBF77D}"/>
              </a:ext>
            </a:extLst>
          </p:cNvPr>
          <p:cNvCxnSpPr>
            <a:cxnSpLocks/>
          </p:cNvCxnSpPr>
          <p:nvPr/>
        </p:nvCxnSpPr>
        <p:spPr>
          <a:xfrm flipV="1">
            <a:off x="3657600" y="3657600"/>
            <a:ext cx="0" cy="68580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5" name="Straight Arrow Connector 14">
            <a:extLst>
              <a:ext uri="{FF2B5EF4-FFF2-40B4-BE49-F238E27FC236}">
                <a16:creationId xmlns:a16="http://schemas.microsoft.com/office/drawing/2014/main" id="{6A396141-2535-4567-9AB8-7458823AE086}"/>
              </a:ext>
            </a:extLst>
          </p:cNvPr>
          <p:cNvCxnSpPr/>
          <p:nvPr/>
        </p:nvCxnSpPr>
        <p:spPr>
          <a:xfrm>
            <a:off x="4495800" y="3505200"/>
            <a:ext cx="377511" cy="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24978571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6C71FE-5127-4EEF-B764-550B46B2D3D8}"/>
              </a:ext>
            </a:extLst>
          </p:cNvPr>
          <p:cNvSpPr>
            <a:spLocks noGrp="1"/>
          </p:cNvSpPr>
          <p:nvPr>
            <p:ph type="title"/>
          </p:nvPr>
        </p:nvSpPr>
        <p:spPr/>
        <p:txBody>
          <a:bodyPr/>
          <a:lstStyle/>
          <a:p>
            <a:r>
              <a:rPr lang="en-US" altLang="zh-CN" baseline="30000" dirty="0"/>
              <a:t>25</a:t>
            </a:r>
            <a:r>
              <a:rPr lang="en-US" altLang="zh-CN" dirty="0"/>
              <a:t>Al 2673-keV state</a:t>
            </a:r>
            <a:endParaRPr lang="zh-CN" altLang="en-US" dirty="0"/>
          </a:p>
        </p:txBody>
      </p:sp>
      <p:sp>
        <p:nvSpPr>
          <p:cNvPr id="4" name="Footer Placeholder 3">
            <a:extLst>
              <a:ext uri="{FF2B5EF4-FFF2-40B4-BE49-F238E27FC236}">
                <a16:creationId xmlns:a16="http://schemas.microsoft.com/office/drawing/2014/main" id="{E6DC51C4-E641-4228-B9BA-36BCB99B9D76}"/>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9B2119B8-CD47-47E0-9706-0FF3C6273E3F}"/>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82</a:t>
            </a:fld>
            <a:endParaRPr lang="en-US" sz="1300" dirty="0"/>
          </a:p>
        </p:txBody>
      </p:sp>
      <p:pic>
        <p:nvPicPr>
          <p:cNvPr id="11" name="Content Placeholder 10">
            <a:extLst>
              <a:ext uri="{FF2B5EF4-FFF2-40B4-BE49-F238E27FC236}">
                <a16:creationId xmlns:a16="http://schemas.microsoft.com/office/drawing/2014/main" id="{78AFFC6A-6C53-4C89-BB47-99AE15A53C28}"/>
              </a:ext>
            </a:extLst>
          </p:cNvPr>
          <p:cNvPicPr>
            <a:picLocks noGrp="1" noChangeAspect="1"/>
          </p:cNvPicPr>
          <p:nvPr>
            <p:ph idx="1"/>
          </p:nvPr>
        </p:nvPicPr>
        <p:blipFill>
          <a:blip r:embed="rId3"/>
          <a:stretch>
            <a:fillRect/>
          </a:stretch>
        </p:blipFill>
        <p:spPr>
          <a:xfrm>
            <a:off x="1064167" y="1066800"/>
            <a:ext cx="7015666" cy="5027613"/>
          </a:xfr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E0657C9D-E388-4A9B-843A-3FDE1A8EC03C}"/>
                  </a:ext>
                </a:extLst>
              </p:cNvPr>
              <p:cNvSpPr txBox="1"/>
              <p:nvPr/>
            </p:nvSpPr>
            <p:spPr>
              <a:xfrm>
                <a:off x="76200" y="1098788"/>
                <a:ext cx="2890791" cy="461665"/>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zh-CN" altLang="en-US" sz="2400" i="1" smtClean="0">
                          <a:solidFill>
                            <a:srgbClr val="0000FF"/>
                          </a:solidFill>
                          <a:latin typeface="Cambria Math" panose="02040503050406030204" pitchFamily="18" charset="0"/>
                        </a:rPr>
                        <m:t>𝜔𝛾</m:t>
                      </m:r>
                      <m:r>
                        <a:rPr lang="zh-CN" altLang="en-US" sz="2400" i="0">
                          <a:solidFill>
                            <a:srgbClr val="0000FF"/>
                          </a:solidFill>
                          <a:latin typeface="Cambria Math" panose="02040503050406030204" pitchFamily="18" charset="0"/>
                        </a:rPr>
                        <m:t>=</m:t>
                      </m:r>
                      <m:r>
                        <a:rPr lang="en-US" altLang="zh-CN" sz="2400" b="0" i="1" smtClean="0">
                          <a:solidFill>
                            <a:srgbClr val="0000FF"/>
                          </a:solidFill>
                          <a:latin typeface="Cambria Math" panose="02040503050406030204" pitchFamily="18" charset="0"/>
                        </a:rPr>
                        <m:t>41.6</m:t>
                      </m:r>
                      <m:d>
                        <m:dPr>
                          <m:ctrlPr>
                            <a:rPr lang="en-US" altLang="zh-CN" sz="2400" b="0" i="1" smtClean="0">
                              <a:solidFill>
                                <a:srgbClr val="0000FF"/>
                              </a:solidFill>
                              <a:latin typeface="Cambria Math" panose="02040503050406030204" pitchFamily="18" charset="0"/>
                            </a:rPr>
                          </m:ctrlPr>
                        </m:dPr>
                        <m:e>
                          <m:r>
                            <a:rPr lang="en-US" altLang="zh-CN" sz="2400" b="0" i="1" smtClean="0">
                              <a:solidFill>
                                <a:srgbClr val="0000FF"/>
                              </a:solidFill>
                              <a:latin typeface="Cambria Math" panose="02040503050406030204" pitchFamily="18" charset="0"/>
                            </a:rPr>
                            <m:t>26</m:t>
                          </m:r>
                        </m:e>
                      </m:d>
                      <m:r>
                        <a:rPr lang="en-US" altLang="zh-CN" sz="2400" b="0" i="1" smtClean="0">
                          <a:solidFill>
                            <a:srgbClr val="0000FF"/>
                          </a:solidFill>
                          <a:latin typeface="Cambria Math" panose="02040503050406030204" pitchFamily="18" charset="0"/>
                        </a:rPr>
                        <m:t> </m:t>
                      </m:r>
                      <m:r>
                        <m:rPr>
                          <m:sty m:val="p"/>
                        </m:rPr>
                        <a:rPr lang="en-US" altLang="zh-CN" sz="2400" b="0" i="0" smtClean="0">
                          <a:solidFill>
                            <a:srgbClr val="0000FF"/>
                          </a:solidFill>
                          <a:latin typeface="Cambria Math" panose="02040503050406030204" pitchFamily="18" charset="0"/>
                        </a:rPr>
                        <m:t>meV</m:t>
                      </m:r>
                    </m:oMath>
                  </m:oMathPara>
                </a14:m>
                <a:endParaRPr lang="zh-CN" altLang="en-US" sz="2400" dirty="0">
                  <a:solidFill>
                    <a:srgbClr val="0000FF"/>
                  </a:solidFill>
                </a:endParaRPr>
              </a:p>
            </p:txBody>
          </p:sp>
        </mc:Choice>
        <mc:Fallback xmlns="">
          <p:sp>
            <p:nvSpPr>
              <p:cNvPr id="7" name="TextBox 6">
                <a:extLst>
                  <a:ext uri="{FF2B5EF4-FFF2-40B4-BE49-F238E27FC236}">
                    <a16:creationId xmlns:a16="http://schemas.microsoft.com/office/drawing/2014/main" id="{E0657C9D-E388-4A9B-843A-3FDE1A8EC03C}"/>
                  </a:ext>
                </a:extLst>
              </p:cNvPr>
              <p:cNvSpPr txBox="1">
                <a:spLocks noRot="1" noChangeAspect="1" noMove="1" noResize="1" noEditPoints="1" noAdjustHandles="1" noChangeArrowheads="1" noChangeShapeType="1" noTextEdit="1"/>
              </p:cNvSpPr>
              <p:nvPr/>
            </p:nvSpPr>
            <p:spPr>
              <a:xfrm>
                <a:off x="76200" y="1098788"/>
                <a:ext cx="2890791" cy="461665"/>
              </a:xfrm>
              <a:prstGeom prst="rect">
                <a:avLst/>
              </a:prstGeom>
              <a:blipFill>
                <a:blip r:embed="rId4"/>
                <a:stretch>
                  <a:fillRect l="-633" b="-1052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1473075B-17C7-4473-9376-091C95AE700D}"/>
                  </a:ext>
                </a:extLst>
              </p:cNvPr>
              <p:cNvSpPr txBox="1"/>
              <p:nvPr/>
            </p:nvSpPr>
            <p:spPr>
              <a:xfrm>
                <a:off x="76200" y="1919468"/>
                <a:ext cx="1995611" cy="471026"/>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zh-CN" altLang="en-US" sz="2400" i="1" smtClean="0">
                          <a:solidFill>
                            <a:srgbClr val="0000FF"/>
                          </a:solidFill>
                          <a:latin typeface="Cambria Math" panose="02040503050406030204" pitchFamily="18" charset="0"/>
                        </a:rPr>
                        <m:t>𝜏</m:t>
                      </m:r>
                      <m:r>
                        <a:rPr lang="zh-CN" altLang="en-US" sz="2400" i="0">
                          <a:solidFill>
                            <a:srgbClr val="0000FF"/>
                          </a:solidFill>
                          <a:latin typeface="Cambria Math" panose="02040503050406030204" pitchFamily="18" charset="0"/>
                        </a:rPr>
                        <m:t>=</m:t>
                      </m:r>
                      <m:sSubSup>
                        <m:sSubSupPr>
                          <m:ctrlPr>
                            <a:rPr lang="en-US" altLang="zh-CN" sz="2400" i="1" smtClean="0">
                              <a:solidFill>
                                <a:srgbClr val="0000FF"/>
                              </a:solidFill>
                              <a:latin typeface="Cambria Math" panose="02040503050406030204" pitchFamily="18" charset="0"/>
                            </a:rPr>
                          </m:ctrlPr>
                        </m:sSubSupPr>
                        <m:e>
                          <m:r>
                            <a:rPr lang="en-US" altLang="zh-CN" sz="2400" b="0" i="1" smtClean="0">
                              <a:solidFill>
                                <a:srgbClr val="0000FF"/>
                              </a:solidFill>
                              <a:latin typeface="Cambria Math" panose="02040503050406030204" pitchFamily="18" charset="0"/>
                            </a:rPr>
                            <m:t>6.1</m:t>
                          </m:r>
                        </m:e>
                        <m:sub>
                          <m:r>
                            <a:rPr lang="en-US" altLang="zh-CN" sz="2400" b="0" i="1" smtClean="0">
                              <a:solidFill>
                                <a:srgbClr val="0000FF"/>
                              </a:solidFill>
                              <a:latin typeface="Cambria Math" panose="02040503050406030204" pitchFamily="18" charset="0"/>
                            </a:rPr>
                            <m:t>−3.7</m:t>
                          </m:r>
                        </m:sub>
                        <m:sup>
                          <m:r>
                            <a:rPr lang="en-US" altLang="zh-CN" sz="2400" b="0" i="1" smtClean="0">
                              <a:solidFill>
                                <a:srgbClr val="0000FF"/>
                              </a:solidFill>
                              <a:latin typeface="Cambria Math" panose="02040503050406030204" pitchFamily="18" charset="0"/>
                            </a:rPr>
                            <m:t>+4.8</m:t>
                          </m:r>
                        </m:sup>
                      </m:sSubSup>
                      <m:r>
                        <a:rPr lang="en-US" altLang="zh-CN" sz="2400" b="0" i="0" smtClean="0">
                          <a:solidFill>
                            <a:srgbClr val="0000FF"/>
                          </a:solidFill>
                          <a:latin typeface="Cambria Math" panose="02040503050406030204" pitchFamily="18" charset="0"/>
                        </a:rPr>
                        <m:t> </m:t>
                      </m:r>
                      <m:r>
                        <m:rPr>
                          <m:sty m:val="p"/>
                        </m:rPr>
                        <a:rPr lang="en-US" altLang="zh-CN" sz="2400" b="0" i="0" smtClean="0">
                          <a:solidFill>
                            <a:srgbClr val="0000FF"/>
                          </a:solidFill>
                          <a:latin typeface="Cambria Math" panose="02040503050406030204" pitchFamily="18" charset="0"/>
                        </a:rPr>
                        <m:t>fs</m:t>
                      </m:r>
                    </m:oMath>
                  </m:oMathPara>
                </a14:m>
                <a:endParaRPr lang="zh-CN" altLang="en-US" sz="2400" dirty="0">
                  <a:solidFill>
                    <a:srgbClr val="0000FF"/>
                  </a:solidFill>
                </a:endParaRPr>
              </a:p>
            </p:txBody>
          </p:sp>
        </mc:Choice>
        <mc:Fallback xmlns="">
          <p:sp>
            <p:nvSpPr>
              <p:cNvPr id="8" name="TextBox 7">
                <a:extLst>
                  <a:ext uri="{FF2B5EF4-FFF2-40B4-BE49-F238E27FC236}">
                    <a16:creationId xmlns:a16="http://schemas.microsoft.com/office/drawing/2014/main" id="{1473075B-17C7-4473-9376-091C95AE700D}"/>
                  </a:ext>
                </a:extLst>
              </p:cNvPr>
              <p:cNvSpPr txBox="1">
                <a:spLocks noRot="1" noChangeAspect="1" noMove="1" noResize="1" noEditPoints="1" noAdjustHandles="1" noChangeArrowheads="1" noChangeShapeType="1" noTextEdit="1"/>
              </p:cNvSpPr>
              <p:nvPr/>
            </p:nvSpPr>
            <p:spPr>
              <a:xfrm>
                <a:off x="76200" y="1919468"/>
                <a:ext cx="1995611" cy="471026"/>
              </a:xfrm>
              <a:prstGeom prst="rect">
                <a:avLst/>
              </a:prstGeom>
              <a:blipFill>
                <a:blip r:embed="rId5"/>
                <a:stretch>
                  <a:fillRect b="-3896"/>
                </a:stretch>
              </a:blipFill>
            </p:spPr>
            <p:txBody>
              <a:bodyPr/>
              <a:lstStyle/>
              <a:p>
                <a:r>
                  <a:rPr lang="zh-CN" altLang="en-US">
                    <a:noFill/>
                  </a:rPr>
                  <a:t> </a:t>
                </a:r>
              </a:p>
            </p:txBody>
          </p:sp>
        </mc:Fallback>
      </mc:AlternateContent>
      <p:sp>
        <p:nvSpPr>
          <p:cNvPr id="10" name="TextBox 9">
            <a:extLst>
              <a:ext uri="{FF2B5EF4-FFF2-40B4-BE49-F238E27FC236}">
                <a16:creationId xmlns:a16="http://schemas.microsoft.com/office/drawing/2014/main" id="{3AA4FA99-5314-4EED-8CFA-C152DF91C2C7}"/>
              </a:ext>
            </a:extLst>
          </p:cNvPr>
          <p:cNvSpPr txBox="1"/>
          <p:nvPr/>
        </p:nvSpPr>
        <p:spPr>
          <a:xfrm>
            <a:off x="86495" y="1535216"/>
            <a:ext cx="3875548" cy="338554"/>
          </a:xfrm>
          <a:prstGeom prst="rect">
            <a:avLst/>
          </a:prstGeom>
          <a:noFill/>
        </p:spPr>
        <p:txBody>
          <a:bodyPr wrap="none">
            <a:spAutoFit/>
          </a:bodyPr>
          <a:lstStyle/>
          <a:p>
            <a:r>
              <a:rPr lang="zh-CN" altLang="en-US" sz="1600" dirty="0">
                <a:solidFill>
                  <a:srgbClr val="002060"/>
                </a:solidFill>
                <a:latin typeface="Arial Narrow" panose="020B0606020202030204" pitchFamily="34" charset="0"/>
                <a:cs typeface="Times New Roman" panose="02020603050405020304" pitchFamily="18" charset="0"/>
              </a:rPr>
              <a:t>D. C. Powell </a:t>
            </a:r>
            <a:r>
              <a:rPr lang="en-US" altLang="zh-CN" sz="1600" i="1" dirty="0">
                <a:solidFill>
                  <a:srgbClr val="002060"/>
                </a:solidFill>
                <a:latin typeface="Arial Narrow" panose="020B0606020202030204" pitchFamily="34" charset="0"/>
                <a:cs typeface="Times New Roman" panose="02020603050405020304" pitchFamily="18" charset="0"/>
              </a:rPr>
              <a:t>et al</a:t>
            </a:r>
            <a:r>
              <a:rPr lang="en-US" altLang="zh-CN" sz="1600" dirty="0">
                <a:solidFill>
                  <a:srgbClr val="002060"/>
                </a:solidFill>
                <a:latin typeface="Arial Narrow" panose="020B0606020202030204" pitchFamily="34" charset="0"/>
                <a:cs typeface="Times New Roman" panose="02020603050405020304" pitchFamily="18" charset="0"/>
              </a:rPr>
              <a:t>.</a:t>
            </a:r>
            <a:r>
              <a:rPr lang="zh-CN" altLang="en-US" sz="1600" dirty="0">
                <a:solidFill>
                  <a:srgbClr val="002060"/>
                </a:solidFill>
                <a:latin typeface="Arial Narrow" panose="020B0606020202030204" pitchFamily="34" charset="0"/>
                <a:cs typeface="Times New Roman" panose="02020603050405020304" pitchFamily="18" charset="0"/>
              </a:rPr>
              <a:t>, Nucl. Phys. A 644, 263 (1998).</a:t>
            </a:r>
          </a:p>
        </p:txBody>
      </p:sp>
      <p:sp>
        <p:nvSpPr>
          <p:cNvPr id="12" name="TextBox 11">
            <a:extLst>
              <a:ext uri="{FF2B5EF4-FFF2-40B4-BE49-F238E27FC236}">
                <a16:creationId xmlns:a16="http://schemas.microsoft.com/office/drawing/2014/main" id="{7AA5D94E-56B6-415C-9515-40899CC69CBC}"/>
              </a:ext>
            </a:extLst>
          </p:cNvPr>
          <p:cNvSpPr txBox="1"/>
          <p:nvPr/>
        </p:nvSpPr>
        <p:spPr>
          <a:xfrm>
            <a:off x="76200" y="2418223"/>
            <a:ext cx="3875548" cy="338554"/>
          </a:xfrm>
          <a:prstGeom prst="rect">
            <a:avLst/>
          </a:prstGeom>
          <a:noFill/>
        </p:spPr>
        <p:txBody>
          <a:bodyPr wrap="none">
            <a:spAutoFit/>
          </a:bodyPr>
          <a:lstStyle/>
          <a:p>
            <a:r>
              <a:rPr lang="zh-CN" altLang="en-US" sz="1600" dirty="0">
                <a:solidFill>
                  <a:srgbClr val="002060"/>
                </a:solidFill>
                <a:latin typeface="Arial Narrow" panose="020B0606020202030204" pitchFamily="34" charset="0"/>
                <a:cs typeface="Times New Roman" panose="02020603050405020304" pitchFamily="18" charset="0"/>
              </a:rPr>
              <a:t>D. C. Powell </a:t>
            </a:r>
            <a:r>
              <a:rPr lang="en-US" altLang="zh-CN" sz="1600" i="1" dirty="0">
                <a:solidFill>
                  <a:srgbClr val="002060"/>
                </a:solidFill>
                <a:latin typeface="Arial Narrow" panose="020B0606020202030204" pitchFamily="34" charset="0"/>
                <a:cs typeface="Times New Roman" panose="02020603050405020304" pitchFamily="18" charset="0"/>
              </a:rPr>
              <a:t>et al</a:t>
            </a:r>
            <a:r>
              <a:rPr lang="en-US" altLang="zh-CN" sz="1600" dirty="0">
                <a:solidFill>
                  <a:srgbClr val="002060"/>
                </a:solidFill>
                <a:latin typeface="Arial Narrow" panose="020B0606020202030204" pitchFamily="34" charset="0"/>
                <a:cs typeface="Times New Roman" panose="02020603050405020304" pitchFamily="18" charset="0"/>
              </a:rPr>
              <a:t>.</a:t>
            </a:r>
            <a:r>
              <a:rPr lang="zh-CN" altLang="en-US" sz="1600" dirty="0">
                <a:solidFill>
                  <a:srgbClr val="002060"/>
                </a:solidFill>
                <a:latin typeface="Arial Narrow" panose="020B0606020202030204" pitchFamily="34" charset="0"/>
                <a:cs typeface="Times New Roman" panose="02020603050405020304" pitchFamily="18" charset="0"/>
              </a:rPr>
              <a:t>, Nucl. Phys. </a:t>
            </a:r>
            <a:r>
              <a:rPr lang="en-US" altLang="zh-CN" sz="1600" dirty="0">
                <a:solidFill>
                  <a:srgbClr val="002060"/>
                </a:solidFill>
                <a:latin typeface="Arial Narrow" panose="020B0606020202030204" pitchFamily="34" charset="0"/>
                <a:cs typeface="Times New Roman" panose="02020603050405020304" pitchFamily="18" charset="0"/>
              </a:rPr>
              <a:t>A 660, 349 (1999).</a:t>
            </a:r>
            <a:endParaRPr lang="zh-CN" altLang="en-US" sz="1600" dirty="0">
              <a:solidFill>
                <a:srgbClr val="002060"/>
              </a:solidFill>
              <a:latin typeface="Arial Narrow" panose="020B0606020202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770741F9-050A-4A15-AA5B-66F29333D6D7}"/>
                  </a:ext>
                </a:extLst>
              </p:cNvPr>
              <p:cNvSpPr txBox="1"/>
              <p:nvPr/>
            </p:nvSpPr>
            <p:spPr>
              <a:xfrm>
                <a:off x="86495" y="2872288"/>
                <a:ext cx="4455450" cy="925638"/>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zh-CN" altLang="en-US" sz="2400" i="1" smtClean="0">
                          <a:solidFill>
                            <a:srgbClr val="0000FF"/>
                          </a:solidFill>
                          <a:latin typeface="Cambria Math" panose="02040503050406030204" pitchFamily="18" charset="0"/>
                        </a:rPr>
                        <m:t>𝜔𝛾</m:t>
                      </m:r>
                      <m:r>
                        <a:rPr lang="zh-CN" altLang="en-US" sz="2400" i="0" smtClean="0">
                          <a:solidFill>
                            <a:schemeClr val="tx1"/>
                          </a:solidFill>
                          <a:latin typeface="Cambria Math" panose="02040503050406030204" pitchFamily="18" charset="0"/>
                        </a:rPr>
                        <m:t>=</m:t>
                      </m:r>
                      <m:f>
                        <m:fPr>
                          <m:ctrlPr>
                            <a:rPr lang="zh-CN" altLang="en-US" sz="2400" i="1">
                              <a:solidFill>
                                <a:schemeClr val="tx1"/>
                              </a:solidFill>
                              <a:latin typeface="Cambria Math" panose="02040503050406030204" pitchFamily="18" charset="0"/>
                            </a:rPr>
                          </m:ctrlPr>
                        </m:fPr>
                        <m:num>
                          <m:r>
                            <a:rPr lang="zh-CN" altLang="en-US" sz="2400" i="0">
                              <a:solidFill>
                                <a:schemeClr val="tx1"/>
                              </a:solidFill>
                              <a:latin typeface="Cambria Math" panose="02040503050406030204" pitchFamily="18" charset="0"/>
                            </a:rPr>
                            <m:t>2</m:t>
                          </m:r>
                          <m:sSub>
                            <m:sSubPr>
                              <m:ctrlPr>
                                <a:rPr lang="zh-CN" altLang="en-US" sz="2400" i="1">
                                  <a:solidFill>
                                    <a:schemeClr val="tx1"/>
                                  </a:solidFill>
                                  <a:latin typeface="Cambria Math" panose="02040503050406030204" pitchFamily="18" charset="0"/>
                                </a:rPr>
                              </m:ctrlPr>
                            </m:sSubPr>
                            <m:e>
                              <m:r>
                                <a:rPr lang="zh-CN" altLang="en-US" sz="2400" i="1">
                                  <a:solidFill>
                                    <a:schemeClr val="tx1"/>
                                  </a:solidFill>
                                  <a:latin typeface="Cambria Math" panose="02040503050406030204" pitchFamily="18" charset="0"/>
                                </a:rPr>
                                <m:t>𝐽</m:t>
                              </m:r>
                            </m:e>
                            <m:sub>
                              <m:r>
                                <a:rPr lang="zh-CN" altLang="en-US" sz="2400" i="1">
                                  <a:solidFill>
                                    <a:schemeClr val="tx1"/>
                                  </a:solidFill>
                                  <a:latin typeface="Cambria Math" panose="02040503050406030204" pitchFamily="18" charset="0"/>
                                </a:rPr>
                                <m:t>𝑟</m:t>
                              </m:r>
                            </m:sub>
                          </m:sSub>
                          <m:r>
                            <a:rPr lang="zh-CN" altLang="en-US" sz="2400" i="0">
                              <a:solidFill>
                                <a:schemeClr val="tx1"/>
                              </a:solidFill>
                              <a:latin typeface="Cambria Math" panose="02040503050406030204" pitchFamily="18" charset="0"/>
                            </a:rPr>
                            <m:t>+1</m:t>
                          </m:r>
                        </m:num>
                        <m:den>
                          <m:d>
                            <m:dPr>
                              <m:ctrlPr>
                                <a:rPr lang="zh-CN" altLang="en-US" sz="2400" i="1">
                                  <a:solidFill>
                                    <a:schemeClr val="tx1"/>
                                  </a:solidFill>
                                  <a:latin typeface="Cambria Math" panose="02040503050406030204" pitchFamily="18" charset="0"/>
                                </a:rPr>
                              </m:ctrlPr>
                            </m:dPr>
                            <m:e>
                              <m:r>
                                <a:rPr lang="zh-CN" altLang="en-US" sz="2400" i="0">
                                  <a:solidFill>
                                    <a:schemeClr val="tx1"/>
                                  </a:solidFill>
                                  <a:latin typeface="Cambria Math" panose="02040503050406030204" pitchFamily="18" charset="0"/>
                                </a:rPr>
                                <m:t>2</m:t>
                              </m:r>
                              <m:sSub>
                                <m:sSubPr>
                                  <m:ctrlPr>
                                    <a:rPr lang="zh-CN" altLang="en-US" sz="2400" i="1">
                                      <a:solidFill>
                                        <a:schemeClr val="tx1"/>
                                      </a:solidFill>
                                      <a:latin typeface="Cambria Math" panose="02040503050406030204" pitchFamily="18" charset="0"/>
                                    </a:rPr>
                                  </m:ctrlPr>
                                </m:sSubPr>
                                <m:e>
                                  <m:r>
                                    <a:rPr lang="zh-CN" altLang="en-US" sz="2400" i="1">
                                      <a:solidFill>
                                        <a:schemeClr val="tx1"/>
                                      </a:solidFill>
                                      <a:latin typeface="Cambria Math" panose="02040503050406030204" pitchFamily="18" charset="0"/>
                                    </a:rPr>
                                    <m:t>𝐽</m:t>
                                  </m:r>
                                </m:e>
                                <m:sub>
                                  <m:r>
                                    <a:rPr lang="zh-CN" altLang="en-US" sz="2400" i="1">
                                      <a:solidFill>
                                        <a:schemeClr val="tx1"/>
                                      </a:solidFill>
                                      <a:latin typeface="Cambria Math" panose="02040503050406030204" pitchFamily="18" charset="0"/>
                                    </a:rPr>
                                    <m:t>𝑝</m:t>
                                  </m:r>
                                </m:sub>
                              </m:sSub>
                              <m:r>
                                <a:rPr lang="zh-CN" altLang="en-US" sz="2400" i="0">
                                  <a:solidFill>
                                    <a:schemeClr val="tx1"/>
                                  </a:solidFill>
                                  <a:latin typeface="Cambria Math" panose="02040503050406030204" pitchFamily="18" charset="0"/>
                                </a:rPr>
                                <m:t>+1</m:t>
                              </m:r>
                            </m:e>
                          </m:d>
                          <m:d>
                            <m:dPr>
                              <m:ctrlPr>
                                <a:rPr lang="zh-CN" altLang="en-US" sz="2400" i="1">
                                  <a:solidFill>
                                    <a:schemeClr val="tx1"/>
                                  </a:solidFill>
                                  <a:latin typeface="Cambria Math" panose="02040503050406030204" pitchFamily="18" charset="0"/>
                                </a:rPr>
                              </m:ctrlPr>
                            </m:dPr>
                            <m:e>
                              <m:sSub>
                                <m:sSubPr>
                                  <m:ctrlPr>
                                    <a:rPr lang="zh-CN" altLang="en-US" sz="2400" i="1">
                                      <a:solidFill>
                                        <a:schemeClr val="tx1"/>
                                      </a:solidFill>
                                      <a:latin typeface="Cambria Math" panose="02040503050406030204" pitchFamily="18" charset="0"/>
                                    </a:rPr>
                                  </m:ctrlPr>
                                </m:sSubPr>
                                <m:e>
                                  <m:r>
                                    <a:rPr lang="zh-CN" altLang="en-US" sz="2400" i="0">
                                      <a:solidFill>
                                        <a:schemeClr val="tx1"/>
                                      </a:solidFill>
                                      <a:latin typeface="Cambria Math" panose="02040503050406030204" pitchFamily="18" charset="0"/>
                                    </a:rPr>
                                    <m:t>2</m:t>
                                  </m:r>
                                  <m:r>
                                    <a:rPr lang="zh-CN" altLang="en-US" sz="2400" i="1">
                                      <a:solidFill>
                                        <a:schemeClr val="tx1"/>
                                      </a:solidFill>
                                      <a:latin typeface="Cambria Math" panose="02040503050406030204" pitchFamily="18" charset="0"/>
                                    </a:rPr>
                                    <m:t>𝐽</m:t>
                                  </m:r>
                                </m:e>
                                <m:sub>
                                  <m:r>
                                    <a:rPr lang="zh-CN" altLang="en-US" sz="2400" i="1">
                                      <a:solidFill>
                                        <a:schemeClr val="tx1"/>
                                      </a:solidFill>
                                      <a:latin typeface="Cambria Math" panose="02040503050406030204" pitchFamily="18" charset="0"/>
                                    </a:rPr>
                                    <m:t>𝑇</m:t>
                                  </m:r>
                                </m:sub>
                              </m:sSub>
                              <m:r>
                                <a:rPr lang="zh-CN" altLang="en-US" sz="2400" i="0">
                                  <a:solidFill>
                                    <a:schemeClr val="tx1"/>
                                  </a:solidFill>
                                  <a:latin typeface="Cambria Math" panose="02040503050406030204" pitchFamily="18" charset="0"/>
                                </a:rPr>
                                <m:t>+1</m:t>
                              </m:r>
                            </m:e>
                          </m:d>
                        </m:den>
                      </m:f>
                      <m:sSub>
                        <m:sSubPr>
                          <m:ctrlPr>
                            <a:rPr lang="zh-CN" altLang="en-US" sz="2400" i="1" smtClean="0">
                              <a:solidFill>
                                <a:srgbClr val="FF0000"/>
                              </a:solidFill>
                              <a:latin typeface="Cambria Math" panose="02040503050406030204" pitchFamily="18" charset="0"/>
                            </a:rPr>
                          </m:ctrlPr>
                        </m:sSubPr>
                        <m:e>
                          <m:r>
                            <a:rPr lang="zh-CN" altLang="en-US" sz="2400" i="1">
                              <a:solidFill>
                                <a:srgbClr val="FF0000"/>
                              </a:solidFill>
                              <a:latin typeface="Cambria Math" panose="02040503050406030204" pitchFamily="18" charset="0"/>
                            </a:rPr>
                            <m:t>𝐵</m:t>
                          </m:r>
                        </m:e>
                        <m:sub>
                          <m:r>
                            <a:rPr lang="zh-CN" altLang="en-US" sz="2400" i="1">
                              <a:solidFill>
                                <a:srgbClr val="FF0000"/>
                              </a:solidFill>
                              <a:latin typeface="Cambria Math" panose="02040503050406030204" pitchFamily="18" charset="0"/>
                            </a:rPr>
                            <m:t>𝛾</m:t>
                          </m:r>
                        </m:sub>
                      </m:sSub>
                      <m:sSub>
                        <m:sSubPr>
                          <m:ctrlPr>
                            <a:rPr lang="zh-CN" altLang="zh-CN" sz="2400" i="1">
                              <a:solidFill>
                                <a:srgbClr val="FF0000"/>
                              </a:solidFill>
                              <a:latin typeface="Cambria Math" panose="02040503050406030204" pitchFamily="18" charset="0"/>
                            </a:rPr>
                          </m:ctrlPr>
                        </m:sSubPr>
                        <m:e>
                          <m:r>
                            <a:rPr lang="en-US" altLang="zh-CN" sz="2400" i="1">
                              <a:solidFill>
                                <a:srgbClr val="FF0000"/>
                              </a:solidFill>
                              <a:latin typeface="Cambria Math" panose="02040503050406030204" pitchFamily="18" charset="0"/>
                            </a:rPr>
                            <m:t>𝐵</m:t>
                          </m:r>
                        </m:e>
                        <m:sub>
                          <m:r>
                            <a:rPr lang="en-US" altLang="zh-CN" sz="2400" i="1">
                              <a:solidFill>
                                <a:srgbClr val="FF0000"/>
                              </a:solidFill>
                              <a:latin typeface="Cambria Math" panose="02040503050406030204" pitchFamily="18" charset="0"/>
                            </a:rPr>
                            <m:t>𝑝</m:t>
                          </m:r>
                        </m:sub>
                      </m:sSub>
                      <m:f>
                        <m:fPr>
                          <m:ctrlPr>
                            <a:rPr lang="zh-CN" altLang="en-US" sz="2400" i="1" smtClean="0">
                              <a:solidFill>
                                <a:schemeClr val="tx1"/>
                              </a:solidFill>
                              <a:latin typeface="Cambria Math" panose="02040503050406030204" pitchFamily="18" charset="0"/>
                            </a:rPr>
                          </m:ctrlPr>
                        </m:fPr>
                        <m:num>
                          <m:r>
                            <a:rPr lang="zh-CN" altLang="en-US" sz="2400" i="0">
                              <a:solidFill>
                                <a:schemeClr val="tx1"/>
                              </a:solidFill>
                              <a:latin typeface="Cambria Math" panose="02040503050406030204" pitchFamily="18" charset="0"/>
                            </a:rPr>
                            <m:t>ℏ</m:t>
                          </m:r>
                        </m:num>
                        <m:den>
                          <m:r>
                            <a:rPr lang="zh-CN" altLang="en-US" sz="2400" i="1" smtClean="0">
                              <a:solidFill>
                                <a:srgbClr val="00B050"/>
                              </a:solidFill>
                              <a:latin typeface="Cambria Math" panose="02040503050406030204" pitchFamily="18" charset="0"/>
                            </a:rPr>
                            <m:t>𝜏</m:t>
                          </m:r>
                        </m:den>
                      </m:f>
                    </m:oMath>
                  </m:oMathPara>
                </a14:m>
                <a:endParaRPr lang="zh-CN" altLang="en-US" sz="2400" dirty="0">
                  <a:solidFill>
                    <a:srgbClr val="0000FF"/>
                  </a:solidFill>
                </a:endParaRPr>
              </a:p>
            </p:txBody>
          </p:sp>
        </mc:Choice>
        <mc:Fallback xmlns="">
          <p:sp>
            <p:nvSpPr>
              <p:cNvPr id="14" name="TextBox 13">
                <a:extLst>
                  <a:ext uri="{FF2B5EF4-FFF2-40B4-BE49-F238E27FC236}">
                    <a16:creationId xmlns:a16="http://schemas.microsoft.com/office/drawing/2014/main" id="{770741F9-050A-4A15-AA5B-66F29333D6D7}"/>
                  </a:ext>
                </a:extLst>
              </p:cNvPr>
              <p:cNvSpPr txBox="1">
                <a:spLocks noRot="1" noChangeAspect="1" noMove="1" noResize="1" noEditPoints="1" noAdjustHandles="1" noChangeArrowheads="1" noChangeShapeType="1" noTextEdit="1"/>
              </p:cNvSpPr>
              <p:nvPr/>
            </p:nvSpPr>
            <p:spPr>
              <a:xfrm>
                <a:off x="86495" y="2872288"/>
                <a:ext cx="4455450" cy="925638"/>
              </a:xfrm>
              <a:prstGeom prst="rect">
                <a:avLst/>
              </a:prstGeom>
              <a:blipFill>
                <a:blip r:embed="rId6"/>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9AC7632E-852E-4C72-B361-1B8E4B88AC19}"/>
                  </a:ext>
                </a:extLst>
              </p:cNvPr>
              <p:cNvSpPr txBox="1"/>
              <p:nvPr/>
            </p:nvSpPr>
            <p:spPr>
              <a:xfrm>
                <a:off x="4919456" y="3272135"/>
                <a:ext cx="1938544" cy="461665"/>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r>
                        <a:rPr lang="zh-CN" altLang="en-US" sz="2400" i="1" smtClean="0">
                          <a:solidFill>
                            <a:srgbClr val="00B050"/>
                          </a:solidFill>
                          <a:latin typeface="Cambria Math" panose="02040503050406030204" pitchFamily="18" charset="0"/>
                        </a:rPr>
                        <m:t>𝜏</m:t>
                      </m:r>
                      <m:r>
                        <a:rPr lang="zh-CN" altLang="en-US" sz="2400" i="0">
                          <a:solidFill>
                            <a:srgbClr val="00B050"/>
                          </a:solidFill>
                          <a:latin typeface="Cambria Math" panose="02040503050406030204" pitchFamily="18" charset="0"/>
                        </a:rPr>
                        <m:t>=</m:t>
                      </m:r>
                      <m:r>
                        <a:rPr lang="en-US" altLang="zh-CN" sz="2400" b="0" i="0" smtClean="0">
                          <a:solidFill>
                            <a:srgbClr val="00B050"/>
                          </a:solidFill>
                          <a:latin typeface="Cambria Math" panose="02040503050406030204" pitchFamily="18" charset="0"/>
                        </a:rPr>
                        <m:t>2.9</m:t>
                      </m:r>
                      <m:d>
                        <m:dPr>
                          <m:ctrlPr>
                            <a:rPr lang="en-US" altLang="zh-CN" sz="2400" b="0" i="1" smtClean="0">
                              <a:solidFill>
                                <a:srgbClr val="00B050"/>
                              </a:solidFill>
                              <a:latin typeface="Cambria Math" panose="02040503050406030204" pitchFamily="18" charset="0"/>
                            </a:rPr>
                          </m:ctrlPr>
                        </m:dPr>
                        <m:e>
                          <m:r>
                            <a:rPr lang="en-US" altLang="zh-CN" sz="2400" b="0" i="0" smtClean="0">
                              <a:solidFill>
                                <a:srgbClr val="00B050"/>
                              </a:solidFill>
                              <a:latin typeface="Cambria Math" panose="02040503050406030204" pitchFamily="18" charset="0"/>
                            </a:rPr>
                            <m:t>7</m:t>
                          </m:r>
                        </m:e>
                      </m:d>
                      <m:r>
                        <a:rPr lang="en-US" altLang="zh-CN" sz="2400" b="0" i="0" smtClean="0">
                          <a:solidFill>
                            <a:srgbClr val="00B050"/>
                          </a:solidFill>
                          <a:latin typeface="Cambria Math" panose="02040503050406030204" pitchFamily="18" charset="0"/>
                        </a:rPr>
                        <m:t> </m:t>
                      </m:r>
                      <m:r>
                        <m:rPr>
                          <m:sty m:val="p"/>
                        </m:rPr>
                        <a:rPr lang="en-US" altLang="zh-CN" sz="2400" b="0" i="0" smtClean="0">
                          <a:solidFill>
                            <a:srgbClr val="00B050"/>
                          </a:solidFill>
                          <a:latin typeface="Cambria Math" panose="02040503050406030204" pitchFamily="18" charset="0"/>
                        </a:rPr>
                        <m:t>fs</m:t>
                      </m:r>
                    </m:oMath>
                  </m:oMathPara>
                </a14:m>
                <a:endParaRPr lang="zh-CN" altLang="en-US" sz="2400" dirty="0">
                  <a:solidFill>
                    <a:srgbClr val="00B050"/>
                  </a:solidFill>
                </a:endParaRPr>
              </a:p>
            </p:txBody>
          </p:sp>
        </mc:Choice>
        <mc:Fallback xmlns="">
          <p:sp>
            <p:nvSpPr>
              <p:cNvPr id="15" name="TextBox 14">
                <a:extLst>
                  <a:ext uri="{FF2B5EF4-FFF2-40B4-BE49-F238E27FC236}">
                    <a16:creationId xmlns:a16="http://schemas.microsoft.com/office/drawing/2014/main" id="{9AC7632E-852E-4C72-B361-1B8E4B88AC19}"/>
                  </a:ext>
                </a:extLst>
              </p:cNvPr>
              <p:cNvSpPr txBox="1">
                <a:spLocks noRot="1" noChangeAspect="1" noMove="1" noResize="1" noEditPoints="1" noAdjustHandles="1" noChangeArrowheads="1" noChangeShapeType="1" noTextEdit="1"/>
              </p:cNvSpPr>
              <p:nvPr/>
            </p:nvSpPr>
            <p:spPr>
              <a:xfrm>
                <a:off x="4919456" y="3272135"/>
                <a:ext cx="1938544" cy="461665"/>
              </a:xfrm>
              <a:prstGeom prst="rect">
                <a:avLst/>
              </a:prstGeom>
              <a:blipFill>
                <a:blip r:embed="rId7"/>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9850102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E4B7C83-D8EC-48FF-9540-05A6991A9D40}"/>
              </a:ext>
            </a:extLst>
          </p:cNvPr>
          <p:cNvSpPr>
            <a:spLocks noGrp="1"/>
          </p:cNvSpPr>
          <p:nvPr>
            <p:ph type="title"/>
          </p:nvPr>
        </p:nvSpPr>
        <p:spPr/>
        <p:txBody>
          <a:bodyPr/>
          <a:lstStyle/>
          <a:p>
            <a:r>
              <a:rPr lang="en-US" altLang="zh-CN" dirty="0"/>
              <a:t>Additional Information</a:t>
            </a:r>
            <a:endParaRPr lang="zh-CN" altLang="en-US" dirty="0"/>
          </a:p>
        </p:txBody>
      </p:sp>
      <p:sp>
        <p:nvSpPr>
          <p:cNvPr id="4" name="Footer Placeholder 3">
            <a:extLst>
              <a:ext uri="{FF2B5EF4-FFF2-40B4-BE49-F238E27FC236}">
                <a16:creationId xmlns:a16="http://schemas.microsoft.com/office/drawing/2014/main" id="{544DC297-F68B-4EB7-83E5-269C2845E3D9}"/>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A8F369ED-7556-4C36-8260-24CE7452CC48}"/>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83</a:t>
            </a:fld>
            <a:endParaRPr lang="en-US" sz="1300" dirty="0"/>
          </a:p>
        </p:txBody>
      </p:sp>
      <p:pic>
        <p:nvPicPr>
          <p:cNvPr id="9" name="Content Placeholder 8">
            <a:extLst>
              <a:ext uri="{FF2B5EF4-FFF2-40B4-BE49-F238E27FC236}">
                <a16:creationId xmlns:a16="http://schemas.microsoft.com/office/drawing/2014/main" id="{9B110D6F-E50E-493D-B45E-D36CA3C9472C}"/>
              </a:ext>
            </a:extLst>
          </p:cNvPr>
          <p:cNvPicPr>
            <a:picLocks noGrp="1" noChangeAspect="1"/>
          </p:cNvPicPr>
          <p:nvPr>
            <p:ph idx="1"/>
          </p:nvPr>
        </p:nvPicPr>
        <p:blipFill>
          <a:blip r:embed="rId3"/>
          <a:stretch>
            <a:fillRect/>
          </a:stretch>
        </p:blipFill>
        <p:spPr>
          <a:xfrm>
            <a:off x="2052134" y="1066800"/>
            <a:ext cx="7015666" cy="5027613"/>
          </a:xfrm>
        </p:spPr>
      </p:pic>
      <p:sp>
        <p:nvSpPr>
          <p:cNvPr id="8" name="Content Placeholder 1">
            <a:extLst>
              <a:ext uri="{FF2B5EF4-FFF2-40B4-BE49-F238E27FC236}">
                <a16:creationId xmlns:a16="http://schemas.microsoft.com/office/drawing/2014/main" id="{4DE9E9F9-23E7-45FC-9FC6-B1047C99A2E4}"/>
              </a:ext>
            </a:extLst>
          </p:cNvPr>
          <p:cNvSpPr txBox="1">
            <a:spLocks/>
          </p:cNvSpPr>
          <p:nvPr/>
        </p:nvSpPr>
        <p:spPr bwMode="auto">
          <a:xfrm>
            <a:off x="76200" y="1067100"/>
            <a:ext cx="6705600" cy="146646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80178" indent="-180178" algn="l" defTabSz="803293" rtl="0" eaLnBrk="1" fontAlgn="base" hangingPunct="1">
              <a:lnSpc>
                <a:spcPct val="90000"/>
              </a:lnSpc>
              <a:spcBef>
                <a:spcPts val="1206"/>
              </a:spcBef>
              <a:spcAft>
                <a:spcPct val="0"/>
              </a:spcAft>
              <a:buSzPct val="100000"/>
              <a:buFont typeface="Wingdings" pitchFamily="2" charset="2"/>
              <a:buChar char="§"/>
              <a:defRPr sz="2200">
                <a:solidFill>
                  <a:srgbClr val="064308"/>
                </a:solidFill>
                <a:latin typeface="Arial" charset="0"/>
                <a:ea typeface="ＭＳ Ｐゴシック" pitchFamily="-65" charset="-128"/>
                <a:cs typeface="ＭＳ Ｐゴシック" pitchFamily="-65" charset="-128"/>
              </a:defRPr>
            </a:lvl1pPr>
            <a:lvl2pPr marL="363359" indent="-151650" algn="l" defTabSz="803293" rtl="0" eaLnBrk="1" fontAlgn="base" hangingPunct="1">
              <a:lnSpc>
                <a:spcPct val="90000"/>
              </a:lnSpc>
              <a:spcBef>
                <a:spcPts val="20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591584" indent="-160658" algn="l" defTabSz="803293" rtl="0" eaLnBrk="1" fontAlgn="base" hangingPunct="1">
              <a:lnSpc>
                <a:spcPct val="90000"/>
              </a:lnSpc>
              <a:spcBef>
                <a:spcPts val="201"/>
              </a:spcBef>
              <a:spcAft>
                <a:spcPct val="0"/>
              </a:spcAft>
              <a:buSzPct val="100000"/>
              <a:buFont typeface="Lucida Grande" charset="0"/>
              <a:buChar char="»"/>
              <a:defRPr sz="1800">
                <a:solidFill>
                  <a:schemeClr val="tx1"/>
                </a:solidFill>
                <a:latin typeface="Arial" charset="0"/>
                <a:ea typeface="ヒラギノ角ゴ Pro W3" pitchFamily="-111" charset="-128"/>
                <a:cs typeface="ヒラギノ角ゴ Pro W3" pitchFamily="-111" charset="-128"/>
              </a:defRPr>
            </a:lvl3pPr>
            <a:lvl4pPr marL="728219" indent="-133632" algn="l" defTabSz="803293" rtl="0" eaLnBrk="1" fontAlgn="base" hangingPunct="1">
              <a:lnSpc>
                <a:spcPct val="90000"/>
              </a:lnSpc>
              <a:spcBef>
                <a:spcPts val="201"/>
              </a:spcBef>
              <a:spcAft>
                <a:spcPct val="0"/>
              </a:spcAft>
              <a:buClr>
                <a:srgbClr val="999999"/>
              </a:buClr>
              <a:buSzPct val="100000"/>
              <a:buFont typeface="Arial" pitchFamily="34" charset="0"/>
              <a:buChar char="•"/>
              <a:defRPr sz="1600">
                <a:solidFill>
                  <a:schemeClr val="tx1"/>
                </a:solidFill>
                <a:latin typeface="+mn-lt"/>
                <a:ea typeface="ヒラギノ角ゴ Pro W3" pitchFamily="-111" charset="-128"/>
                <a:cs typeface="ヒラギノ角ゴ Pro W3"/>
              </a:defRPr>
            </a:lvl4pPr>
            <a:lvl5pPr marL="1002991" indent="-180178" algn="l" defTabSz="803293" rtl="0" eaLnBrk="1" fontAlgn="base" hangingPunct="1">
              <a:lnSpc>
                <a:spcPct val="90000"/>
              </a:lnSpc>
              <a:spcBef>
                <a:spcPts val="201"/>
              </a:spcBef>
              <a:spcAft>
                <a:spcPct val="0"/>
              </a:spcAft>
              <a:buClr>
                <a:srgbClr val="999999"/>
              </a:buClr>
              <a:buSzPct val="100000"/>
              <a:buFont typeface="Lucida Grande" charset="0"/>
              <a:buChar char="»"/>
              <a:defRPr sz="1400">
                <a:solidFill>
                  <a:schemeClr val="tx1"/>
                </a:solidFill>
                <a:latin typeface="+mn-lt"/>
                <a:ea typeface="ヒラギノ角ゴ Pro W3" pitchFamily="-111" charset="-128"/>
                <a:cs typeface="ヒラギノ角ゴ Pro W3"/>
              </a:defRPr>
            </a:lvl5pPr>
            <a:lvl6pPr marL="2223294"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6pPr>
            <a:lvl7pPr marL="2680333"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7pPr>
            <a:lvl8pPr marL="3137372"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8pPr>
            <a:lvl9pPr marL="3594407"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9pPr>
          </a:lstStyle>
          <a:p>
            <a:r>
              <a:rPr lang="en-US" altLang="zh-CN" kern="0" dirty="0"/>
              <a:t>A more precise lifetime for the </a:t>
            </a:r>
            <a:r>
              <a:rPr lang="en-US" altLang="zh-CN" kern="0" baseline="30000" dirty="0"/>
              <a:t>25</a:t>
            </a:r>
            <a:r>
              <a:rPr lang="en-US" altLang="zh-CN" kern="0" dirty="0"/>
              <a:t>Al 2673-keV state.</a:t>
            </a:r>
          </a:p>
          <a:p>
            <a:r>
              <a:rPr lang="en-US" altLang="zh-CN" kern="0" dirty="0"/>
              <a:t>The discrepancy of the </a:t>
            </a:r>
            <a:r>
              <a:rPr lang="en-US" altLang="zh-CN" i="1" kern="0" dirty="0" err="1"/>
              <a:t>Γ</a:t>
            </a:r>
            <a:r>
              <a:rPr lang="en-US" altLang="zh-CN" i="1" kern="0" baseline="-25000" dirty="0" err="1"/>
              <a:t>γ</a:t>
            </a:r>
            <a:r>
              <a:rPr lang="en-US" altLang="zh-CN" kern="0" dirty="0"/>
              <a:t> of the 7902-keV IAS in </a:t>
            </a:r>
            <a:r>
              <a:rPr lang="en-US" altLang="zh-CN" kern="0" baseline="30000" dirty="0"/>
              <a:t>25</a:t>
            </a:r>
            <a:r>
              <a:rPr lang="en-US" altLang="zh-CN" kern="0" dirty="0"/>
              <a:t>Al is resolved.</a:t>
            </a:r>
          </a:p>
          <a:p>
            <a:r>
              <a:rPr lang="en-US" altLang="zh-CN" kern="0" dirty="0"/>
              <a:t>Isospin mixing near the IAS is investigated.</a:t>
            </a:r>
          </a:p>
          <a:p>
            <a:endParaRPr lang="zh-CN" altLang="en-US" kern="0" dirty="0"/>
          </a:p>
        </p:txBody>
      </p:sp>
    </p:spTree>
    <p:extLst>
      <p:ext uri="{BB962C8B-B14F-4D97-AF65-F5344CB8AC3E}">
        <p14:creationId xmlns:p14="http://schemas.microsoft.com/office/powerpoint/2010/main" val="376184758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AFCEE8-8349-43E6-B534-A9D96E4BF5FA}"/>
              </a:ext>
            </a:extLst>
          </p:cNvPr>
          <p:cNvSpPr>
            <a:spLocks noGrp="1"/>
          </p:cNvSpPr>
          <p:nvPr>
            <p:ph type="title"/>
          </p:nvPr>
        </p:nvSpPr>
        <p:spPr/>
        <p:txBody>
          <a:bodyPr/>
          <a:lstStyle/>
          <a:p>
            <a:r>
              <a:rPr lang="en-US" altLang="zh-CN" dirty="0"/>
              <a:t>Mirror Symmetry</a:t>
            </a:r>
            <a:endParaRPr lang="zh-CN" altLang="en-US" dirty="0"/>
          </a:p>
        </p:txBody>
      </p:sp>
      <p:sp>
        <p:nvSpPr>
          <p:cNvPr id="4" name="Footer Placeholder 3">
            <a:extLst>
              <a:ext uri="{FF2B5EF4-FFF2-40B4-BE49-F238E27FC236}">
                <a16:creationId xmlns:a16="http://schemas.microsoft.com/office/drawing/2014/main" id="{E6744F79-59D9-451B-91B2-C5EC40D7FC5A}"/>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F50A80A5-E652-422F-AA61-02249F32C3FB}"/>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84</a:t>
            </a:fld>
            <a:endParaRPr lang="en-US" sz="1300" dirty="0"/>
          </a:p>
        </p:txBody>
      </p:sp>
      <p:cxnSp>
        <p:nvCxnSpPr>
          <p:cNvPr id="10" name="直接连接符 9">
            <a:extLst>
              <a:ext uri="{FF2B5EF4-FFF2-40B4-BE49-F238E27FC236}">
                <a16:creationId xmlns:a16="http://schemas.microsoft.com/office/drawing/2014/main" id="{3F27D32C-5C72-4149-8C54-D8669B7EC12C}"/>
              </a:ext>
            </a:extLst>
          </p:cNvPr>
          <p:cNvCxnSpPr>
            <a:cxnSpLocks/>
          </p:cNvCxnSpPr>
          <p:nvPr/>
        </p:nvCxnSpPr>
        <p:spPr>
          <a:xfrm>
            <a:off x="846000" y="562764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32">
            <a:extLst>
              <a:ext uri="{FF2B5EF4-FFF2-40B4-BE49-F238E27FC236}">
                <a16:creationId xmlns:a16="http://schemas.microsoft.com/office/drawing/2014/main" id="{1001AE56-7064-48C5-875A-2BE287F0C117}"/>
              </a:ext>
            </a:extLst>
          </p:cNvPr>
          <p:cNvCxnSpPr/>
          <p:nvPr/>
        </p:nvCxnSpPr>
        <p:spPr>
          <a:xfrm>
            <a:off x="3200400" y="1371600"/>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35">
            <a:extLst>
              <a:ext uri="{FF2B5EF4-FFF2-40B4-BE49-F238E27FC236}">
                <a16:creationId xmlns:a16="http://schemas.microsoft.com/office/drawing/2014/main" id="{B49C7E04-DA7D-470C-A21F-99A4D19924BE}"/>
              </a:ext>
            </a:extLst>
          </p:cNvPr>
          <p:cNvSpPr txBox="1"/>
          <p:nvPr/>
        </p:nvSpPr>
        <p:spPr>
          <a:xfrm>
            <a:off x="3513277" y="1371600"/>
            <a:ext cx="686406" cy="461665"/>
          </a:xfrm>
          <a:prstGeom prst="rect">
            <a:avLst/>
          </a:prstGeom>
          <a:noFill/>
        </p:spPr>
        <p:txBody>
          <a:bodyPr wrap="none" rtlCol="0">
            <a:spAutoFit/>
          </a:bodyPr>
          <a:lstStyle/>
          <a:p>
            <a:r>
              <a:rPr lang="en-US" sz="2400" baseline="30000" dirty="0">
                <a:latin typeface="+mj-lt"/>
                <a:cs typeface="Times New Roman" panose="02020603050405020304" pitchFamily="18" charset="0"/>
              </a:rPr>
              <a:t>25</a:t>
            </a:r>
            <a:r>
              <a:rPr lang="en-US" altLang="zh-CN" sz="2400" dirty="0">
                <a:latin typeface="+mj-lt"/>
                <a:cs typeface="Times New Roman" panose="02020603050405020304" pitchFamily="18" charset="0"/>
              </a:rPr>
              <a:t>Si</a:t>
            </a:r>
            <a:endParaRPr lang="en-US" sz="2400" dirty="0">
              <a:latin typeface="+mj-lt"/>
              <a:cs typeface="Times New Roman" panose="02020603050405020304" pitchFamily="18" charset="0"/>
            </a:endParaRPr>
          </a:p>
        </p:txBody>
      </p:sp>
      <p:cxnSp>
        <p:nvCxnSpPr>
          <p:cNvPr id="17" name="直接连接符 39">
            <a:extLst>
              <a:ext uri="{FF2B5EF4-FFF2-40B4-BE49-F238E27FC236}">
                <a16:creationId xmlns:a16="http://schemas.microsoft.com/office/drawing/2014/main" id="{AEFB5C43-EA35-4AE6-BA82-322B9AC947DB}"/>
              </a:ext>
            </a:extLst>
          </p:cNvPr>
          <p:cNvCxnSpPr>
            <a:cxnSpLocks/>
          </p:cNvCxnSpPr>
          <p:nvPr/>
        </p:nvCxnSpPr>
        <p:spPr>
          <a:xfrm flipV="1">
            <a:off x="846000" y="2602093"/>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40">
            <a:extLst>
              <a:ext uri="{FF2B5EF4-FFF2-40B4-BE49-F238E27FC236}">
                <a16:creationId xmlns:a16="http://schemas.microsoft.com/office/drawing/2014/main" id="{D3177CF4-1C96-496D-93A8-20C067B17915}"/>
              </a:ext>
            </a:extLst>
          </p:cNvPr>
          <p:cNvSpPr txBox="1"/>
          <p:nvPr/>
        </p:nvSpPr>
        <p:spPr>
          <a:xfrm>
            <a:off x="169918" y="5427586"/>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5/2</a:t>
            </a:r>
            <a:r>
              <a:rPr lang="en-US" sz="2000" baseline="30000" dirty="0">
                <a:latin typeface="+mj-lt"/>
                <a:cs typeface="Times New Roman" panose="02020603050405020304" pitchFamily="18" charset="0"/>
              </a:rPr>
              <a:t>+</a:t>
            </a:r>
          </a:p>
        </p:txBody>
      </p:sp>
      <p:sp>
        <p:nvSpPr>
          <p:cNvPr id="21" name="文本框 68">
            <a:extLst>
              <a:ext uri="{FF2B5EF4-FFF2-40B4-BE49-F238E27FC236}">
                <a16:creationId xmlns:a16="http://schemas.microsoft.com/office/drawing/2014/main" id="{859DEA50-A850-4210-99AF-2C8739B2C8A3}"/>
              </a:ext>
            </a:extLst>
          </p:cNvPr>
          <p:cNvSpPr txBox="1"/>
          <p:nvPr/>
        </p:nvSpPr>
        <p:spPr>
          <a:xfrm>
            <a:off x="169918" y="2419290"/>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3/2</a:t>
            </a:r>
            <a:r>
              <a:rPr lang="en-US" sz="2000" baseline="30000" dirty="0">
                <a:latin typeface="+mj-lt"/>
                <a:cs typeface="Times New Roman" panose="02020603050405020304" pitchFamily="18" charset="0"/>
              </a:rPr>
              <a:t>+</a:t>
            </a:r>
          </a:p>
        </p:txBody>
      </p:sp>
      <p:sp>
        <p:nvSpPr>
          <p:cNvPr id="27" name="矩形 13">
            <a:extLst>
              <a:ext uri="{FF2B5EF4-FFF2-40B4-BE49-F238E27FC236}">
                <a16:creationId xmlns:a16="http://schemas.microsoft.com/office/drawing/2014/main" id="{EAC78937-D749-4E01-B129-25A06E972511}"/>
              </a:ext>
            </a:extLst>
          </p:cNvPr>
          <p:cNvSpPr/>
          <p:nvPr/>
        </p:nvSpPr>
        <p:spPr>
          <a:xfrm>
            <a:off x="2283887" y="2419290"/>
            <a:ext cx="755335" cy="400110"/>
          </a:xfrm>
          <a:prstGeom prst="rect">
            <a:avLst/>
          </a:prstGeom>
        </p:spPr>
        <p:txBody>
          <a:bodyPr wrap="none">
            <a:spAutoFit/>
          </a:bodyPr>
          <a:lstStyle/>
          <a:p>
            <a:r>
              <a:rPr lang="en-US" sz="2000" dirty="0">
                <a:latin typeface="+mj-lt"/>
                <a:cs typeface="Times New Roman" panose="02020603050405020304" pitchFamily="18" charset="0"/>
              </a:rPr>
              <a:t>2673</a:t>
            </a:r>
          </a:p>
        </p:txBody>
      </p:sp>
      <p:cxnSp>
        <p:nvCxnSpPr>
          <p:cNvPr id="28" name="直接连接符 62">
            <a:extLst>
              <a:ext uri="{FF2B5EF4-FFF2-40B4-BE49-F238E27FC236}">
                <a16:creationId xmlns:a16="http://schemas.microsoft.com/office/drawing/2014/main" id="{DC55A117-CE71-47A2-920C-45D29961A99E}"/>
              </a:ext>
            </a:extLst>
          </p:cNvPr>
          <p:cNvCxnSpPr>
            <a:cxnSpLocks/>
          </p:cNvCxnSpPr>
          <p:nvPr/>
        </p:nvCxnSpPr>
        <p:spPr>
          <a:xfrm>
            <a:off x="846000" y="384226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64">
            <a:extLst>
              <a:ext uri="{FF2B5EF4-FFF2-40B4-BE49-F238E27FC236}">
                <a16:creationId xmlns:a16="http://schemas.microsoft.com/office/drawing/2014/main" id="{EC2B84F2-62DD-4BFE-8B16-5A9A60C469B5}"/>
              </a:ext>
            </a:extLst>
          </p:cNvPr>
          <p:cNvCxnSpPr>
            <a:cxnSpLocks/>
          </p:cNvCxnSpPr>
          <p:nvPr/>
        </p:nvCxnSpPr>
        <p:spPr>
          <a:xfrm>
            <a:off x="846000" y="359455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65">
            <a:extLst>
              <a:ext uri="{FF2B5EF4-FFF2-40B4-BE49-F238E27FC236}">
                <a16:creationId xmlns:a16="http://schemas.microsoft.com/office/drawing/2014/main" id="{DBE43897-AFAF-4F1A-BD27-F25FF92733C8}"/>
              </a:ext>
            </a:extLst>
          </p:cNvPr>
          <p:cNvCxnSpPr>
            <a:cxnSpLocks/>
          </p:cNvCxnSpPr>
          <p:nvPr/>
        </p:nvCxnSpPr>
        <p:spPr>
          <a:xfrm>
            <a:off x="846000" y="458515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5EAADB7D-FCBA-4C2E-A191-32C612974B95}"/>
              </a:ext>
            </a:extLst>
          </p:cNvPr>
          <p:cNvSpPr txBox="1"/>
          <p:nvPr/>
        </p:nvSpPr>
        <p:spPr>
          <a:xfrm>
            <a:off x="2283887" y="5427586"/>
            <a:ext cx="327334" cy="400110"/>
          </a:xfrm>
          <a:prstGeom prst="rect">
            <a:avLst/>
          </a:prstGeom>
          <a:noFill/>
        </p:spPr>
        <p:txBody>
          <a:bodyPr wrap="none" rtlCol="0">
            <a:spAutoFit/>
          </a:bodyPr>
          <a:lstStyle/>
          <a:p>
            <a:r>
              <a:rPr lang="en-US" altLang="zh-CN" sz="2000" dirty="0">
                <a:latin typeface="+mj-lt"/>
                <a:cs typeface="Times New Roman" panose="02020603050405020304" pitchFamily="18" charset="0"/>
              </a:rPr>
              <a:t>0</a:t>
            </a:r>
            <a:endParaRPr lang="zh-CN" altLang="en-US" sz="2000" dirty="0">
              <a:latin typeface="+mj-lt"/>
              <a:cs typeface="Times New Roman" panose="02020603050405020304" pitchFamily="18" charset="0"/>
            </a:endParaRPr>
          </a:p>
        </p:txBody>
      </p:sp>
      <p:sp>
        <p:nvSpPr>
          <p:cNvPr id="33" name="文本框 56">
            <a:extLst>
              <a:ext uri="{FF2B5EF4-FFF2-40B4-BE49-F238E27FC236}">
                <a16:creationId xmlns:a16="http://schemas.microsoft.com/office/drawing/2014/main" id="{C3210659-55D9-4E0B-B444-3E5FCDBC529C}"/>
              </a:ext>
            </a:extLst>
          </p:cNvPr>
          <p:cNvSpPr txBox="1"/>
          <p:nvPr/>
        </p:nvSpPr>
        <p:spPr>
          <a:xfrm>
            <a:off x="169918" y="4400490"/>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3/2</a:t>
            </a:r>
            <a:r>
              <a:rPr lang="en-US" sz="2000" baseline="30000" dirty="0">
                <a:latin typeface="+mj-lt"/>
                <a:cs typeface="Times New Roman" panose="02020603050405020304" pitchFamily="18" charset="0"/>
              </a:rPr>
              <a:t>+</a:t>
            </a:r>
          </a:p>
        </p:txBody>
      </p:sp>
      <p:sp>
        <p:nvSpPr>
          <p:cNvPr id="34" name="文本框 56">
            <a:extLst>
              <a:ext uri="{FF2B5EF4-FFF2-40B4-BE49-F238E27FC236}">
                <a16:creationId xmlns:a16="http://schemas.microsoft.com/office/drawing/2014/main" id="{F70C6E5F-0C2B-4C18-81D8-C84A977527E2}"/>
              </a:ext>
            </a:extLst>
          </p:cNvPr>
          <p:cNvSpPr txBox="1"/>
          <p:nvPr/>
        </p:nvSpPr>
        <p:spPr>
          <a:xfrm>
            <a:off x="0" y="3657600"/>
            <a:ext cx="809837" cy="400110"/>
          </a:xfrm>
          <a:prstGeom prst="rect">
            <a:avLst/>
          </a:prstGeom>
          <a:noFill/>
        </p:spPr>
        <p:txBody>
          <a:bodyPr wrap="none" rtlCol="0">
            <a:spAutoFit/>
          </a:bodyPr>
          <a:lstStyle/>
          <a:p>
            <a:r>
              <a:rPr lang="en-US" sz="2000" dirty="0">
                <a:latin typeface="+mj-lt"/>
                <a:cs typeface="Times New Roman" panose="02020603050405020304" pitchFamily="18" charset="0"/>
              </a:rPr>
              <a:t>(7/2)</a:t>
            </a:r>
            <a:r>
              <a:rPr lang="en-US" sz="2000" baseline="30000" dirty="0">
                <a:latin typeface="+mj-lt"/>
                <a:cs typeface="Times New Roman" panose="02020603050405020304" pitchFamily="18" charset="0"/>
              </a:rPr>
              <a:t>+</a:t>
            </a:r>
          </a:p>
        </p:txBody>
      </p:sp>
      <p:sp>
        <p:nvSpPr>
          <p:cNvPr id="35" name="TextBox 34">
            <a:extLst>
              <a:ext uri="{FF2B5EF4-FFF2-40B4-BE49-F238E27FC236}">
                <a16:creationId xmlns:a16="http://schemas.microsoft.com/office/drawing/2014/main" id="{94D218B8-F5C7-4306-8797-98A4518C2CF8}"/>
              </a:ext>
            </a:extLst>
          </p:cNvPr>
          <p:cNvSpPr txBox="1"/>
          <p:nvPr/>
        </p:nvSpPr>
        <p:spPr>
          <a:xfrm>
            <a:off x="2283887" y="4400490"/>
            <a:ext cx="612668" cy="400110"/>
          </a:xfrm>
          <a:prstGeom prst="rect">
            <a:avLst/>
          </a:prstGeom>
          <a:noFill/>
        </p:spPr>
        <p:txBody>
          <a:bodyPr wrap="none" rtlCol="0">
            <a:spAutoFit/>
          </a:bodyPr>
          <a:lstStyle/>
          <a:p>
            <a:r>
              <a:rPr lang="en-US" altLang="zh-CN" sz="2000" dirty="0">
                <a:latin typeface="+mj-lt"/>
                <a:cs typeface="Times New Roman" panose="02020603050405020304" pitchFamily="18" charset="0"/>
              </a:rPr>
              <a:t>945</a:t>
            </a:r>
            <a:endParaRPr lang="zh-CN" altLang="en-US" sz="2000" dirty="0">
              <a:latin typeface="+mj-lt"/>
              <a:cs typeface="Times New Roman" panose="02020603050405020304" pitchFamily="18" charset="0"/>
            </a:endParaRPr>
          </a:p>
        </p:txBody>
      </p:sp>
      <p:sp>
        <p:nvSpPr>
          <p:cNvPr id="36" name="TextBox 35">
            <a:extLst>
              <a:ext uri="{FF2B5EF4-FFF2-40B4-BE49-F238E27FC236}">
                <a16:creationId xmlns:a16="http://schemas.microsoft.com/office/drawing/2014/main" id="{AA760B25-1381-4C99-AC79-D233435CBB7D}"/>
              </a:ext>
            </a:extLst>
          </p:cNvPr>
          <p:cNvSpPr txBox="1"/>
          <p:nvPr/>
        </p:nvSpPr>
        <p:spPr>
          <a:xfrm>
            <a:off x="2283887" y="3657600"/>
            <a:ext cx="755335" cy="400110"/>
          </a:xfrm>
          <a:prstGeom prst="rect">
            <a:avLst/>
          </a:prstGeom>
          <a:noFill/>
        </p:spPr>
        <p:txBody>
          <a:bodyPr wrap="none" rtlCol="0">
            <a:spAutoFit/>
          </a:bodyPr>
          <a:lstStyle/>
          <a:p>
            <a:r>
              <a:rPr lang="en-US" altLang="zh-CN" sz="2000" dirty="0">
                <a:latin typeface="+mj-lt"/>
                <a:cs typeface="Times New Roman" panose="02020603050405020304" pitchFamily="18" charset="0"/>
              </a:rPr>
              <a:t>1612</a:t>
            </a:r>
            <a:endParaRPr lang="zh-CN" altLang="en-US" sz="2000" dirty="0">
              <a:latin typeface="+mj-lt"/>
              <a:cs typeface="Times New Roman" panose="02020603050405020304" pitchFamily="18" charset="0"/>
            </a:endParaRPr>
          </a:p>
        </p:txBody>
      </p:sp>
      <p:cxnSp>
        <p:nvCxnSpPr>
          <p:cNvPr id="41" name="直接箭头连接符 79">
            <a:extLst>
              <a:ext uri="{FF2B5EF4-FFF2-40B4-BE49-F238E27FC236}">
                <a16:creationId xmlns:a16="http://schemas.microsoft.com/office/drawing/2014/main" id="{825373B3-3330-4F82-BFE2-EB7BC019190A}"/>
              </a:ext>
            </a:extLst>
          </p:cNvPr>
          <p:cNvCxnSpPr/>
          <p:nvPr/>
        </p:nvCxnSpPr>
        <p:spPr>
          <a:xfrm flipH="1">
            <a:off x="2558651" y="1748975"/>
            <a:ext cx="641749" cy="271183"/>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65646BF4-7D88-41A6-8D3B-229C4555D80B}"/>
              </a:ext>
            </a:extLst>
          </p:cNvPr>
          <p:cNvSpPr txBox="1"/>
          <p:nvPr/>
        </p:nvSpPr>
        <p:spPr>
          <a:xfrm>
            <a:off x="2283887" y="3409890"/>
            <a:ext cx="755335" cy="400110"/>
          </a:xfrm>
          <a:prstGeom prst="rect">
            <a:avLst/>
          </a:prstGeom>
          <a:noFill/>
        </p:spPr>
        <p:txBody>
          <a:bodyPr wrap="none" rtlCol="0">
            <a:spAutoFit/>
          </a:bodyPr>
          <a:lstStyle/>
          <a:p>
            <a:r>
              <a:rPr lang="en-US" altLang="zh-CN" sz="2000" dirty="0">
                <a:latin typeface="+mj-lt"/>
                <a:cs typeface="Times New Roman" panose="02020603050405020304" pitchFamily="18" charset="0"/>
              </a:rPr>
              <a:t>1789</a:t>
            </a:r>
            <a:endParaRPr lang="zh-CN" altLang="en-US" sz="2000" dirty="0">
              <a:latin typeface="+mj-lt"/>
              <a:cs typeface="Times New Roman" panose="02020603050405020304" pitchFamily="18" charset="0"/>
            </a:endParaRPr>
          </a:p>
        </p:txBody>
      </p:sp>
      <p:cxnSp>
        <p:nvCxnSpPr>
          <p:cNvPr id="44" name="直接箭头连接符 79">
            <a:extLst>
              <a:ext uri="{FF2B5EF4-FFF2-40B4-BE49-F238E27FC236}">
                <a16:creationId xmlns:a16="http://schemas.microsoft.com/office/drawing/2014/main" id="{9C121D58-D28F-4304-AF2E-88DA362C950C}"/>
              </a:ext>
            </a:extLst>
          </p:cNvPr>
          <p:cNvCxnSpPr>
            <a:cxnSpLocks/>
          </p:cNvCxnSpPr>
          <p:nvPr/>
        </p:nvCxnSpPr>
        <p:spPr>
          <a:xfrm>
            <a:off x="3200400" y="1371600"/>
            <a:ext cx="0" cy="379120"/>
          </a:xfrm>
          <a:prstGeom prst="straightConnector1">
            <a:avLst/>
          </a:prstGeom>
          <a:ln w="22225">
            <a:solidFill>
              <a:srgbClr val="59D454"/>
            </a:solidFill>
            <a:headEnd w="lg" len="lg"/>
            <a:tailEnd type="none" w="lg" len="lg"/>
          </a:ln>
        </p:spPr>
        <p:style>
          <a:lnRef idx="1">
            <a:schemeClr val="accent1"/>
          </a:lnRef>
          <a:fillRef idx="0">
            <a:schemeClr val="accent1"/>
          </a:fillRef>
          <a:effectRef idx="0">
            <a:schemeClr val="accent1"/>
          </a:effectRef>
          <a:fontRef idx="minor">
            <a:schemeClr val="tx1"/>
          </a:fontRef>
        </p:style>
      </p:cxnSp>
      <p:sp>
        <p:nvSpPr>
          <p:cNvPr id="47" name="文本框 68">
            <a:extLst>
              <a:ext uri="{FF2B5EF4-FFF2-40B4-BE49-F238E27FC236}">
                <a16:creationId xmlns:a16="http://schemas.microsoft.com/office/drawing/2014/main" id="{D7A0F49E-4B4B-4FDD-9F8F-A9EC93D8811F}"/>
              </a:ext>
            </a:extLst>
          </p:cNvPr>
          <p:cNvSpPr txBox="1"/>
          <p:nvPr/>
        </p:nvSpPr>
        <p:spPr>
          <a:xfrm>
            <a:off x="169918" y="3409890"/>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5/2</a:t>
            </a:r>
            <a:r>
              <a:rPr lang="en-US" sz="2000" baseline="30000" dirty="0">
                <a:latin typeface="+mj-lt"/>
                <a:cs typeface="Times New Roman" panose="02020603050405020304" pitchFamily="18" charset="0"/>
              </a:rPr>
              <a:t>+</a:t>
            </a:r>
          </a:p>
        </p:txBody>
      </p:sp>
      <p:sp>
        <p:nvSpPr>
          <p:cNvPr id="48" name="文本框 35">
            <a:extLst>
              <a:ext uri="{FF2B5EF4-FFF2-40B4-BE49-F238E27FC236}">
                <a16:creationId xmlns:a16="http://schemas.microsoft.com/office/drawing/2014/main" id="{785173C7-8039-41EB-948C-A05CE335C769}"/>
              </a:ext>
            </a:extLst>
          </p:cNvPr>
          <p:cNvSpPr txBox="1"/>
          <p:nvPr/>
        </p:nvSpPr>
        <p:spPr>
          <a:xfrm>
            <a:off x="1264475" y="5657798"/>
            <a:ext cx="686406" cy="461665"/>
          </a:xfrm>
          <a:prstGeom prst="rect">
            <a:avLst/>
          </a:prstGeom>
          <a:noFill/>
        </p:spPr>
        <p:txBody>
          <a:bodyPr wrap="none" rtlCol="0">
            <a:spAutoFit/>
          </a:bodyPr>
          <a:lstStyle/>
          <a:p>
            <a:r>
              <a:rPr lang="en-US" sz="2400" baseline="30000" dirty="0">
                <a:latin typeface="+mj-lt"/>
                <a:cs typeface="Times New Roman" panose="02020603050405020304" pitchFamily="18" charset="0"/>
              </a:rPr>
              <a:t>25</a:t>
            </a:r>
            <a:r>
              <a:rPr lang="en-US" sz="2400" dirty="0">
                <a:latin typeface="+mj-lt"/>
                <a:cs typeface="Times New Roman" panose="02020603050405020304" pitchFamily="18" charset="0"/>
              </a:rPr>
              <a:t>Al</a:t>
            </a:r>
          </a:p>
        </p:txBody>
      </p:sp>
      <p:sp>
        <p:nvSpPr>
          <p:cNvPr id="49" name="文本框 40">
            <a:extLst>
              <a:ext uri="{FF2B5EF4-FFF2-40B4-BE49-F238E27FC236}">
                <a16:creationId xmlns:a16="http://schemas.microsoft.com/office/drawing/2014/main" id="{0E9A9532-5244-4736-8884-83690CD690BC}"/>
              </a:ext>
            </a:extLst>
          </p:cNvPr>
          <p:cNvSpPr txBox="1"/>
          <p:nvPr/>
        </p:nvSpPr>
        <p:spPr>
          <a:xfrm>
            <a:off x="3174883" y="992192"/>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5/2</a:t>
            </a:r>
            <a:r>
              <a:rPr lang="en-US" sz="2000" baseline="30000" dirty="0">
                <a:latin typeface="+mj-lt"/>
                <a:cs typeface="Times New Roman" panose="02020603050405020304" pitchFamily="18" charset="0"/>
              </a:rPr>
              <a:t>+</a:t>
            </a:r>
          </a:p>
        </p:txBody>
      </p:sp>
      <p:cxnSp>
        <p:nvCxnSpPr>
          <p:cNvPr id="50" name="直接连接符 9">
            <a:extLst>
              <a:ext uri="{FF2B5EF4-FFF2-40B4-BE49-F238E27FC236}">
                <a16:creationId xmlns:a16="http://schemas.microsoft.com/office/drawing/2014/main" id="{42512BA6-DE20-4CFB-8F62-BB02A16CFAD6}"/>
              </a:ext>
            </a:extLst>
          </p:cNvPr>
          <p:cNvCxnSpPr>
            <a:cxnSpLocks/>
          </p:cNvCxnSpPr>
          <p:nvPr/>
        </p:nvCxnSpPr>
        <p:spPr>
          <a:xfrm>
            <a:off x="6804000" y="562764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32">
            <a:extLst>
              <a:ext uri="{FF2B5EF4-FFF2-40B4-BE49-F238E27FC236}">
                <a16:creationId xmlns:a16="http://schemas.microsoft.com/office/drawing/2014/main" id="{AE23ABED-35AE-47B2-A797-337E1D38E4DE}"/>
              </a:ext>
            </a:extLst>
          </p:cNvPr>
          <p:cNvCxnSpPr/>
          <p:nvPr/>
        </p:nvCxnSpPr>
        <p:spPr>
          <a:xfrm>
            <a:off x="4729598" y="1745096"/>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文本框 35">
            <a:extLst>
              <a:ext uri="{FF2B5EF4-FFF2-40B4-BE49-F238E27FC236}">
                <a16:creationId xmlns:a16="http://schemas.microsoft.com/office/drawing/2014/main" id="{EB30732D-C851-4A99-98B9-CAA254A50063}"/>
              </a:ext>
            </a:extLst>
          </p:cNvPr>
          <p:cNvSpPr txBox="1"/>
          <p:nvPr/>
        </p:nvSpPr>
        <p:spPr>
          <a:xfrm>
            <a:off x="4908369" y="1748135"/>
            <a:ext cx="806631" cy="461665"/>
          </a:xfrm>
          <a:prstGeom prst="rect">
            <a:avLst/>
          </a:prstGeom>
          <a:noFill/>
        </p:spPr>
        <p:txBody>
          <a:bodyPr wrap="none" rtlCol="0">
            <a:spAutoFit/>
          </a:bodyPr>
          <a:lstStyle/>
          <a:p>
            <a:r>
              <a:rPr lang="en-US" sz="2400" baseline="30000" dirty="0">
                <a:latin typeface="+mj-lt"/>
                <a:cs typeface="Times New Roman" panose="02020603050405020304" pitchFamily="18" charset="0"/>
              </a:rPr>
              <a:t>25</a:t>
            </a:r>
            <a:r>
              <a:rPr lang="en-US" altLang="zh-CN" sz="2400" dirty="0">
                <a:latin typeface="+mj-lt"/>
                <a:cs typeface="Times New Roman" panose="02020603050405020304" pitchFamily="18" charset="0"/>
              </a:rPr>
              <a:t>Na</a:t>
            </a:r>
            <a:endParaRPr lang="en-US" sz="2400" dirty="0">
              <a:latin typeface="+mj-lt"/>
              <a:cs typeface="Times New Roman" panose="02020603050405020304" pitchFamily="18" charset="0"/>
            </a:endParaRPr>
          </a:p>
        </p:txBody>
      </p:sp>
      <p:cxnSp>
        <p:nvCxnSpPr>
          <p:cNvPr id="53" name="直接连接符 39">
            <a:extLst>
              <a:ext uri="{FF2B5EF4-FFF2-40B4-BE49-F238E27FC236}">
                <a16:creationId xmlns:a16="http://schemas.microsoft.com/office/drawing/2014/main" id="{9CF68850-7910-4B57-970F-BE29EAFCA61C}"/>
              </a:ext>
            </a:extLst>
          </p:cNvPr>
          <p:cNvCxnSpPr>
            <a:cxnSpLocks/>
          </p:cNvCxnSpPr>
          <p:nvPr/>
        </p:nvCxnSpPr>
        <p:spPr>
          <a:xfrm flipV="1">
            <a:off x="6804000" y="2419592"/>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文本框 40">
            <a:extLst>
              <a:ext uri="{FF2B5EF4-FFF2-40B4-BE49-F238E27FC236}">
                <a16:creationId xmlns:a16="http://schemas.microsoft.com/office/drawing/2014/main" id="{C336A832-0A79-4ED9-828D-ECB2B548DB23}"/>
              </a:ext>
            </a:extLst>
          </p:cNvPr>
          <p:cNvSpPr txBox="1"/>
          <p:nvPr/>
        </p:nvSpPr>
        <p:spPr>
          <a:xfrm>
            <a:off x="6152489" y="5427586"/>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5/2</a:t>
            </a:r>
            <a:r>
              <a:rPr lang="en-US" sz="2000" baseline="30000" dirty="0">
                <a:latin typeface="+mj-lt"/>
                <a:cs typeface="Times New Roman" panose="02020603050405020304" pitchFamily="18" charset="0"/>
              </a:rPr>
              <a:t>+</a:t>
            </a:r>
          </a:p>
        </p:txBody>
      </p:sp>
      <p:sp>
        <p:nvSpPr>
          <p:cNvPr id="55" name="文本框 68">
            <a:extLst>
              <a:ext uri="{FF2B5EF4-FFF2-40B4-BE49-F238E27FC236}">
                <a16:creationId xmlns:a16="http://schemas.microsoft.com/office/drawing/2014/main" id="{E4AEE24E-8BDF-412D-97F3-2BFC8C9A540E}"/>
              </a:ext>
            </a:extLst>
          </p:cNvPr>
          <p:cNvSpPr txBox="1"/>
          <p:nvPr/>
        </p:nvSpPr>
        <p:spPr>
          <a:xfrm>
            <a:off x="6152489" y="2236789"/>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3/2</a:t>
            </a:r>
            <a:r>
              <a:rPr lang="en-US" sz="2000" baseline="30000" dirty="0">
                <a:latin typeface="+mj-lt"/>
                <a:cs typeface="Times New Roman" panose="02020603050405020304" pitchFamily="18" charset="0"/>
              </a:rPr>
              <a:t>+</a:t>
            </a:r>
          </a:p>
        </p:txBody>
      </p:sp>
      <p:sp>
        <p:nvSpPr>
          <p:cNvPr id="56" name="矩形 13">
            <a:extLst>
              <a:ext uri="{FF2B5EF4-FFF2-40B4-BE49-F238E27FC236}">
                <a16:creationId xmlns:a16="http://schemas.microsoft.com/office/drawing/2014/main" id="{65B9AA05-7568-40F5-966F-8322EFA01FED}"/>
              </a:ext>
            </a:extLst>
          </p:cNvPr>
          <p:cNvSpPr/>
          <p:nvPr/>
        </p:nvSpPr>
        <p:spPr>
          <a:xfrm>
            <a:off x="8266458" y="2236789"/>
            <a:ext cx="755335" cy="400110"/>
          </a:xfrm>
          <a:prstGeom prst="rect">
            <a:avLst/>
          </a:prstGeom>
        </p:spPr>
        <p:txBody>
          <a:bodyPr wrap="none">
            <a:spAutoFit/>
          </a:bodyPr>
          <a:lstStyle/>
          <a:p>
            <a:r>
              <a:rPr lang="en-US" sz="2000" dirty="0">
                <a:latin typeface="+mj-lt"/>
                <a:cs typeface="Times New Roman" panose="02020603050405020304" pitchFamily="18" charset="0"/>
              </a:rPr>
              <a:t>2801</a:t>
            </a:r>
          </a:p>
        </p:txBody>
      </p:sp>
      <p:cxnSp>
        <p:nvCxnSpPr>
          <p:cNvPr id="57" name="直接连接符 62">
            <a:extLst>
              <a:ext uri="{FF2B5EF4-FFF2-40B4-BE49-F238E27FC236}">
                <a16:creationId xmlns:a16="http://schemas.microsoft.com/office/drawing/2014/main" id="{6417A32B-C55F-4360-87F1-DF8D7C0D730C}"/>
              </a:ext>
            </a:extLst>
          </p:cNvPr>
          <p:cNvCxnSpPr>
            <a:cxnSpLocks/>
          </p:cNvCxnSpPr>
          <p:nvPr/>
        </p:nvCxnSpPr>
        <p:spPr>
          <a:xfrm>
            <a:off x="6804000" y="3793055"/>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64">
            <a:extLst>
              <a:ext uri="{FF2B5EF4-FFF2-40B4-BE49-F238E27FC236}">
                <a16:creationId xmlns:a16="http://schemas.microsoft.com/office/drawing/2014/main" id="{E39D0C83-50FB-46D9-8DE1-B6ACD8DB3B6D}"/>
              </a:ext>
            </a:extLst>
          </p:cNvPr>
          <p:cNvCxnSpPr>
            <a:cxnSpLocks/>
          </p:cNvCxnSpPr>
          <p:nvPr/>
        </p:nvCxnSpPr>
        <p:spPr>
          <a:xfrm>
            <a:off x="6804000" y="3335855"/>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65">
            <a:extLst>
              <a:ext uri="{FF2B5EF4-FFF2-40B4-BE49-F238E27FC236}">
                <a16:creationId xmlns:a16="http://schemas.microsoft.com/office/drawing/2014/main" id="{8B07680A-D95E-4460-A4B3-A1231FA36C63}"/>
              </a:ext>
            </a:extLst>
          </p:cNvPr>
          <p:cNvCxnSpPr>
            <a:cxnSpLocks/>
          </p:cNvCxnSpPr>
          <p:nvPr/>
        </p:nvCxnSpPr>
        <p:spPr>
          <a:xfrm>
            <a:off x="6804000" y="444970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18EA9E54-BF9A-4513-AD45-21B6E6025279}"/>
              </a:ext>
            </a:extLst>
          </p:cNvPr>
          <p:cNvSpPr txBox="1"/>
          <p:nvPr/>
        </p:nvSpPr>
        <p:spPr>
          <a:xfrm>
            <a:off x="8266458" y="5427586"/>
            <a:ext cx="327334" cy="400110"/>
          </a:xfrm>
          <a:prstGeom prst="rect">
            <a:avLst/>
          </a:prstGeom>
          <a:noFill/>
        </p:spPr>
        <p:txBody>
          <a:bodyPr wrap="none" rtlCol="0">
            <a:spAutoFit/>
          </a:bodyPr>
          <a:lstStyle/>
          <a:p>
            <a:r>
              <a:rPr lang="en-US" altLang="zh-CN" sz="2000" dirty="0">
                <a:latin typeface="+mj-lt"/>
                <a:cs typeface="Times New Roman" panose="02020603050405020304" pitchFamily="18" charset="0"/>
              </a:rPr>
              <a:t>0</a:t>
            </a:r>
            <a:endParaRPr lang="zh-CN" altLang="en-US" sz="2000" dirty="0">
              <a:latin typeface="+mj-lt"/>
              <a:cs typeface="Times New Roman" panose="02020603050405020304" pitchFamily="18" charset="0"/>
            </a:endParaRPr>
          </a:p>
        </p:txBody>
      </p:sp>
      <p:sp>
        <p:nvSpPr>
          <p:cNvPr id="61" name="文本框 56">
            <a:extLst>
              <a:ext uri="{FF2B5EF4-FFF2-40B4-BE49-F238E27FC236}">
                <a16:creationId xmlns:a16="http://schemas.microsoft.com/office/drawing/2014/main" id="{7B7FA654-F493-4B00-8349-9674DC0213BC}"/>
              </a:ext>
            </a:extLst>
          </p:cNvPr>
          <p:cNvSpPr txBox="1"/>
          <p:nvPr/>
        </p:nvSpPr>
        <p:spPr>
          <a:xfrm>
            <a:off x="6152489" y="4267200"/>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3/2</a:t>
            </a:r>
            <a:r>
              <a:rPr lang="en-US" sz="2000" baseline="30000" dirty="0">
                <a:latin typeface="+mj-lt"/>
                <a:cs typeface="Times New Roman" panose="02020603050405020304" pitchFamily="18" charset="0"/>
              </a:rPr>
              <a:t>+</a:t>
            </a:r>
          </a:p>
        </p:txBody>
      </p:sp>
      <p:sp>
        <p:nvSpPr>
          <p:cNvPr id="62" name="文本框 56">
            <a:extLst>
              <a:ext uri="{FF2B5EF4-FFF2-40B4-BE49-F238E27FC236}">
                <a16:creationId xmlns:a16="http://schemas.microsoft.com/office/drawing/2014/main" id="{86076FCB-C4FF-48BF-96C8-A964647E9A7D}"/>
              </a:ext>
            </a:extLst>
          </p:cNvPr>
          <p:cNvSpPr txBox="1"/>
          <p:nvPr/>
        </p:nvSpPr>
        <p:spPr>
          <a:xfrm>
            <a:off x="6152489" y="3608389"/>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7/2</a:t>
            </a:r>
            <a:r>
              <a:rPr lang="en-US" sz="2000" baseline="30000" dirty="0">
                <a:latin typeface="+mj-lt"/>
                <a:cs typeface="Times New Roman" panose="02020603050405020304" pitchFamily="18" charset="0"/>
              </a:rPr>
              <a:t>+</a:t>
            </a:r>
          </a:p>
        </p:txBody>
      </p:sp>
      <p:sp>
        <p:nvSpPr>
          <p:cNvPr id="63" name="TextBox 62">
            <a:extLst>
              <a:ext uri="{FF2B5EF4-FFF2-40B4-BE49-F238E27FC236}">
                <a16:creationId xmlns:a16="http://schemas.microsoft.com/office/drawing/2014/main" id="{A75B86F2-D422-44B6-8C32-AF33F2409688}"/>
              </a:ext>
            </a:extLst>
          </p:cNvPr>
          <p:cNvSpPr txBox="1"/>
          <p:nvPr/>
        </p:nvSpPr>
        <p:spPr>
          <a:xfrm>
            <a:off x="8266458" y="4267200"/>
            <a:ext cx="612668" cy="400110"/>
          </a:xfrm>
          <a:prstGeom prst="rect">
            <a:avLst/>
          </a:prstGeom>
          <a:noFill/>
        </p:spPr>
        <p:txBody>
          <a:bodyPr wrap="none" rtlCol="0">
            <a:spAutoFit/>
          </a:bodyPr>
          <a:lstStyle/>
          <a:p>
            <a:r>
              <a:rPr lang="en-US" altLang="zh-CN" sz="2000" dirty="0">
                <a:latin typeface="+mj-lt"/>
                <a:cs typeface="Times New Roman" panose="02020603050405020304" pitchFamily="18" charset="0"/>
              </a:rPr>
              <a:t>975</a:t>
            </a:r>
            <a:endParaRPr lang="zh-CN" altLang="en-US" sz="2000" dirty="0">
              <a:latin typeface="+mj-lt"/>
              <a:cs typeface="Times New Roman" panose="02020603050405020304" pitchFamily="18" charset="0"/>
            </a:endParaRPr>
          </a:p>
        </p:txBody>
      </p:sp>
      <p:sp>
        <p:nvSpPr>
          <p:cNvPr id="64" name="TextBox 63">
            <a:extLst>
              <a:ext uri="{FF2B5EF4-FFF2-40B4-BE49-F238E27FC236}">
                <a16:creationId xmlns:a16="http://schemas.microsoft.com/office/drawing/2014/main" id="{C4BE4AE0-B7A0-41C4-8515-2854FC66124B}"/>
              </a:ext>
            </a:extLst>
          </p:cNvPr>
          <p:cNvSpPr txBox="1"/>
          <p:nvPr/>
        </p:nvSpPr>
        <p:spPr>
          <a:xfrm>
            <a:off x="8266458" y="3608389"/>
            <a:ext cx="755335" cy="400110"/>
          </a:xfrm>
          <a:prstGeom prst="rect">
            <a:avLst/>
          </a:prstGeom>
          <a:noFill/>
        </p:spPr>
        <p:txBody>
          <a:bodyPr wrap="none" rtlCol="0">
            <a:spAutoFit/>
          </a:bodyPr>
          <a:lstStyle/>
          <a:p>
            <a:r>
              <a:rPr lang="en-US" altLang="zh-CN" sz="2000" dirty="0">
                <a:latin typeface="+mj-lt"/>
                <a:cs typeface="Times New Roman" panose="02020603050405020304" pitchFamily="18" charset="0"/>
              </a:rPr>
              <a:t>1612</a:t>
            </a:r>
            <a:endParaRPr lang="zh-CN" altLang="en-US" sz="2000" dirty="0">
              <a:latin typeface="+mj-lt"/>
              <a:cs typeface="Times New Roman" panose="02020603050405020304" pitchFamily="18" charset="0"/>
            </a:endParaRPr>
          </a:p>
        </p:txBody>
      </p:sp>
      <p:cxnSp>
        <p:nvCxnSpPr>
          <p:cNvPr id="65" name="直接箭头连接符 79">
            <a:extLst>
              <a:ext uri="{FF2B5EF4-FFF2-40B4-BE49-F238E27FC236}">
                <a16:creationId xmlns:a16="http://schemas.microsoft.com/office/drawing/2014/main" id="{8AEFD9F9-0FEE-402C-A468-879FC73076B5}"/>
              </a:ext>
            </a:extLst>
          </p:cNvPr>
          <p:cNvCxnSpPr>
            <a:cxnSpLocks/>
          </p:cNvCxnSpPr>
          <p:nvPr/>
        </p:nvCxnSpPr>
        <p:spPr>
          <a:xfrm>
            <a:off x="5958402" y="1745096"/>
            <a:ext cx="640800" cy="270000"/>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2FD23AA3-8D36-455E-85E9-4D5FCFB6BED9}"/>
              </a:ext>
            </a:extLst>
          </p:cNvPr>
          <p:cNvSpPr txBox="1"/>
          <p:nvPr/>
        </p:nvSpPr>
        <p:spPr>
          <a:xfrm>
            <a:off x="8266458" y="3151189"/>
            <a:ext cx="755335" cy="400110"/>
          </a:xfrm>
          <a:prstGeom prst="rect">
            <a:avLst/>
          </a:prstGeom>
          <a:noFill/>
        </p:spPr>
        <p:txBody>
          <a:bodyPr wrap="none" rtlCol="0">
            <a:spAutoFit/>
          </a:bodyPr>
          <a:lstStyle/>
          <a:p>
            <a:r>
              <a:rPr lang="en-US" altLang="zh-CN" sz="2000" dirty="0">
                <a:latin typeface="+mj-lt"/>
                <a:cs typeface="Times New Roman" panose="02020603050405020304" pitchFamily="18" charset="0"/>
              </a:rPr>
              <a:t>1965</a:t>
            </a:r>
            <a:endParaRPr lang="zh-CN" altLang="en-US" sz="2000" dirty="0">
              <a:latin typeface="+mj-lt"/>
              <a:cs typeface="Times New Roman" panose="02020603050405020304" pitchFamily="18" charset="0"/>
            </a:endParaRPr>
          </a:p>
        </p:txBody>
      </p:sp>
      <p:sp>
        <p:nvSpPr>
          <p:cNvPr id="68" name="文本框 68">
            <a:extLst>
              <a:ext uri="{FF2B5EF4-FFF2-40B4-BE49-F238E27FC236}">
                <a16:creationId xmlns:a16="http://schemas.microsoft.com/office/drawing/2014/main" id="{570E6B9C-1A7A-4495-B627-4AE81F39277D}"/>
              </a:ext>
            </a:extLst>
          </p:cNvPr>
          <p:cNvSpPr txBox="1"/>
          <p:nvPr/>
        </p:nvSpPr>
        <p:spPr>
          <a:xfrm>
            <a:off x="6152489" y="3151189"/>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5/2</a:t>
            </a:r>
            <a:r>
              <a:rPr lang="en-US" sz="2000" baseline="30000" dirty="0">
                <a:latin typeface="+mj-lt"/>
                <a:cs typeface="Times New Roman" panose="02020603050405020304" pitchFamily="18" charset="0"/>
              </a:rPr>
              <a:t>+</a:t>
            </a:r>
          </a:p>
        </p:txBody>
      </p:sp>
      <p:sp>
        <p:nvSpPr>
          <p:cNvPr id="69" name="文本框 35">
            <a:extLst>
              <a:ext uri="{FF2B5EF4-FFF2-40B4-BE49-F238E27FC236}">
                <a16:creationId xmlns:a16="http://schemas.microsoft.com/office/drawing/2014/main" id="{F36E63E3-3339-4F56-AA5A-9360005CFBB5}"/>
              </a:ext>
            </a:extLst>
          </p:cNvPr>
          <p:cNvSpPr txBox="1"/>
          <p:nvPr/>
        </p:nvSpPr>
        <p:spPr>
          <a:xfrm>
            <a:off x="7162800" y="5657798"/>
            <a:ext cx="840295" cy="461665"/>
          </a:xfrm>
          <a:prstGeom prst="rect">
            <a:avLst/>
          </a:prstGeom>
          <a:noFill/>
        </p:spPr>
        <p:txBody>
          <a:bodyPr wrap="none" rtlCol="0">
            <a:spAutoFit/>
          </a:bodyPr>
          <a:lstStyle/>
          <a:p>
            <a:r>
              <a:rPr lang="en-US" sz="2400" baseline="30000" dirty="0">
                <a:latin typeface="+mj-lt"/>
                <a:cs typeface="Times New Roman" panose="02020603050405020304" pitchFamily="18" charset="0"/>
              </a:rPr>
              <a:t>25</a:t>
            </a:r>
            <a:r>
              <a:rPr lang="en-US" sz="2400" dirty="0">
                <a:latin typeface="+mj-lt"/>
                <a:cs typeface="Times New Roman" panose="02020603050405020304" pitchFamily="18" charset="0"/>
              </a:rPr>
              <a:t>Mg</a:t>
            </a:r>
          </a:p>
        </p:txBody>
      </p:sp>
      <p:sp>
        <p:nvSpPr>
          <p:cNvPr id="70" name="文本框 40">
            <a:extLst>
              <a:ext uri="{FF2B5EF4-FFF2-40B4-BE49-F238E27FC236}">
                <a16:creationId xmlns:a16="http://schemas.microsoft.com/office/drawing/2014/main" id="{93DF4128-3B76-4EBB-83F9-F6F44DF0CB0E}"/>
              </a:ext>
            </a:extLst>
          </p:cNvPr>
          <p:cNvSpPr txBox="1"/>
          <p:nvPr/>
        </p:nvSpPr>
        <p:spPr>
          <a:xfrm>
            <a:off x="4704081" y="1365688"/>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5/2</a:t>
            </a:r>
            <a:r>
              <a:rPr lang="en-US" sz="2000" baseline="30000" dirty="0">
                <a:latin typeface="+mj-lt"/>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964D2F23-BFBA-4813-BF77-06EA4FF57396}"/>
                  </a:ext>
                </a:extLst>
              </p:cNvPr>
              <p:cNvSpPr txBox="1"/>
              <p:nvPr/>
            </p:nvSpPr>
            <p:spPr>
              <a:xfrm>
                <a:off x="6268706" y="1486912"/>
                <a:ext cx="1918410" cy="39408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𝑄</m:t>
                          </m:r>
                        </m:e>
                        <m:sub>
                          <m:r>
                            <a:rPr lang="zh-CN" altLang="en-US" i="1" smtClean="0">
                              <a:latin typeface="Cambria Math" panose="02040503050406030204" pitchFamily="18" charset="0"/>
                            </a:rPr>
                            <m:t>𝛽</m:t>
                          </m:r>
                          <m:r>
                            <a:rPr lang="en-US" altLang="zh-CN" b="0" i="1" smtClean="0">
                              <a:latin typeface="Cambria Math" panose="02040503050406030204" pitchFamily="18" charset="0"/>
                            </a:rPr>
                            <m:t>−</m:t>
                          </m:r>
                        </m:sub>
                      </m:sSub>
                      <m:r>
                        <a:rPr lang="en-US" altLang="zh-CN" b="0" i="1" smtClean="0">
                          <a:latin typeface="Cambria Math" panose="02040503050406030204" pitchFamily="18" charset="0"/>
                        </a:rPr>
                        <m:t>=3835</m:t>
                      </m:r>
                      <m:r>
                        <a:rPr lang="en-US" altLang="zh-CN" b="0" i="0" smtClean="0">
                          <a:latin typeface="Cambria Math" panose="02040503050406030204" pitchFamily="18" charset="0"/>
                        </a:rPr>
                        <m:t> </m:t>
                      </m:r>
                      <m:r>
                        <m:rPr>
                          <m:sty m:val="p"/>
                        </m:rPr>
                        <a:rPr lang="en-US" altLang="zh-CN" b="0" i="0" smtClean="0">
                          <a:latin typeface="Cambria Math" panose="02040503050406030204" pitchFamily="18" charset="0"/>
                        </a:rPr>
                        <m:t>keV</m:t>
                      </m:r>
                    </m:oMath>
                  </m:oMathPara>
                </a14:m>
                <a:endParaRPr lang="zh-CN" altLang="en-US" dirty="0"/>
              </a:p>
            </p:txBody>
          </p:sp>
        </mc:Choice>
        <mc:Fallback xmlns="">
          <p:sp>
            <p:nvSpPr>
              <p:cNvPr id="46" name="TextBox 45">
                <a:extLst>
                  <a:ext uri="{FF2B5EF4-FFF2-40B4-BE49-F238E27FC236}">
                    <a16:creationId xmlns:a16="http://schemas.microsoft.com/office/drawing/2014/main" id="{964D2F23-BFBA-4813-BF77-06EA4FF57396}"/>
                  </a:ext>
                </a:extLst>
              </p:cNvPr>
              <p:cNvSpPr txBox="1">
                <a:spLocks noRot="1" noChangeAspect="1" noMove="1" noResize="1" noEditPoints="1" noAdjustHandles="1" noChangeArrowheads="1" noChangeShapeType="1" noTextEdit="1"/>
              </p:cNvSpPr>
              <p:nvPr/>
            </p:nvSpPr>
            <p:spPr>
              <a:xfrm>
                <a:off x="6268706" y="1486912"/>
                <a:ext cx="1918410" cy="394082"/>
              </a:xfrm>
              <a:prstGeom prst="rect">
                <a:avLst/>
              </a:prstGeom>
              <a:blipFill>
                <a:blip r:embed="rId3"/>
                <a:stretch>
                  <a:fillRect b="-923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7" name="TextBox 66">
                <a:extLst>
                  <a:ext uri="{FF2B5EF4-FFF2-40B4-BE49-F238E27FC236}">
                    <a16:creationId xmlns:a16="http://schemas.microsoft.com/office/drawing/2014/main" id="{8D18DBB7-F03B-434D-AC49-02D48912E9FA}"/>
                  </a:ext>
                </a:extLst>
              </p:cNvPr>
              <p:cNvSpPr txBox="1"/>
              <p:nvPr/>
            </p:nvSpPr>
            <p:spPr>
              <a:xfrm>
                <a:off x="1031363" y="1355816"/>
                <a:ext cx="198708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𝑄</m:t>
                          </m:r>
                        </m:e>
                        <m:sub>
                          <m:r>
                            <m:rPr>
                              <m:sty m:val="p"/>
                            </m:rPr>
                            <a:rPr lang="en-US" altLang="zh-CN" b="0" i="0" smtClean="0">
                              <a:latin typeface="Cambria Math" panose="02040503050406030204" pitchFamily="18" charset="0"/>
                            </a:rPr>
                            <m:t>EC</m:t>
                          </m:r>
                        </m:sub>
                      </m:sSub>
                      <m:r>
                        <a:rPr lang="en-US" altLang="zh-CN" b="0" i="1" smtClean="0">
                          <a:latin typeface="Cambria Math" panose="02040503050406030204" pitchFamily="18" charset="0"/>
                        </a:rPr>
                        <m:t>=12743</m:t>
                      </m:r>
                      <m:r>
                        <a:rPr lang="en-US" altLang="zh-CN" b="0" i="0" smtClean="0">
                          <a:latin typeface="Cambria Math" panose="02040503050406030204" pitchFamily="18" charset="0"/>
                        </a:rPr>
                        <m:t> </m:t>
                      </m:r>
                      <m:r>
                        <m:rPr>
                          <m:sty m:val="p"/>
                        </m:rPr>
                        <a:rPr lang="en-US" altLang="zh-CN" b="0" i="0" smtClean="0">
                          <a:latin typeface="Cambria Math" panose="02040503050406030204" pitchFamily="18" charset="0"/>
                        </a:rPr>
                        <m:t>keV</m:t>
                      </m:r>
                    </m:oMath>
                  </m:oMathPara>
                </a14:m>
                <a:endParaRPr lang="zh-CN" altLang="en-US" dirty="0"/>
              </a:p>
            </p:txBody>
          </p:sp>
        </mc:Choice>
        <mc:Fallback xmlns="">
          <p:sp>
            <p:nvSpPr>
              <p:cNvPr id="67" name="TextBox 66">
                <a:extLst>
                  <a:ext uri="{FF2B5EF4-FFF2-40B4-BE49-F238E27FC236}">
                    <a16:creationId xmlns:a16="http://schemas.microsoft.com/office/drawing/2014/main" id="{8D18DBB7-F03B-434D-AC49-02D48912E9FA}"/>
                  </a:ext>
                </a:extLst>
              </p:cNvPr>
              <p:cNvSpPr txBox="1">
                <a:spLocks noRot="1" noChangeAspect="1" noMove="1" noResize="1" noEditPoints="1" noAdjustHandles="1" noChangeArrowheads="1" noChangeShapeType="1" noTextEdit="1"/>
              </p:cNvSpPr>
              <p:nvPr/>
            </p:nvSpPr>
            <p:spPr>
              <a:xfrm>
                <a:off x="1031363" y="1355816"/>
                <a:ext cx="1987082" cy="369332"/>
              </a:xfrm>
              <a:prstGeom prst="rect">
                <a:avLst/>
              </a:prstGeom>
              <a:blipFill>
                <a:blip r:embed="rId4"/>
                <a:stretch>
                  <a:fillRect b="-1147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2081262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AFCEE8-8349-43E6-B534-A9D96E4BF5FA}"/>
              </a:ext>
            </a:extLst>
          </p:cNvPr>
          <p:cNvSpPr>
            <a:spLocks noGrp="1"/>
          </p:cNvSpPr>
          <p:nvPr>
            <p:ph type="title"/>
          </p:nvPr>
        </p:nvSpPr>
        <p:spPr/>
        <p:txBody>
          <a:bodyPr/>
          <a:lstStyle/>
          <a:p>
            <a:r>
              <a:rPr lang="en-US" altLang="zh-CN" dirty="0"/>
              <a:t>Mirror Symmetry</a:t>
            </a:r>
            <a:endParaRPr lang="zh-CN" altLang="en-US" dirty="0"/>
          </a:p>
        </p:txBody>
      </p:sp>
      <p:sp>
        <p:nvSpPr>
          <p:cNvPr id="4" name="Footer Placeholder 3">
            <a:extLst>
              <a:ext uri="{FF2B5EF4-FFF2-40B4-BE49-F238E27FC236}">
                <a16:creationId xmlns:a16="http://schemas.microsoft.com/office/drawing/2014/main" id="{E6744F79-59D9-451B-91B2-C5EC40D7FC5A}"/>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F50A80A5-E652-422F-AA61-02249F32C3FB}"/>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85</a:t>
            </a:fld>
            <a:endParaRPr lang="en-US" sz="1300" dirty="0"/>
          </a:p>
        </p:txBody>
      </p:sp>
      <p:cxnSp>
        <p:nvCxnSpPr>
          <p:cNvPr id="10" name="直接连接符 9">
            <a:extLst>
              <a:ext uri="{FF2B5EF4-FFF2-40B4-BE49-F238E27FC236}">
                <a16:creationId xmlns:a16="http://schemas.microsoft.com/office/drawing/2014/main" id="{3F27D32C-5C72-4149-8C54-D8669B7EC12C}"/>
              </a:ext>
            </a:extLst>
          </p:cNvPr>
          <p:cNvCxnSpPr>
            <a:cxnSpLocks/>
          </p:cNvCxnSpPr>
          <p:nvPr/>
        </p:nvCxnSpPr>
        <p:spPr>
          <a:xfrm>
            <a:off x="846000" y="562764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32">
            <a:extLst>
              <a:ext uri="{FF2B5EF4-FFF2-40B4-BE49-F238E27FC236}">
                <a16:creationId xmlns:a16="http://schemas.microsoft.com/office/drawing/2014/main" id="{1001AE56-7064-48C5-875A-2BE287F0C117}"/>
              </a:ext>
            </a:extLst>
          </p:cNvPr>
          <p:cNvCxnSpPr/>
          <p:nvPr/>
        </p:nvCxnSpPr>
        <p:spPr>
          <a:xfrm>
            <a:off x="3200400" y="1371600"/>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35">
            <a:extLst>
              <a:ext uri="{FF2B5EF4-FFF2-40B4-BE49-F238E27FC236}">
                <a16:creationId xmlns:a16="http://schemas.microsoft.com/office/drawing/2014/main" id="{B49C7E04-DA7D-470C-A21F-99A4D19924BE}"/>
              </a:ext>
            </a:extLst>
          </p:cNvPr>
          <p:cNvSpPr txBox="1"/>
          <p:nvPr/>
        </p:nvSpPr>
        <p:spPr>
          <a:xfrm>
            <a:off x="3513277" y="1371600"/>
            <a:ext cx="686406" cy="461665"/>
          </a:xfrm>
          <a:prstGeom prst="rect">
            <a:avLst/>
          </a:prstGeom>
          <a:noFill/>
        </p:spPr>
        <p:txBody>
          <a:bodyPr wrap="none" rtlCol="0">
            <a:spAutoFit/>
          </a:bodyPr>
          <a:lstStyle/>
          <a:p>
            <a:r>
              <a:rPr lang="en-US" sz="2400" baseline="30000" dirty="0">
                <a:latin typeface="+mj-lt"/>
                <a:cs typeface="Times New Roman" panose="02020603050405020304" pitchFamily="18" charset="0"/>
              </a:rPr>
              <a:t>25</a:t>
            </a:r>
            <a:r>
              <a:rPr lang="en-US" altLang="zh-CN" sz="2400" dirty="0">
                <a:latin typeface="+mj-lt"/>
                <a:cs typeface="Times New Roman" panose="02020603050405020304" pitchFamily="18" charset="0"/>
              </a:rPr>
              <a:t>Si</a:t>
            </a:r>
            <a:endParaRPr lang="en-US" sz="2400" dirty="0">
              <a:latin typeface="+mj-lt"/>
              <a:cs typeface="Times New Roman" panose="02020603050405020304" pitchFamily="18" charset="0"/>
            </a:endParaRPr>
          </a:p>
        </p:txBody>
      </p:sp>
      <p:cxnSp>
        <p:nvCxnSpPr>
          <p:cNvPr id="17" name="直接连接符 39">
            <a:extLst>
              <a:ext uri="{FF2B5EF4-FFF2-40B4-BE49-F238E27FC236}">
                <a16:creationId xmlns:a16="http://schemas.microsoft.com/office/drawing/2014/main" id="{AEFB5C43-EA35-4AE6-BA82-322B9AC947DB}"/>
              </a:ext>
            </a:extLst>
          </p:cNvPr>
          <p:cNvCxnSpPr>
            <a:cxnSpLocks/>
          </p:cNvCxnSpPr>
          <p:nvPr/>
        </p:nvCxnSpPr>
        <p:spPr>
          <a:xfrm flipV="1">
            <a:off x="846000" y="2602093"/>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40">
            <a:extLst>
              <a:ext uri="{FF2B5EF4-FFF2-40B4-BE49-F238E27FC236}">
                <a16:creationId xmlns:a16="http://schemas.microsoft.com/office/drawing/2014/main" id="{D3177CF4-1C96-496D-93A8-20C067B17915}"/>
              </a:ext>
            </a:extLst>
          </p:cNvPr>
          <p:cNvSpPr txBox="1"/>
          <p:nvPr/>
        </p:nvSpPr>
        <p:spPr>
          <a:xfrm>
            <a:off x="169918" y="5427586"/>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5/2</a:t>
            </a:r>
            <a:r>
              <a:rPr lang="en-US" sz="2000" baseline="30000" dirty="0">
                <a:latin typeface="+mj-lt"/>
                <a:cs typeface="Times New Roman" panose="02020603050405020304" pitchFamily="18" charset="0"/>
              </a:rPr>
              <a:t>+</a:t>
            </a:r>
          </a:p>
        </p:txBody>
      </p:sp>
      <p:sp>
        <p:nvSpPr>
          <p:cNvPr id="21" name="文本框 68">
            <a:extLst>
              <a:ext uri="{FF2B5EF4-FFF2-40B4-BE49-F238E27FC236}">
                <a16:creationId xmlns:a16="http://schemas.microsoft.com/office/drawing/2014/main" id="{859DEA50-A850-4210-99AF-2C8739B2C8A3}"/>
              </a:ext>
            </a:extLst>
          </p:cNvPr>
          <p:cNvSpPr txBox="1"/>
          <p:nvPr/>
        </p:nvSpPr>
        <p:spPr>
          <a:xfrm>
            <a:off x="169918" y="2419290"/>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3/2</a:t>
            </a:r>
            <a:r>
              <a:rPr lang="en-US" sz="2000" baseline="30000" dirty="0">
                <a:latin typeface="+mj-lt"/>
                <a:cs typeface="Times New Roman" panose="02020603050405020304" pitchFamily="18" charset="0"/>
              </a:rPr>
              <a:t>+</a:t>
            </a:r>
          </a:p>
        </p:txBody>
      </p:sp>
      <p:sp>
        <p:nvSpPr>
          <p:cNvPr id="27" name="矩形 13">
            <a:extLst>
              <a:ext uri="{FF2B5EF4-FFF2-40B4-BE49-F238E27FC236}">
                <a16:creationId xmlns:a16="http://schemas.microsoft.com/office/drawing/2014/main" id="{EAC78937-D749-4E01-B129-25A06E972511}"/>
              </a:ext>
            </a:extLst>
          </p:cNvPr>
          <p:cNvSpPr/>
          <p:nvPr/>
        </p:nvSpPr>
        <p:spPr>
          <a:xfrm>
            <a:off x="2283887" y="2419290"/>
            <a:ext cx="755335" cy="400110"/>
          </a:xfrm>
          <a:prstGeom prst="rect">
            <a:avLst/>
          </a:prstGeom>
        </p:spPr>
        <p:txBody>
          <a:bodyPr wrap="none">
            <a:spAutoFit/>
          </a:bodyPr>
          <a:lstStyle/>
          <a:p>
            <a:r>
              <a:rPr lang="en-US" sz="2000" dirty="0">
                <a:latin typeface="+mj-lt"/>
                <a:cs typeface="Times New Roman" panose="02020603050405020304" pitchFamily="18" charset="0"/>
              </a:rPr>
              <a:t>2673</a:t>
            </a:r>
          </a:p>
        </p:txBody>
      </p:sp>
      <p:cxnSp>
        <p:nvCxnSpPr>
          <p:cNvPr id="28" name="直接连接符 62">
            <a:extLst>
              <a:ext uri="{FF2B5EF4-FFF2-40B4-BE49-F238E27FC236}">
                <a16:creationId xmlns:a16="http://schemas.microsoft.com/office/drawing/2014/main" id="{DC55A117-CE71-47A2-920C-45D29961A99E}"/>
              </a:ext>
            </a:extLst>
          </p:cNvPr>
          <p:cNvCxnSpPr>
            <a:cxnSpLocks/>
          </p:cNvCxnSpPr>
          <p:nvPr/>
        </p:nvCxnSpPr>
        <p:spPr>
          <a:xfrm>
            <a:off x="846000" y="384226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64">
            <a:extLst>
              <a:ext uri="{FF2B5EF4-FFF2-40B4-BE49-F238E27FC236}">
                <a16:creationId xmlns:a16="http://schemas.microsoft.com/office/drawing/2014/main" id="{EC2B84F2-62DD-4BFE-8B16-5A9A60C469B5}"/>
              </a:ext>
            </a:extLst>
          </p:cNvPr>
          <p:cNvCxnSpPr>
            <a:cxnSpLocks/>
          </p:cNvCxnSpPr>
          <p:nvPr/>
        </p:nvCxnSpPr>
        <p:spPr>
          <a:xfrm>
            <a:off x="846000" y="359455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65">
            <a:extLst>
              <a:ext uri="{FF2B5EF4-FFF2-40B4-BE49-F238E27FC236}">
                <a16:creationId xmlns:a16="http://schemas.microsoft.com/office/drawing/2014/main" id="{DBE43897-AFAF-4F1A-BD27-F25FF92733C8}"/>
              </a:ext>
            </a:extLst>
          </p:cNvPr>
          <p:cNvCxnSpPr>
            <a:cxnSpLocks/>
          </p:cNvCxnSpPr>
          <p:nvPr/>
        </p:nvCxnSpPr>
        <p:spPr>
          <a:xfrm>
            <a:off x="846000" y="4585156"/>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5EAADB7D-FCBA-4C2E-A191-32C612974B95}"/>
              </a:ext>
            </a:extLst>
          </p:cNvPr>
          <p:cNvSpPr txBox="1"/>
          <p:nvPr/>
        </p:nvSpPr>
        <p:spPr>
          <a:xfrm>
            <a:off x="2283887" y="5427586"/>
            <a:ext cx="327334" cy="400110"/>
          </a:xfrm>
          <a:prstGeom prst="rect">
            <a:avLst/>
          </a:prstGeom>
          <a:noFill/>
        </p:spPr>
        <p:txBody>
          <a:bodyPr wrap="none" rtlCol="0">
            <a:spAutoFit/>
          </a:bodyPr>
          <a:lstStyle/>
          <a:p>
            <a:r>
              <a:rPr lang="en-US" altLang="zh-CN" sz="2000" dirty="0">
                <a:latin typeface="+mj-lt"/>
                <a:cs typeface="Times New Roman" panose="02020603050405020304" pitchFamily="18" charset="0"/>
              </a:rPr>
              <a:t>0</a:t>
            </a:r>
            <a:endParaRPr lang="zh-CN" altLang="en-US" sz="2000" dirty="0">
              <a:latin typeface="+mj-lt"/>
              <a:cs typeface="Times New Roman" panose="02020603050405020304" pitchFamily="18" charset="0"/>
            </a:endParaRPr>
          </a:p>
        </p:txBody>
      </p:sp>
      <p:sp>
        <p:nvSpPr>
          <p:cNvPr id="33" name="文本框 56">
            <a:extLst>
              <a:ext uri="{FF2B5EF4-FFF2-40B4-BE49-F238E27FC236}">
                <a16:creationId xmlns:a16="http://schemas.microsoft.com/office/drawing/2014/main" id="{C3210659-55D9-4E0B-B444-3E5FCDBC529C}"/>
              </a:ext>
            </a:extLst>
          </p:cNvPr>
          <p:cNvSpPr txBox="1"/>
          <p:nvPr/>
        </p:nvSpPr>
        <p:spPr>
          <a:xfrm>
            <a:off x="169918" y="4400490"/>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3/2</a:t>
            </a:r>
            <a:r>
              <a:rPr lang="en-US" sz="2000" baseline="30000" dirty="0">
                <a:latin typeface="+mj-lt"/>
                <a:cs typeface="Times New Roman" panose="02020603050405020304" pitchFamily="18" charset="0"/>
              </a:rPr>
              <a:t>+</a:t>
            </a:r>
          </a:p>
        </p:txBody>
      </p:sp>
      <p:sp>
        <p:nvSpPr>
          <p:cNvPr id="34" name="文本框 56">
            <a:extLst>
              <a:ext uri="{FF2B5EF4-FFF2-40B4-BE49-F238E27FC236}">
                <a16:creationId xmlns:a16="http://schemas.microsoft.com/office/drawing/2014/main" id="{F70C6E5F-0C2B-4C18-81D8-C84A977527E2}"/>
              </a:ext>
            </a:extLst>
          </p:cNvPr>
          <p:cNvSpPr txBox="1"/>
          <p:nvPr/>
        </p:nvSpPr>
        <p:spPr>
          <a:xfrm>
            <a:off x="0" y="3657600"/>
            <a:ext cx="809837" cy="400110"/>
          </a:xfrm>
          <a:prstGeom prst="rect">
            <a:avLst/>
          </a:prstGeom>
          <a:noFill/>
        </p:spPr>
        <p:txBody>
          <a:bodyPr wrap="none" rtlCol="0">
            <a:spAutoFit/>
          </a:bodyPr>
          <a:lstStyle/>
          <a:p>
            <a:r>
              <a:rPr lang="en-US" sz="2000" dirty="0">
                <a:latin typeface="+mj-lt"/>
                <a:cs typeface="Times New Roman" panose="02020603050405020304" pitchFamily="18" charset="0"/>
              </a:rPr>
              <a:t>(7/2)</a:t>
            </a:r>
            <a:r>
              <a:rPr lang="en-US" sz="2000" baseline="30000" dirty="0">
                <a:latin typeface="+mj-lt"/>
                <a:cs typeface="Times New Roman" panose="02020603050405020304" pitchFamily="18" charset="0"/>
              </a:rPr>
              <a:t>+</a:t>
            </a:r>
          </a:p>
        </p:txBody>
      </p:sp>
      <p:sp>
        <p:nvSpPr>
          <p:cNvPr id="35" name="TextBox 34">
            <a:extLst>
              <a:ext uri="{FF2B5EF4-FFF2-40B4-BE49-F238E27FC236}">
                <a16:creationId xmlns:a16="http://schemas.microsoft.com/office/drawing/2014/main" id="{94D218B8-F5C7-4306-8797-98A4518C2CF8}"/>
              </a:ext>
            </a:extLst>
          </p:cNvPr>
          <p:cNvSpPr txBox="1"/>
          <p:nvPr/>
        </p:nvSpPr>
        <p:spPr>
          <a:xfrm>
            <a:off x="2283887" y="4400490"/>
            <a:ext cx="612668" cy="400110"/>
          </a:xfrm>
          <a:prstGeom prst="rect">
            <a:avLst/>
          </a:prstGeom>
          <a:noFill/>
        </p:spPr>
        <p:txBody>
          <a:bodyPr wrap="none" rtlCol="0">
            <a:spAutoFit/>
          </a:bodyPr>
          <a:lstStyle/>
          <a:p>
            <a:r>
              <a:rPr lang="en-US" altLang="zh-CN" sz="2000" dirty="0">
                <a:latin typeface="+mj-lt"/>
                <a:cs typeface="Times New Roman" panose="02020603050405020304" pitchFamily="18" charset="0"/>
              </a:rPr>
              <a:t>945</a:t>
            </a:r>
            <a:endParaRPr lang="zh-CN" altLang="en-US" sz="2000" dirty="0">
              <a:latin typeface="+mj-lt"/>
              <a:cs typeface="Times New Roman" panose="02020603050405020304" pitchFamily="18" charset="0"/>
            </a:endParaRPr>
          </a:p>
        </p:txBody>
      </p:sp>
      <p:sp>
        <p:nvSpPr>
          <p:cNvPr id="36" name="TextBox 35">
            <a:extLst>
              <a:ext uri="{FF2B5EF4-FFF2-40B4-BE49-F238E27FC236}">
                <a16:creationId xmlns:a16="http://schemas.microsoft.com/office/drawing/2014/main" id="{AA760B25-1381-4C99-AC79-D233435CBB7D}"/>
              </a:ext>
            </a:extLst>
          </p:cNvPr>
          <p:cNvSpPr txBox="1"/>
          <p:nvPr/>
        </p:nvSpPr>
        <p:spPr>
          <a:xfrm>
            <a:off x="2283887" y="3657600"/>
            <a:ext cx="755335" cy="400110"/>
          </a:xfrm>
          <a:prstGeom prst="rect">
            <a:avLst/>
          </a:prstGeom>
          <a:noFill/>
        </p:spPr>
        <p:txBody>
          <a:bodyPr wrap="none" rtlCol="0">
            <a:spAutoFit/>
          </a:bodyPr>
          <a:lstStyle/>
          <a:p>
            <a:r>
              <a:rPr lang="en-US" altLang="zh-CN" sz="2000" dirty="0">
                <a:latin typeface="+mj-lt"/>
                <a:cs typeface="Times New Roman" panose="02020603050405020304" pitchFamily="18" charset="0"/>
              </a:rPr>
              <a:t>1612</a:t>
            </a:r>
            <a:endParaRPr lang="zh-CN" altLang="en-US" sz="2000" dirty="0">
              <a:latin typeface="+mj-lt"/>
              <a:cs typeface="Times New Roman" panose="02020603050405020304" pitchFamily="18" charset="0"/>
            </a:endParaRPr>
          </a:p>
        </p:txBody>
      </p:sp>
      <p:cxnSp>
        <p:nvCxnSpPr>
          <p:cNvPr id="41" name="直接箭头连接符 79">
            <a:extLst>
              <a:ext uri="{FF2B5EF4-FFF2-40B4-BE49-F238E27FC236}">
                <a16:creationId xmlns:a16="http://schemas.microsoft.com/office/drawing/2014/main" id="{825373B3-3330-4F82-BFE2-EB7BC019190A}"/>
              </a:ext>
            </a:extLst>
          </p:cNvPr>
          <p:cNvCxnSpPr/>
          <p:nvPr/>
        </p:nvCxnSpPr>
        <p:spPr>
          <a:xfrm flipH="1">
            <a:off x="2558651" y="1748975"/>
            <a:ext cx="641749" cy="271183"/>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65646BF4-7D88-41A6-8D3B-229C4555D80B}"/>
              </a:ext>
            </a:extLst>
          </p:cNvPr>
          <p:cNvSpPr txBox="1"/>
          <p:nvPr/>
        </p:nvSpPr>
        <p:spPr>
          <a:xfrm>
            <a:off x="2283887" y="3409890"/>
            <a:ext cx="755335" cy="400110"/>
          </a:xfrm>
          <a:prstGeom prst="rect">
            <a:avLst/>
          </a:prstGeom>
          <a:noFill/>
        </p:spPr>
        <p:txBody>
          <a:bodyPr wrap="none" rtlCol="0">
            <a:spAutoFit/>
          </a:bodyPr>
          <a:lstStyle/>
          <a:p>
            <a:r>
              <a:rPr lang="en-US" altLang="zh-CN" sz="2000" dirty="0">
                <a:latin typeface="+mj-lt"/>
                <a:cs typeface="Times New Roman" panose="02020603050405020304" pitchFamily="18" charset="0"/>
              </a:rPr>
              <a:t>1789</a:t>
            </a:r>
            <a:endParaRPr lang="zh-CN" altLang="en-US" sz="2000" dirty="0">
              <a:latin typeface="+mj-lt"/>
              <a:cs typeface="Times New Roman" panose="02020603050405020304" pitchFamily="18" charset="0"/>
            </a:endParaRPr>
          </a:p>
        </p:txBody>
      </p:sp>
      <p:cxnSp>
        <p:nvCxnSpPr>
          <p:cNvPr id="44" name="直接箭头连接符 79">
            <a:extLst>
              <a:ext uri="{FF2B5EF4-FFF2-40B4-BE49-F238E27FC236}">
                <a16:creationId xmlns:a16="http://schemas.microsoft.com/office/drawing/2014/main" id="{9C121D58-D28F-4304-AF2E-88DA362C950C}"/>
              </a:ext>
            </a:extLst>
          </p:cNvPr>
          <p:cNvCxnSpPr>
            <a:cxnSpLocks/>
          </p:cNvCxnSpPr>
          <p:nvPr/>
        </p:nvCxnSpPr>
        <p:spPr>
          <a:xfrm>
            <a:off x="3200400" y="1371600"/>
            <a:ext cx="0" cy="379120"/>
          </a:xfrm>
          <a:prstGeom prst="straightConnector1">
            <a:avLst/>
          </a:prstGeom>
          <a:ln w="22225">
            <a:solidFill>
              <a:srgbClr val="59D454"/>
            </a:solidFill>
            <a:headEnd w="lg" len="lg"/>
            <a:tailEnd type="none" w="lg" len="lg"/>
          </a:ln>
        </p:spPr>
        <p:style>
          <a:lnRef idx="1">
            <a:schemeClr val="accent1"/>
          </a:lnRef>
          <a:fillRef idx="0">
            <a:schemeClr val="accent1"/>
          </a:fillRef>
          <a:effectRef idx="0">
            <a:schemeClr val="accent1"/>
          </a:effectRef>
          <a:fontRef idx="minor">
            <a:schemeClr val="tx1"/>
          </a:fontRef>
        </p:style>
      </p:cxnSp>
      <p:sp>
        <p:nvSpPr>
          <p:cNvPr id="47" name="文本框 68">
            <a:extLst>
              <a:ext uri="{FF2B5EF4-FFF2-40B4-BE49-F238E27FC236}">
                <a16:creationId xmlns:a16="http://schemas.microsoft.com/office/drawing/2014/main" id="{D7A0F49E-4B4B-4FDD-9F8F-A9EC93D8811F}"/>
              </a:ext>
            </a:extLst>
          </p:cNvPr>
          <p:cNvSpPr txBox="1"/>
          <p:nvPr/>
        </p:nvSpPr>
        <p:spPr>
          <a:xfrm>
            <a:off x="169918" y="3409890"/>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5/2</a:t>
            </a:r>
            <a:r>
              <a:rPr lang="en-US" sz="2000" baseline="30000" dirty="0">
                <a:latin typeface="+mj-lt"/>
                <a:cs typeface="Times New Roman" panose="02020603050405020304" pitchFamily="18" charset="0"/>
              </a:rPr>
              <a:t>+</a:t>
            </a:r>
          </a:p>
        </p:txBody>
      </p:sp>
      <p:sp>
        <p:nvSpPr>
          <p:cNvPr id="48" name="文本框 35">
            <a:extLst>
              <a:ext uri="{FF2B5EF4-FFF2-40B4-BE49-F238E27FC236}">
                <a16:creationId xmlns:a16="http://schemas.microsoft.com/office/drawing/2014/main" id="{785173C7-8039-41EB-948C-A05CE335C769}"/>
              </a:ext>
            </a:extLst>
          </p:cNvPr>
          <p:cNvSpPr txBox="1"/>
          <p:nvPr/>
        </p:nvSpPr>
        <p:spPr>
          <a:xfrm>
            <a:off x="1264475" y="5657798"/>
            <a:ext cx="686406" cy="461665"/>
          </a:xfrm>
          <a:prstGeom prst="rect">
            <a:avLst/>
          </a:prstGeom>
          <a:noFill/>
        </p:spPr>
        <p:txBody>
          <a:bodyPr wrap="none" rtlCol="0">
            <a:spAutoFit/>
          </a:bodyPr>
          <a:lstStyle/>
          <a:p>
            <a:r>
              <a:rPr lang="en-US" sz="2400" baseline="30000" dirty="0">
                <a:latin typeface="+mj-lt"/>
                <a:cs typeface="Times New Roman" panose="02020603050405020304" pitchFamily="18" charset="0"/>
              </a:rPr>
              <a:t>25</a:t>
            </a:r>
            <a:r>
              <a:rPr lang="en-US" sz="2400" dirty="0">
                <a:latin typeface="+mj-lt"/>
                <a:cs typeface="Times New Roman" panose="02020603050405020304" pitchFamily="18" charset="0"/>
              </a:rPr>
              <a:t>Al</a:t>
            </a:r>
          </a:p>
        </p:txBody>
      </p:sp>
      <p:sp>
        <p:nvSpPr>
          <p:cNvPr id="49" name="文本框 40">
            <a:extLst>
              <a:ext uri="{FF2B5EF4-FFF2-40B4-BE49-F238E27FC236}">
                <a16:creationId xmlns:a16="http://schemas.microsoft.com/office/drawing/2014/main" id="{0E9A9532-5244-4736-8884-83690CD690BC}"/>
              </a:ext>
            </a:extLst>
          </p:cNvPr>
          <p:cNvSpPr txBox="1"/>
          <p:nvPr/>
        </p:nvSpPr>
        <p:spPr>
          <a:xfrm>
            <a:off x="3174883" y="992192"/>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5/2</a:t>
            </a:r>
            <a:r>
              <a:rPr lang="en-US" sz="2000" baseline="30000" dirty="0">
                <a:latin typeface="+mj-lt"/>
                <a:cs typeface="Times New Roman" panose="02020603050405020304" pitchFamily="18" charset="0"/>
              </a:rPr>
              <a:t>+</a:t>
            </a:r>
          </a:p>
        </p:txBody>
      </p:sp>
      <p:cxnSp>
        <p:nvCxnSpPr>
          <p:cNvPr id="50" name="直接连接符 9">
            <a:extLst>
              <a:ext uri="{FF2B5EF4-FFF2-40B4-BE49-F238E27FC236}">
                <a16:creationId xmlns:a16="http://schemas.microsoft.com/office/drawing/2014/main" id="{42512BA6-DE20-4CFB-8F62-BB02A16CFAD6}"/>
              </a:ext>
            </a:extLst>
          </p:cNvPr>
          <p:cNvCxnSpPr>
            <a:cxnSpLocks/>
          </p:cNvCxnSpPr>
          <p:nvPr/>
        </p:nvCxnSpPr>
        <p:spPr>
          <a:xfrm>
            <a:off x="6804000" y="562764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32">
            <a:extLst>
              <a:ext uri="{FF2B5EF4-FFF2-40B4-BE49-F238E27FC236}">
                <a16:creationId xmlns:a16="http://schemas.microsoft.com/office/drawing/2014/main" id="{AE23ABED-35AE-47B2-A797-337E1D38E4DE}"/>
              </a:ext>
            </a:extLst>
          </p:cNvPr>
          <p:cNvCxnSpPr/>
          <p:nvPr/>
        </p:nvCxnSpPr>
        <p:spPr>
          <a:xfrm>
            <a:off x="4729598" y="1745096"/>
            <a:ext cx="124194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文本框 35">
            <a:extLst>
              <a:ext uri="{FF2B5EF4-FFF2-40B4-BE49-F238E27FC236}">
                <a16:creationId xmlns:a16="http://schemas.microsoft.com/office/drawing/2014/main" id="{EB30732D-C851-4A99-98B9-CAA254A50063}"/>
              </a:ext>
            </a:extLst>
          </p:cNvPr>
          <p:cNvSpPr txBox="1"/>
          <p:nvPr/>
        </p:nvSpPr>
        <p:spPr>
          <a:xfrm>
            <a:off x="4908369" y="1748135"/>
            <a:ext cx="806631" cy="461665"/>
          </a:xfrm>
          <a:prstGeom prst="rect">
            <a:avLst/>
          </a:prstGeom>
          <a:noFill/>
        </p:spPr>
        <p:txBody>
          <a:bodyPr wrap="none" rtlCol="0">
            <a:spAutoFit/>
          </a:bodyPr>
          <a:lstStyle/>
          <a:p>
            <a:r>
              <a:rPr lang="en-US" sz="2400" baseline="30000" dirty="0">
                <a:latin typeface="+mj-lt"/>
                <a:cs typeface="Times New Roman" panose="02020603050405020304" pitchFamily="18" charset="0"/>
              </a:rPr>
              <a:t>25</a:t>
            </a:r>
            <a:r>
              <a:rPr lang="en-US" altLang="zh-CN" sz="2400" dirty="0">
                <a:latin typeface="+mj-lt"/>
                <a:cs typeface="Times New Roman" panose="02020603050405020304" pitchFamily="18" charset="0"/>
              </a:rPr>
              <a:t>Na</a:t>
            </a:r>
            <a:endParaRPr lang="en-US" sz="2400" dirty="0">
              <a:latin typeface="+mj-lt"/>
              <a:cs typeface="Times New Roman" panose="02020603050405020304" pitchFamily="18" charset="0"/>
            </a:endParaRPr>
          </a:p>
        </p:txBody>
      </p:sp>
      <p:cxnSp>
        <p:nvCxnSpPr>
          <p:cNvPr id="53" name="直接连接符 39">
            <a:extLst>
              <a:ext uri="{FF2B5EF4-FFF2-40B4-BE49-F238E27FC236}">
                <a16:creationId xmlns:a16="http://schemas.microsoft.com/office/drawing/2014/main" id="{9CF68850-7910-4B57-970F-BE29EAFCA61C}"/>
              </a:ext>
            </a:extLst>
          </p:cNvPr>
          <p:cNvCxnSpPr>
            <a:cxnSpLocks/>
          </p:cNvCxnSpPr>
          <p:nvPr/>
        </p:nvCxnSpPr>
        <p:spPr>
          <a:xfrm flipV="1">
            <a:off x="6804000" y="2419592"/>
            <a:ext cx="1440000" cy="37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文本框 40">
            <a:extLst>
              <a:ext uri="{FF2B5EF4-FFF2-40B4-BE49-F238E27FC236}">
                <a16:creationId xmlns:a16="http://schemas.microsoft.com/office/drawing/2014/main" id="{C336A832-0A79-4ED9-828D-ECB2B548DB23}"/>
              </a:ext>
            </a:extLst>
          </p:cNvPr>
          <p:cNvSpPr txBox="1"/>
          <p:nvPr/>
        </p:nvSpPr>
        <p:spPr>
          <a:xfrm>
            <a:off x="6152489" y="5427586"/>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5/2</a:t>
            </a:r>
            <a:r>
              <a:rPr lang="en-US" sz="2000" baseline="30000" dirty="0">
                <a:latin typeface="+mj-lt"/>
                <a:cs typeface="Times New Roman" panose="02020603050405020304" pitchFamily="18" charset="0"/>
              </a:rPr>
              <a:t>+</a:t>
            </a:r>
          </a:p>
        </p:txBody>
      </p:sp>
      <p:sp>
        <p:nvSpPr>
          <p:cNvPr id="55" name="文本框 68">
            <a:extLst>
              <a:ext uri="{FF2B5EF4-FFF2-40B4-BE49-F238E27FC236}">
                <a16:creationId xmlns:a16="http://schemas.microsoft.com/office/drawing/2014/main" id="{E4AEE24E-8BDF-412D-97F3-2BFC8C9A540E}"/>
              </a:ext>
            </a:extLst>
          </p:cNvPr>
          <p:cNvSpPr txBox="1"/>
          <p:nvPr/>
        </p:nvSpPr>
        <p:spPr>
          <a:xfrm>
            <a:off x="6152489" y="2236789"/>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3/2</a:t>
            </a:r>
            <a:r>
              <a:rPr lang="en-US" sz="2000" baseline="30000" dirty="0">
                <a:latin typeface="+mj-lt"/>
                <a:cs typeface="Times New Roman" panose="02020603050405020304" pitchFamily="18" charset="0"/>
              </a:rPr>
              <a:t>+</a:t>
            </a:r>
          </a:p>
        </p:txBody>
      </p:sp>
      <p:sp>
        <p:nvSpPr>
          <p:cNvPr id="56" name="矩形 13">
            <a:extLst>
              <a:ext uri="{FF2B5EF4-FFF2-40B4-BE49-F238E27FC236}">
                <a16:creationId xmlns:a16="http://schemas.microsoft.com/office/drawing/2014/main" id="{65B9AA05-7568-40F5-966F-8322EFA01FED}"/>
              </a:ext>
            </a:extLst>
          </p:cNvPr>
          <p:cNvSpPr/>
          <p:nvPr/>
        </p:nvSpPr>
        <p:spPr>
          <a:xfrm>
            <a:off x="8266458" y="2236789"/>
            <a:ext cx="755335" cy="400110"/>
          </a:xfrm>
          <a:prstGeom prst="rect">
            <a:avLst/>
          </a:prstGeom>
        </p:spPr>
        <p:txBody>
          <a:bodyPr wrap="none">
            <a:spAutoFit/>
          </a:bodyPr>
          <a:lstStyle/>
          <a:p>
            <a:r>
              <a:rPr lang="en-US" sz="2000" dirty="0">
                <a:latin typeface="+mj-lt"/>
                <a:cs typeface="Times New Roman" panose="02020603050405020304" pitchFamily="18" charset="0"/>
              </a:rPr>
              <a:t>2801</a:t>
            </a:r>
          </a:p>
        </p:txBody>
      </p:sp>
      <p:cxnSp>
        <p:nvCxnSpPr>
          <p:cNvPr id="57" name="直接连接符 62">
            <a:extLst>
              <a:ext uri="{FF2B5EF4-FFF2-40B4-BE49-F238E27FC236}">
                <a16:creationId xmlns:a16="http://schemas.microsoft.com/office/drawing/2014/main" id="{6417A32B-C55F-4360-87F1-DF8D7C0D730C}"/>
              </a:ext>
            </a:extLst>
          </p:cNvPr>
          <p:cNvCxnSpPr>
            <a:cxnSpLocks/>
          </p:cNvCxnSpPr>
          <p:nvPr/>
        </p:nvCxnSpPr>
        <p:spPr>
          <a:xfrm>
            <a:off x="6804000" y="3793055"/>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64">
            <a:extLst>
              <a:ext uri="{FF2B5EF4-FFF2-40B4-BE49-F238E27FC236}">
                <a16:creationId xmlns:a16="http://schemas.microsoft.com/office/drawing/2014/main" id="{E39D0C83-50FB-46D9-8DE1-B6ACD8DB3B6D}"/>
              </a:ext>
            </a:extLst>
          </p:cNvPr>
          <p:cNvCxnSpPr>
            <a:cxnSpLocks/>
          </p:cNvCxnSpPr>
          <p:nvPr/>
        </p:nvCxnSpPr>
        <p:spPr>
          <a:xfrm>
            <a:off x="6804000" y="3335855"/>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65">
            <a:extLst>
              <a:ext uri="{FF2B5EF4-FFF2-40B4-BE49-F238E27FC236}">
                <a16:creationId xmlns:a16="http://schemas.microsoft.com/office/drawing/2014/main" id="{8B07680A-D95E-4460-A4B3-A1231FA36C63}"/>
              </a:ext>
            </a:extLst>
          </p:cNvPr>
          <p:cNvCxnSpPr>
            <a:cxnSpLocks/>
          </p:cNvCxnSpPr>
          <p:nvPr/>
        </p:nvCxnSpPr>
        <p:spPr>
          <a:xfrm>
            <a:off x="6804000" y="4449701"/>
            <a:ext cx="144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18EA9E54-BF9A-4513-AD45-21B6E6025279}"/>
              </a:ext>
            </a:extLst>
          </p:cNvPr>
          <p:cNvSpPr txBox="1"/>
          <p:nvPr/>
        </p:nvSpPr>
        <p:spPr>
          <a:xfrm>
            <a:off x="8266458" y="5427586"/>
            <a:ext cx="327334" cy="400110"/>
          </a:xfrm>
          <a:prstGeom prst="rect">
            <a:avLst/>
          </a:prstGeom>
          <a:noFill/>
        </p:spPr>
        <p:txBody>
          <a:bodyPr wrap="none" rtlCol="0">
            <a:spAutoFit/>
          </a:bodyPr>
          <a:lstStyle/>
          <a:p>
            <a:r>
              <a:rPr lang="en-US" altLang="zh-CN" sz="2000" dirty="0">
                <a:latin typeface="+mj-lt"/>
                <a:cs typeface="Times New Roman" panose="02020603050405020304" pitchFamily="18" charset="0"/>
              </a:rPr>
              <a:t>0</a:t>
            </a:r>
            <a:endParaRPr lang="zh-CN" altLang="en-US" sz="2000" dirty="0">
              <a:latin typeface="+mj-lt"/>
              <a:cs typeface="Times New Roman" panose="02020603050405020304" pitchFamily="18" charset="0"/>
            </a:endParaRPr>
          </a:p>
        </p:txBody>
      </p:sp>
      <p:sp>
        <p:nvSpPr>
          <p:cNvPr id="61" name="文本框 56">
            <a:extLst>
              <a:ext uri="{FF2B5EF4-FFF2-40B4-BE49-F238E27FC236}">
                <a16:creationId xmlns:a16="http://schemas.microsoft.com/office/drawing/2014/main" id="{7B7FA654-F493-4B00-8349-9674DC0213BC}"/>
              </a:ext>
            </a:extLst>
          </p:cNvPr>
          <p:cNvSpPr txBox="1"/>
          <p:nvPr/>
        </p:nvSpPr>
        <p:spPr>
          <a:xfrm>
            <a:off x="6152489" y="4267200"/>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3/2</a:t>
            </a:r>
            <a:r>
              <a:rPr lang="en-US" sz="2000" baseline="30000" dirty="0">
                <a:latin typeface="+mj-lt"/>
                <a:cs typeface="Times New Roman" panose="02020603050405020304" pitchFamily="18" charset="0"/>
              </a:rPr>
              <a:t>+</a:t>
            </a:r>
          </a:p>
        </p:txBody>
      </p:sp>
      <p:sp>
        <p:nvSpPr>
          <p:cNvPr id="62" name="文本框 56">
            <a:extLst>
              <a:ext uri="{FF2B5EF4-FFF2-40B4-BE49-F238E27FC236}">
                <a16:creationId xmlns:a16="http://schemas.microsoft.com/office/drawing/2014/main" id="{86076FCB-C4FF-48BF-96C8-A964647E9A7D}"/>
              </a:ext>
            </a:extLst>
          </p:cNvPr>
          <p:cNvSpPr txBox="1"/>
          <p:nvPr/>
        </p:nvSpPr>
        <p:spPr>
          <a:xfrm>
            <a:off x="6152489" y="3608389"/>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7/2</a:t>
            </a:r>
            <a:r>
              <a:rPr lang="en-US" sz="2000" baseline="30000" dirty="0">
                <a:latin typeface="+mj-lt"/>
                <a:cs typeface="Times New Roman" panose="02020603050405020304" pitchFamily="18" charset="0"/>
              </a:rPr>
              <a:t>+</a:t>
            </a:r>
          </a:p>
        </p:txBody>
      </p:sp>
      <p:sp>
        <p:nvSpPr>
          <p:cNvPr id="63" name="TextBox 62">
            <a:extLst>
              <a:ext uri="{FF2B5EF4-FFF2-40B4-BE49-F238E27FC236}">
                <a16:creationId xmlns:a16="http://schemas.microsoft.com/office/drawing/2014/main" id="{A75B86F2-D422-44B6-8C32-AF33F2409688}"/>
              </a:ext>
            </a:extLst>
          </p:cNvPr>
          <p:cNvSpPr txBox="1"/>
          <p:nvPr/>
        </p:nvSpPr>
        <p:spPr>
          <a:xfrm>
            <a:off x="8266458" y="4267200"/>
            <a:ext cx="612668" cy="400110"/>
          </a:xfrm>
          <a:prstGeom prst="rect">
            <a:avLst/>
          </a:prstGeom>
          <a:noFill/>
        </p:spPr>
        <p:txBody>
          <a:bodyPr wrap="none" rtlCol="0">
            <a:spAutoFit/>
          </a:bodyPr>
          <a:lstStyle/>
          <a:p>
            <a:r>
              <a:rPr lang="en-US" altLang="zh-CN" sz="2000" dirty="0">
                <a:latin typeface="+mj-lt"/>
                <a:cs typeface="Times New Roman" panose="02020603050405020304" pitchFamily="18" charset="0"/>
              </a:rPr>
              <a:t>975</a:t>
            </a:r>
            <a:endParaRPr lang="zh-CN" altLang="en-US" sz="2000" dirty="0">
              <a:latin typeface="+mj-lt"/>
              <a:cs typeface="Times New Roman" panose="02020603050405020304" pitchFamily="18" charset="0"/>
            </a:endParaRPr>
          </a:p>
        </p:txBody>
      </p:sp>
      <p:sp>
        <p:nvSpPr>
          <p:cNvPr id="64" name="TextBox 63">
            <a:extLst>
              <a:ext uri="{FF2B5EF4-FFF2-40B4-BE49-F238E27FC236}">
                <a16:creationId xmlns:a16="http://schemas.microsoft.com/office/drawing/2014/main" id="{C4BE4AE0-B7A0-41C4-8515-2854FC66124B}"/>
              </a:ext>
            </a:extLst>
          </p:cNvPr>
          <p:cNvSpPr txBox="1"/>
          <p:nvPr/>
        </p:nvSpPr>
        <p:spPr>
          <a:xfrm>
            <a:off x="8266458" y="3608389"/>
            <a:ext cx="755335" cy="400110"/>
          </a:xfrm>
          <a:prstGeom prst="rect">
            <a:avLst/>
          </a:prstGeom>
          <a:noFill/>
        </p:spPr>
        <p:txBody>
          <a:bodyPr wrap="none" rtlCol="0">
            <a:spAutoFit/>
          </a:bodyPr>
          <a:lstStyle/>
          <a:p>
            <a:r>
              <a:rPr lang="en-US" altLang="zh-CN" sz="2000" dirty="0">
                <a:latin typeface="+mj-lt"/>
                <a:cs typeface="Times New Roman" panose="02020603050405020304" pitchFamily="18" charset="0"/>
              </a:rPr>
              <a:t>1612</a:t>
            </a:r>
            <a:endParaRPr lang="zh-CN" altLang="en-US" sz="2000" dirty="0">
              <a:latin typeface="+mj-lt"/>
              <a:cs typeface="Times New Roman" panose="02020603050405020304" pitchFamily="18" charset="0"/>
            </a:endParaRPr>
          </a:p>
        </p:txBody>
      </p:sp>
      <p:cxnSp>
        <p:nvCxnSpPr>
          <p:cNvPr id="65" name="直接箭头连接符 79">
            <a:extLst>
              <a:ext uri="{FF2B5EF4-FFF2-40B4-BE49-F238E27FC236}">
                <a16:creationId xmlns:a16="http://schemas.microsoft.com/office/drawing/2014/main" id="{8AEFD9F9-0FEE-402C-A468-879FC73076B5}"/>
              </a:ext>
            </a:extLst>
          </p:cNvPr>
          <p:cNvCxnSpPr>
            <a:cxnSpLocks/>
          </p:cNvCxnSpPr>
          <p:nvPr/>
        </p:nvCxnSpPr>
        <p:spPr>
          <a:xfrm>
            <a:off x="5958402" y="1745096"/>
            <a:ext cx="640800" cy="270000"/>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2FD23AA3-8D36-455E-85E9-4D5FCFB6BED9}"/>
              </a:ext>
            </a:extLst>
          </p:cNvPr>
          <p:cNvSpPr txBox="1"/>
          <p:nvPr/>
        </p:nvSpPr>
        <p:spPr>
          <a:xfrm>
            <a:off x="8266458" y="3151189"/>
            <a:ext cx="755335" cy="400110"/>
          </a:xfrm>
          <a:prstGeom prst="rect">
            <a:avLst/>
          </a:prstGeom>
          <a:noFill/>
        </p:spPr>
        <p:txBody>
          <a:bodyPr wrap="none" rtlCol="0">
            <a:spAutoFit/>
          </a:bodyPr>
          <a:lstStyle/>
          <a:p>
            <a:r>
              <a:rPr lang="en-US" altLang="zh-CN" sz="2000" dirty="0">
                <a:latin typeface="+mj-lt"/>
                <a:cs typeface="Times New Roman" panose="02020603050405020304" pitchFamily="18" charset="0"/>
              </a:rPr>
              <a:t>1965</a:t>
            </a:r>
            <a:endParaRPr lang="zh-CN" altLang="en-US" sz="2000" dirty="0">
              <a:latin typeface="+mj-lt"/>
              <a:cs typeface="Times New Roman" panose="02020603050405020304" pitchFamily="18" charset="0"/>
            </a:endParaRPr>
          </a:p>
        </p:txBody>
      </p:sp>
      <p:sp>
        <p:nvSpPr>
          <p:cNvPr id="68" name="文本框 68">
            <a:extLst>
              <a:ext uri="{FF2B5EF4-FFF2-40B4-BE49-F238E27FC236}">
                <a16:creationId xmlns:a16="http://schemas.microsoft.com/office/drawing/2014/main" id="{570E6B9C-1A7A-4495-B627-4AE81F39277D}"/>
              </a:ext>
            </a:extLst>
          </p:cNvPr>
          <p:cNvSpPr txBox="1"/>
          <p:nvPr/>
        </p:nvSpPr>
        <p:spPr>
          <a:xfrm>
            <a:off x="6152489" y="3151189"/>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5/2</a:t>
            </a:r>
            <a:r>
              <a:rPr lang="en-US" sz="2000" baseline="30000" dirty="0">
                <a:latin typeface="+mj-lt"/>
                <a:cs typeface="Times New Roman" panose="02020603050405020304" pitchFamily="18" charset="0"/>
              </a:rPr>
              <a:t>+</a:t>
            </a:r>
          </a:p>
        </p:txBody>
      </p:sp>
      <p:sp>
        <p:nvSpPr>
          <p:cNvPr id="69" name="文本框 35">
            <a:extLst>
              <a:ext uri="{FF2B5EF4-FFF2-40B4-BE49-F238E27FC236}">
                <a16:creationId xmlns:a16="http://schemas.microsoft.com/office/drawing/2014/main" id="{F36E63E3-3339-4F56-AA5A-9360005CFBB5}"/>
              </a:ext>
            </a:extLst>
          </p:cNvPr>
          <p:cNvSpPr txBox="1"/>
          <p:nvPr/>
        </p:nvSpPr>
        <p:spPr>
          <a:xfrm>
            <a:off x="7162800" y="5657798"/>
            <a:ext cx="840295" cy="461665"/>
          </a:xfrm>
          <a:prstGeom prst="rect">
            <a:avLst/>
          </a:prstGeom>
          <a:noFill/>
        </p:spPr>
        <p:txBody>
          <a:bodyPr wrap="none" rtlCol="0">
            <a:spAutoFit/>
          </a:bodyPr>
          <a:lstStyle/>
          <a:p>
            <a:r>
              <a:rPr lang="en-US" sz="2400" baseline="30000" dirty="0">
                <a:latin typeface="+mj-lt"/>
                <a:cs typeface="Times New Roman" panose="02020603050405020304" pitchFamily="18" charset="0"/>
              </a:rPr>
              <a:t>25</a:t>
            </a:r>
            <a:r>
              <a:rPr lang="en-US" sz="2400" dirty="0">
                <a:latin typeface="+mj-lt"/>
                <a:cs typeface="Times New Roman" panose="02020603050405020304" pitchFamily="18" charset="0"/>
              </a:rPr>
              <a:t>Mg</a:t>
            </a:r>
          </a:p>
        </p:txBody>
      </p:sp>
      <p:sp>
        <p:nvSpPr>
          <p:cNvPr id="70" name="文本框 40">
            <a:extLst>
              <a:ext uri="{FF2B5EF4-FFF2-40B4-BE49-F238E27FC236}">
                <a16:creationId xmlns:a16="http://schemas.microsoft.com/office/drawing/2014/main" id="{93DF4128-3B76-4EBB-83F9-F6F44DF0CB0E}"/>
              </a:ext>
            </a:extLst>
          </p:cNvPr>
          <p:cNvSpPr txBox="1"/>
          <p:nvPr/>
        </p:nvSpPr>
        <p:spPr>
          <a:xfrm>
            <a:off x="4704081" y="1365688"/>
            <a:ext cx="639919" cy="400110"/>
          </a:xfrm>
          <a:prstGeom prst="rect">
            <a:avLst/>
          </a:prstGeom>
          <a:noFill/>
        </p:spPr>
        <p:txBody>
          <a:bodyPr wrap="none" rtlCol="0">
            <a:spAutoFit/>
          </a:bodyPr>
          <a:lstStyle/>
          <a:p>
            <a:r>
              <a:rPr lang="en-US" sz="2000" dirty="0">
                <a:latin typeface="+mj-lt"/>
                <a:cs typeface="Times New Roman" panose="02020603050405020304" pitchFamily="18" charset="0"/>
              </a:rPr>
              <a:t>5/2</a:t>
            </a:r>
            <a:r>
              <a:rPr lang="en-US" sz="2000" baseline="30000" dirty="0">
                <a:latin typeface="+mj-lt"/>
                <a:cs typeface="Times New Roman" panose="02020603050405020304" pitchFamily="18" charset="0"/>
              </a:rPr>
              <a:t>+</a:t>
            </a:r>
          </a:p>
        </p:txBody>
      </p:sp>
      <p:cxnSp>
        <p:nvCxnSpPr>
          <p:cNvPr id="76" name="Straight Connector 75">
            <a:extLst>
              <a:ext uri="{FF2B5EF4-FFF2-40B4-BE49-F238E27FC236}">
                <a16:creationId xmlns:a16="http://schemas.microsoft.com/office/drawing/2014/main" id="{3B023F61-B000-4790-85FF-7796BA9F36BD}"/>
              </a:ext>
            </a:extLst>
          </p:cNvPr>
          <p:cNvCxnSpPr>
            <a:stCxn id="27" idx="3"/>
            <a:endCxn id="55" idx="1"/>
          </p:cNvCxnSpPr>
          <p:nvPr/>
        </p:nvCxnSpPr>
        <p:spPr>
          <a:xfrm flipV="1">
            <a:off x="3039222" y="2436844"/>
            <a:ext cx="3113267" cy="18250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7C12995A-80D5-400C-87B5-EB2D7BD95B05}"/>
              </a:ext>
            </a:extLst>
          </p:cNvPr>
          <p:cNvCxnSpPr>
            <a:cxnSpLocks/>
            <a:stCxn id="42" idx="3"/>
            <a:endCxn id="68" idx="1"/>
          </p:cNvCxnSpPr>
          <p:nvPr/>
        </p:nvCxnSpPr>
        <p:spPr>
          <a:xfrm flipV="1">
            <a:off x="3039222" y="3351244"/>
            <a:ext cx="3113267" cy="25870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043BA4C9-9F82-4676-870F-9C6B06A1B22F}"/>
              </a:ext>
            </a:extLst>
          </p:cNvPr>
          <p:cNvCxnSpPr>
            <a:cxnSpLocks/>
            <a:stCxn id="36" idx="3"/>
            <a:endCxn id="62" idx="1"/>
          </p:cNvCxnSpPr>
          <p:nvPr/>
        </p:nvCxnSpPr>
        <p:spPr>
          <a:xfrm flipV="1">
            <a:off x="3039222" y="3808444"/>
            <a:ext cx="3113267" cy="4921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318C9E9F-01AD-4340-BEF9-FD58F6BFEAED}"/>
              </a:ext>
            </a:extLst>
          </p:cNvPr>
          <p:cNvCxnSpPr>
            <a:cxnSpLocks/>
            <a:stCxn id="35" idx="3"/>
            <a:endCxn id="61" idx="1"/>
          </p:cNvCxnSpPr>
          <p:nvPr/>
        </p:nvCxnSpPr>
        <p:spPr>
          <a:xfrm flipV="1">
            <a:off x="2896555" y="4467255"/>
            <a:ext cx="3255934" cy="13329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23F59CD6-E53D-4F48-BE29-EE8BC59B4058}"/>
              </a:ext>
            </a:extLst>
          </p:cNvPr>
          <p:cNvCxnSpPr>
            <a:cxnSpLocks/>
            <a:stCxn id="31" idx="3"/>
            <a:endCxn id="54" idx="1"/>
          </p:cNvCxnSpPr>
          <p:nvPr/>
        </p:nvCxnSpPr>
        <p:spPr>
          <a:xfrm>
            <a:off x="2611221" y="5627641"/>
            <a:ext cx="35412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90" name="TextBox 89">
            <a:extLst>
              <a:ext uri="{FF2B5EF4-FFF2-40B4-BE49-F238E27FC236}">
                <a16:creationId xmlns:a16="http://schemas.microsoft.com/office/drawing/2014/main" id="{8C0AA7B4-02C0-4B7A-9661-8BBD97961D00}"/>
              </a:ext>
            </a:extLst>
          </p:cNvPr>
          <p:cNvSpPr txBox="1"/>
          <p:nvPr/>
        </p:nvSpPr>
        <p:spPr>
          <a:xfrm>
            <a:off x="4267947" y="5438048"/>
            <a:ext cx="312906" cy="369332"/>
          </a:xfrm>
          <a:prstGeom prst="rect">
            <a:avLst/>
          </a:prstGeom>
          <a:solidFill>
            <a:schemeClr val="bg1"/>
          </a:solidFill>
        </p:spPr>
        <p:txBody>
          <a:bodyPr wrap="none" rtlCol="0">
            <a:spAutoFit/>
          </a:bodyPr>
          <a:lstStyle/>
          <a:p>
            <a:pPr algn="ctr"/>
            <a:r>
              <a:rPr lang="en-US" altLang="zh-CN" dirty="0">
                <a:solidFill>
                  <a:schemeClr val="accent1">
                    <a:lumMod val="75000"/>
                  </a:schemeClr>
                </a:solidFill>
              </a:rPr>
              <a:t>1</a:t>
            </a:r>
            <a:endParaRPr lang="zh-CN" altLang="en-US" dirty="0">
              <a:solidFill>
                <a:schemeClr val="accent1">
                  <a:lumMod val="75000"/>
                </a:schemeClr>
              </a:solidFill>
            </a:endParaRPr>
          </a:p>
        </p:txBody>
      </p:sp>
      <p:sp>
        <p:nvSpPr>
          <p:cNvPr id="91" name="TextBox 90">
            <a:extLst>
              <a:ext uri="{FF2B5EF4-FFF2-40B4-BE49-F238E27FC236}">
                <a16:creationId xmlns:a16="http://schemas.microsoft.com/office/drawing/2014/main" id="{71FA8DE2-145F-4FA8-B12E-8EB2082FBD6C}"/>
              </a:ext>
            </a:extLst>
          </p:cNvPr>
          <p:cNvSpPr txBox="1"/>
          <p:nvPr/>
        </p:nvSpPr>
        <p:spPr>
          <a:xfrm>
            <a:off x="4267947" y="4343400"/>
            <a:ext cx="312906" cy="369332"/>
          </a:xfrm>
          <a:prstGeom prst="rect">
            <a:avLst/>
          </a:prstGeom>
          <a:solidFill>
            <a:schemeClr val="bg1"/>
          </a:solidFill>
        </p:spPr>
        <p:txBody>
          <a:bodyPr wrap="none" rtlCol="0">
            <a:spAutoFit/>
          </a:bodyPr>
          <a:lstStyle/>
          <a:p>
            <a:pPr algn="ctr"/>
            <a:r>
              <a:rPr lang="en-US" altLang="zh-CN" dirty="0">
                <a:solidFill>
                  <a:schemeClr val="accent1">
                    <a:lumMod val="75000"/>
                  </a:schemeClr>
                </a:solidFill>
              </a:rPr>
              <a:t>2</a:t>
            </a:r>
            <a:endParaRPr lang="zh-CN" altLang="en-US" dirty="0">
              <a:solidFill>
                <a:schemeClr val="accent1">
                  <a:lumMod val="75000"/>
                </a:schemeClr>
              </a:solidFill>
            </a:endParaRPr>
          </a:p>
        </p:txBody>
      </p:sp>
      <p:sp>
        <p:nvSpPr>
          <p:cNvPr id="92" name="TextBox 91">
            <a:extLst>
              <a:ext uri="{FF2B5EF4-FFF2-40B4-BE49-F238E27FC236}">
                <a16:creationId xmlns:a16="http://schemas.microsoft.com/office/drawing/2014/main" id="{C1E6EA53-93D0-4085-BE07-7071E15BD6E7}"/>
              </a:ext>
            </a:extLst>
          </p:cNvPr>
          <p:cNvSpPr txBox="1"/>
          <p:nvPr/>
        </p:nvSpPr>
        <p:spPr>
          <a:xfrm>
            <a:off x="4267947" y="3657600"/>
            <a:ext cx="312906" cy="369332"/>
          </a:xfrm>
          <a:prstGeom prst="rect">
            <a:avLst/>
          </a:prstGeom>
          <a:solidFill>
            <a:schemeClr val="bg1"/>
          </a:solidFill>
        </p:spPr>
        <p:txBody>
          <a:bodyPr wrap="none" rtlCol="0">
            <a:spAutoFit/>
          </a:bodyPr>
          <a:lstStyle/>
          <a:p>
            <a:pPr algn="ctr"/>
            <a:r>
              <a:rPr lang="en-US" altLang="zh-CN" dirty="0">
                <a:solidFill>
                  <a:schemeClr val="accent1">
                    <a:lumMod val="75000"/>
                  </a:schemeClr>
                </a:solidFill>
              </a:rPr>
              <a:t>3</a:t>
            </a:r>
            <a:endParaRPr lang="zh-CN" altLang="en-US" dirty="0">
              <a:solidFill>
                <a:schemeClr val="accent1">
                  <a:lumMod val="75000"/>
                </a:schemeClr>
              </a:solidFill>
            </a:endParaRPr>
          </a:p>
        </p:txBody>
      </p:sp>
      <p:sp>
        <p:nvSpPr>
          <p:cNvPr id="93" name="TextBox 92">
            <a:extLst>
              <a:ext uri="{FF2B5EF4-FFF2-40B4-BE49-F238E27FC236}">
                <a16:creationId xmlns:a16="http://schemas.microsoft.com/office/drawing/2014/main" id="{D6DB25E9-2FFD-41E2-8C5D-7CB01E1630E7}"/>
              </a:ext>
            </a:extLst>
          </p:cNvPr>
          <p:cNvSpPr txBox="1"/>
          <p:nvPr/>
        </p:nvSpPr>
        <p:spPr>
          <a:xfrm>
            <a:off x="4267947" y="3288268"/>
            <a:ext cx="312906" cy="369332"/>
          </a:xfrm>
          <a:prstGeom prst="rect">
            <a:avLst/>
          </a:prstGeom>
          <a:solidFill>
            <a:schemeClr val="bg1"/>
          </a:solidFill>
        </p:spPr>
        <p:txBody>
          <a:bodyPr wrap="none" rtlCol="0">
            <a:spAutoFit/>
          </a:bodyPr>
          <a:lstStyle/>
          <a:p>
            <a:pPr algn="ctr"/>
            <a:r>
              <a:rPr lang="en-US" altLang="zh-CN" dirty="0">
                <a:solidFill>
                  <a:schemeClr val="accent1">
                    <a:lumMod val="75000"/>
                  </a:schemeClr>
                </a:solidFill>
              </a:rPr>
              <a:t>4</a:t>
            </a:r>
            <a:endParaRPr lang="zh-CN" altLang="en-US" dirty="0">
              <a:solidFill>
                <a:schemeClr val="accent1">
                  <a:lumMod val="75000"/>
                </a:schemeClr>
              </a:solidFill>
            </a:endParaRPr>
          </a:p>
        </p:txBody>
      </p:sp>
      <p:sp>
        <p:nvSpPr>
          <p:cNvPr id="94" name="TextBox 93">
            <a:extLst>
              <a:ext uri="{FF2B5EF4-FFF2-40B4-BE49-F238E27FC236}">
                <a16:creationId xmlns:a16="http://schemas.microsoft.com/office/drawing/2014/main" id="{979FB393-D4DF-4FAD-9BD9-9E144A77B155}"/>
              </a:ext>
            </a:extLst>
          </p:cNvPr>
          <p:cNvSpPr txBox="1"/>
          <p:nvPr/>
        </p:nvSpPr>
        <p:spPr>
          <a:xfrm>
            <a:off x="4267947" y="2362200"/>
            <a:ext cx="312906" cy="369332"/>
          </a:xfrm>
          <a:prstGeom prst="rect">
            <a:avLst/>
          </a:prstGeom>
          <a:solidFill>
            <a:schemeClr val="bg1"/>
          </a:solidFill>
        </p:spPr>
        <p:txBody>
          <a:bodyPr wrap="none" rtlCol="0">
            <a:spAutoFit/>
          </a:bodyPr>
          <a:lstStyle/>
          <a:p>
            <a:pPr algn="ctr"/>
            <a:r>
              <a:rPr lang="en-US" altLang="zh-CN" dirty="0">
                <a:solidFill>
                  <a:schemeClr val="accent1">
                    <a:lumMod val="75000"/>
                  </a:schemeClr>
                </a:solidFill>
              </a:rPr>
              <a:t>5</a:t>
            </a:r>
            <a:endParaRPr lang="zh-CN" altLang="en-US" dirty="0">
              <a:solidFill>
                <a:schemeClr val="accent1">
                  <a:lumMod val="75000"/>
                </a:schemeClr>
              </a:solidFill>
            </a:endParaRPr>
          </a:p>
        </p:txBody>
      </p:sp>
      <mc:AlternateContent xmlns:mc="http://schemas.openxmlformats.org/markup-compatibility/2006" xmlns:a14="http://schemas.microsoft.com/office/drawing/2010/main">
        <mc:Choice Requires="a14">
          <p:sp>
            <p:nvSpPr>
              <p:cNvPr id="67" name="TextBox 66">
                <a:extLst>
                  <a:ext uri="{FF2B5EF4-FFF2-40B4-BE49-F238E27FC236}">
                    <a16:creationId xmlns:a16="http://schemas.microsoft.com/office/drawing/2014/main" id="{3173295B-1886-4AC4-BC90-9A7D03A005C0}"/>
                  </a:ext>
                </a:extLst>
              </p:cNvPr>
              <p:cNvSpPr txBox="1"/>
              <p:nvPr/>
            </p:nvSpPr>
            <p:spPr>
              <a:xfrm>
                <a:off x="6268706" y="1486912"/>
                <a:ext cx="1918410" cy="39408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𝑄</m:t>
                          </m:r>
                        </m:e>
                        <m:sub>
                          <m:r>
                            <a:rPr lang="zh-CN" altLang="en-US" i="1" smtClean="0">
                              <a:latin typeface="Cambria Math" panose="02040503050406030204" pitchFamily="18" charset="0"/>
                            </a:rPr>
                            <m:t>𝛽</m:t>
                          </m:r>
                          <m:r>
                            <a:rPr lang="en-US" altLang="zh-CN" b="0" i="1" smtClean="0">
                              <a:latin typeface="Cambria Math" panose="02040503050406030204" pitchFamily="18" charset="0"/>
                            </a:rPr>
                            <m:t>−</m:t>
                          </m:r>
                        </m:sub>
                      </m:sSub>
                      <m:r>
                        <a:rPr lang="en-US" altLang="zh-CN" b="0" i="1" smtClean="0">
                          <a:latin typeface="Cambria Math" panose="02040503050406030204" pitchFamily="18" charset="0"/>
                        </a:rPr>
                        <m:t>=3835</m:t>
                      </m:r>
                      <m:r>
                        <a:rPr lang="en-US" altLang="zh-CN" b="0" i="0" smtClean="0">
                          <a:latin typeface="Cambria Math" panose="02040503050406030204" pitchFamily="18" charset="0"/>
                        </a:rPr>
                        <m:t> </m:t>
                      </m:r>
                      <m:r>
                        <m:rPr>
                          <m:sty m:val="p"/>
                        </m:rPr>
                        <a:rPr lang="en-US" altLang="zh-CN" b="0" i="0" smtClean="0">
                          <a:latin typeface="Cambria Math" panose="02040503050406030204" pitchFamily="18" charset="0"/>
                        </a:rPr>
                        <m:t>keV</m:t>
                      </m:r>
                    </m:oMath>
                  </m:oMathPara>
                </a14:m>
                <a:endParaRPr lang="zh-CN" altLang="en-US" dirty="0"/>
              </a:p>
            </p:txBody>
          </p:sp>
        </mc:Choice>
        <mc:Fallback xmlns="">
          <p:sp>
            <p:nvSpPr>
              <p:cNvPr id="67" name="TextBox 66">
                <a:extLst>
                  <a:ext uri="{FF2B5EF4-FFF2-40B4-BE49-F238E27FC236}">
                    <a16:creationId xmlns:a16="http://schemas.microsoft.com/office/drawing/2014/main" id="{3173295B-1886-4AC4-BC90-9A7D03A005C0}"/>
                  </a:ext>
                </a:extLst>
              </p:cNvPr>
              <p:cNvSpPr txBox="1">
                <a:spLocks noRot="1" noChangeAspect="1" noMove="1" noResize="1" noEditPoints="1" noAdjustHandles="1" noChangeArrowheads="1" noChangeShapeType="1" noTextEdit="1"/>
              </p:cNvSpPr>
              <p:nvPr/>
            </p:nvSpPr>
            <p:spPr>
              <a:xfrm>
                <a:off x="6268706" y="1486912"/>
                <a:ext cx="1918410" cy="394082"/>
              </a:xfrm>
              <a:prstGeom prst="rect">
                <a:avLst/>
              </a:prstGeom>
              <a:blipFill>
                <a:blip r:embed="rId3"/>
                <a:stretch>
                  <a:fillRect b="-923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1" name="TextBox 70">
                <a:extLst>
                  <a:ext uri="{FF2B5EF4-FFF2-40B4-BE49-F238E27FC236}">
                    <a16:creationId xmlns:a16="http://schemas.microsoft.com/office/drawing/2014/main" id="{FC5F83F0-7280-4B6A-B08B-59E833A61B1A}"/>
                  </a:ext>
                </a:extLst>
              </p:cNvPr>
              <p:cNvSpPr txBox="1"/>
              <p:nvPr/>
            </p:nvSpPr>
            <p:spPr>
              <a:xfrm>
                <a:off x="1031363" y="1355816"/>
                <a:ext cx="198708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𝑄</m:t>
                          </m:r>
                        </m:e>
                        <m:sub>
                          <m:r>
                            <m:rPr>
                              <m:sty m:val="p"/>
                            </m:rPr>
                            <a:rPr lang="en-US" altLang="zh-CN" b="0" i="0" smtClean="0">
                              <a:latin typeface="Cambria Math" panose="02040503050406030204" pitchFamily="18" charset="0"/>
                            </a:rPr>
                            <m:t>EC</m:t>
                          </m:r>
                        </m:sub>
                      </m:sSub>
                      <m:r>
                        <a:rPr lang="en-US" altLang="zh-CN" b="0" i="1" smtClean="0">
                          <a:latin typeface="Cambria Math" panose="02040503050406030204" pitchFamily="18" charset="0"/>
                        </a:rPr>
                        <m:t>=12743</m:t>
                      </m:r>
                      <m:r>
                        <a:rPr lang="en-US" altLang="zh-CN" b="0" i="0" smtClean="0">
                          <a:latin typeface="Cambria Math" panose="02040503050406030204" pitchFamily="18" charset="0"/>
                        </a:rPr>
                        <m:t> </m:t>
                      </m:r>
                      <m:r>
                        <m:rPr>
                          <m:sty m:val="p"/>
                        </m:rPr>
                        <a:rPr lang="en-US" altLang="zh-CN" b="0" i="0" smtClean="0">
                          <a:latin typeface="Cambria Math" panose="02040503050406030204" pitchFamily="18" charset="0"/>
                        </a:rPr>
                        <m:t>keV</m:t>
                      </m:r>
                    </m:oMath>
                  </m:oMathPara>
                </a14:m>
                <a:endParaRPr lang="zh-CN" altLang="en-US" dirty="0"/>
              </a:p>
            </p:txBody>
          </p:sp>
        </mc:Choice>
        <mc:Fallback xmlns="">
          <p:sp>
            <p:nvSpPr>
              <p:cNvPr id="71" name="TextBox 70">
                <a:extLst>
                  <a:ext uri="{FF2B5EF4-FFF2-40B4-BE49-F238E27FC236}">
                    <a16:creationId xmlns:a16="http://schemas.microsoft.com/office/drawing/2014/main" id="{FC5F83F0-7280-4B6A-B08B-59E833A61B1A}"/>
                  </a:ext>
                </a:extLst>
              </p:cNvPr>
              <p:cNvSpPr txBox="1">
                <a:spLocks noRot="1" noChangeAspect="1" noMove="1" noResize="1" noEditPoints="1" noAdjustHandles="1" noChangeArrowheads="1" noChangeShapeType="1" noTextEdit="1"/>
              </p:cNvSpPr>
              <p:nvPr/>
            </p:nvSpPr>
            <p:spPr>
              <a:xfrm>
                <a:off x="1031363" y="1355816"/>
                <a:ext cx="1987082" cy="369332"/>
              </a:xfrm>
              <a:prstGeom prst="rect">
                <a:avLst/>
              </a:prstGeom>
              <a:blipFill>
                <a:blip r:embed="rId4"/>
                <a:stretch>
                  <a:fillRect b="-1147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61609115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904945-525E-4846-A7F6-7126E52B33E0}"/>
              </a:ext>
            </a:extLst>
          </p:cNvPr>
          <p:cNvSpPr>
            <a:spLocks noGrp="1"/>
          </p:cNvSpPr>
          <p:nvPr>
            <p:ph type="title"/>
          </p:nvPr>
        </p:nvSpPr>
        <p:spPr/>
        <p:txBody>
          <a:bodyPr/>
          <a:lstStyle/>
          <a:p>
            <a:r>
              <a:rPr lang="en-US" altLang="zh-CN" dirty="0"/>
              <a:t>Mirror Symmetry</a:t>
            </a:r>
            <a:endParaRPr lang="zh-CN" altLang="en-US" dirty="0"/>
          </a:p>
        </p:txBody>
      </p:sp>
      <p:sp>
        <p:nvSpPr>
          <p:cNvPr id="4" name="Footer Placeholder 3">
            <a:extLst>
              <a:ext uri="{FF2B5EF4-FFF2-40B4-BE49-F238E27FC236}">
                <a16:creationId xmlns:a16="http://schemas.microsoft.com/office/drawing/2014/main" id="{11E5F93F-A10E-4F1C-A22B-07231E1B8632}"/>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C15DCCDE-835F-46E7-96FB-C344E8236C9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86</a:t>
            </a:fld>
            <a:endParaRPr lang="en-US" sz="1300" dirty="0"/>
          </a:p>
        </p:txBody>
      </p:sp>
      <p:pic>
        <p:nvPicPr>
          <p:cNvPr id="11" name="Content Placeholder 10">
            <a:extLst>
              <a:ext uri="{FF2B5EF4-FFF2-40B4-BE49-F238E27FC236}">
                <a16:creationId xmlns:a16="http://schemas.microsoft.com/office/drawing/2014/main" id="{5FF574D1-E358-4986-BB05-33C077BC6658}"/>
              </a:ext>
            </a:extLst>
          </p:cNvPr>
          <p:cNvPicPr>
            <a:picLocks noGrp="1" noChangeAspect="1"/>
          </p:cNvPicPr>
          <p:nvPr>
            <p:ph idx="1"/>
          </p:nvPr>
        </p:nvPicPr>
        <p:blipFill>
          <a:blip r:embed="rId3"/>
          <a:stretch>
            <a:fillRect/>
          </a:stretch>
        </p:blipFill>
        <p:spPr>
          <a:xfrm>
            <a:off x="190500" y="1238138"/>
            <a:ext cx="8763000" cy="4010814"/>
          </a:xfrm>
        </p:spPr>
      </p:pic>
      <p:sp>
        <p:nvSpPr>
          <p:cNvPr id="13" name="TextBox 12">
            <a:extLst>
              <a:ext uri="{FF2B5EF4-FFF2-40B4-BE49-F238E27FC236}">
                <a16:creationId xmlns:a16="http://schemas.microsoft.com/office/drawing/2014/main" id="{A503BC36-EE1D-409A-994C-BCFC000B0037}"/>
              </a:ext>
            </a:extLst>
          </p:cNvPr>
          <p:cNvSpPr txBox="1"/>
          <p:nvPr/>
        </p:nvSpPr>
        <p:spPr>
          <a:xfrm>
            <a:off x="76200" y="5562600"/>
            <a:ext cx="4191853" cy="553998"/>
          </a:xfrm>
          <a:prstGeom prst="rect">
            <a:avLst/>
          </a:prstGeom>
          <a:noFill/>
        </p:spPr>
        <p:txBody>
          <a:bodyPr wrap="none">
            <a:spAutoFit/>
          </a:bodyPr>
          <a:lstStyle/>
          <a:p>
            <a:r>
              <a:rPr lang="en-US" altLang="zh-CN" sz="15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D. Pérez-Loureiro </a:t>
            </a:r>
            <a:r>
              <a:rPr lang="en-US" altLang="zh-CN" sz="1500" i="1"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5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 Phys. Rev. C 93, 064320 (2016).</a:t>
            </a:r>
          </a:p>
          <a:p>
            <a:r>
              <a:rPr lang="da-DK"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G. F. Grinyer </a:t>
            </a:r>
            <a:r>
              <a:rPr lang="da-DK" altLang="zh-CN" sz="1500" i="1"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et al</a:t>
            </a:r>
            <a:r>
              <a:rPr lang="da-DK"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 Phys. Rev. C 71, 044309 (2005).</a:t>
            </a:r>
            <a:endParaRPr lang="zh-CN" altLang="en-US" sz="1500" dirty="0">
              <a:solidFill>
                <a:srgbClr val="0000FF"/>
              </a:solidFill>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366771472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0">
            <a:extLst>
              <a:ext uri="{FF2B5EF4-FFF2-40B4-BE49-F238E27FC236}">
                <a16:creationId xmlns:a16="http://schemas.microsoft.com/office/drawing/2014/main" id="{42AAA677-DDD0-4A38-9EEE-E14F23F39592}"/>
              </a:ext>
            </a:extLst>
          </p:cNvPr>
          <p:cNvPicPr>
            <a:picLocks noGrp="1" noChangeAspect="1"/>
          </p:cNvPicPr>
          <p:nvPr>
            <p:ph idx="1"/>
          </p:nvPr>
        </p:nvPicPr>
        <p:blipFill>
          <a:blip r:embed="rId3"/>
          <a:stretch>
            <a:fillRect/>
          </a:stretch>
        </p:blipFill>
        <p:spPr>
          <a:xfrm>
            <a:off x="190500" y="1238138"/>
            <a:ext cx="8763000" cy="4010814"/>
          </a:xfrm>
        </p:spPr>
      </p:pic>
      <p:sp>
        <p:nvSpPr>
          <p:cNvPr id="3" name="Title 2">
            <a:extLst>
              <a:ext uri="{FF2B5EF4-FFF2-40B4-BE49-F238E27FC236}">
                <a16:creationId xmlns:a16="http://schemas.microsoft.com/office/drawing/2014/main" id="{71904945-525E-4846-A7F6-7126E52B33E0}"/>
              </a:ext>
            </a:extLst>
          </p:cNvPr>
          <p:cNvSpPr>
            <a:spLocks noGrp="1"/>
          </p:cNvSpPr>
          <p:nvPr>
            <p:ph type="title"/>
          </p:nvPr>
        </p:nvSpPr>
        <p:spPr/>
        <p:txBody>
          <a:bodyPr/>
          <a:lstStyle/>
          <a:p>
            <a:r>
              <a:rPr lang="en-US" altLang="zh-CN" dirty="0"/>
              <a:t>Mirror Symmetry</a:t>
            </a:r>
            <a:endParaRPr lang="zh-CN" altLang="en-US" dirty="0"/>
          </a:p>
        </p:txBody>
      </p:sp>
      <p:sp>
        <p:nvSpPr>
          <p:cNvPr id="4" name="Footer Placeholder 3">
            <a:extLst>
              <a:ext uri="{FF2B5EF4-FFF2-40B4-BE49-F238E27FC236}">
                <a16:creationId xmlns:a16="http://schemas.microsoft.com/office/drawing/2014/main" id="{11E5F93F-A10E-4F1C-A22B-07231E1B8632}"/>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C15DCCDE-835F-46E7-96FB-C344E8236C9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87</a:t>
            </a:fld>
            <a:endParaRPr lang="en-US" sz="1300" dirty="0"/>
          </a:p>
        </p:txBody>
      </p:sp>
      <p:sp>
        <p:nvSpPr>
          <p:cNvPr id="6" name="Rectangle: Rounded Corners 5">
            <a:extLst>
              <a:ext uri="{FF2B5EF4-FFF2-40B4-BE49-F238E27FC236}">
                <a16:creationId xmlns:a16="http://schemas.microsoft.com/office/drawing/2014/main" id="{820A4D35-6B9A-46B0-B5B1-FED206C0A11D}"/>
              </a:ext>
            </a:extLst>
          </p:cNvPr>
          <p:cNvSpPr/>
          <p:nvPr/>
        </p:nvSpPr>
        <p:spPr>
          <a:xfrm>
            <a:off x="6324600" y="1371600"/>
            <a:ext cx="1676400" cy="1676400"/>
          </a:xfrm>
          <a:prstGeom prst="roundRect">
            <a:avLst/>
          </a:prstGeom>
          <a:noFill/>
          <a:ln>
            <a:solidFill>
              <a:srgbClr val="00FF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94684D90-82A8-4264-852A-CD7E1740B1E4}"/>
              </a:ext>
            </a:extLst>
          </p:cNvPr>
          <p:cNvSpPr txBox="1"/>
          <p:nvPr/>
        </p:nvSpPr>
        <p:spPr>
          <a:xfrm>
            <a:off x="76200" y="5562600"/>
            <a:ext cx="4191853" cy="553998"/>
          </a:xfrm>
          <a:prstGeom prst="rect">
            <a:avLst/>
          </a:prstGeom>
          <a:noFill/>
        </p:spPr>
        <p:txBody>
          <a:bodyPr wrap="none">
            <a:spAutoFit/>
          </a:bodyPr>
          <a:lstStyle/>
          <a:p>
            <a:r>
              <a:rPr lang="en-US" altLang="zh-CN" sz="15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D. Pérez-Loureiro </a:t>
            </a:r>
            <a:r>
              <a:rPr lang="en-US" altLang="zh-CN" sz="1500" i="1"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5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 Phys. Rev. C 93, 064320 (2016).</a:t>
            </a:r>
          </a:p>
          <a:p>
            <a:r>
              <a:rPr lang="da-DK"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G. F. Grinyer </a:t>
            </a:r>
            <a:r>
              <a:rPr lang="da-DK" altLang="zh-CN" sz="1500" i="1"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et al</a:t>
            </a:r>
            <a:r>
              <a:rPr lang="da-DK"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 Phys. Rev. C 71, 044309 (2005).</a:t>
            </a:r>
            <a:endParaRPr lang="zh-CN" altLang="en-US" sz="1500" dirty="0">
              <a:solidFill>
                <a:srgbClr val="0000FF"/>
              </a:solidFill>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391437488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5ECAA76C-04F0-4239-B75D-A83698E9233B}"/>
              </a:ext>
            </a:extLst>
          </p:cNvPr>
          <p:cNvPicPr>
            <a:picLocks noGrp="1" noChangeAspect="1"/>
          </p:cNvPicPr>
          <p:nvPr>
            <p:ph idx="1"/>
          </p:nvPr>
        </p:nvPicPr>
        <p:blipFill>
          <a:blip r:embed="rId3"/>
          <a:stretch>
            <a:fillRect/>
          </a:stretch>
        </p:blipFill>
        <p:spPr>
          <a:xfrm>
            <a:off x="1046187" y="1057514"/>
            <a:ext cx="7051625" cy="4265234"/>
          </a:xfrm>
        </p:spPr>
      </p:pic>
      <p:sp>
        <p:nvSpPr>
          <p:cNvPr id="3" name="Title 2">
            <a:extLst>
              <a:ext uri="{FF2B5EF4-FFF2-40B4-BE49-F238E27FC236}">
                <a16:creationId xmlns:a16="http://schemas.microsoft.com/office/drawing/2014/main" id="{71904945-525E-4846-A7F6-7126E52B33E0}"/>
              </a:ext>
            </a:extLst>
          </p:cNvPr>
          <p:cNvSpPr>
            <a:spLocks noGrp="1"/>
          </p:cNvSpPr>
          <p:nvPr>
            <p:ph type="title"/>
          </p:nvPr>
        </p:nvSpPr>
        <p:spPr/>
        <p:txBody>
          <a:bodyPr/>
          <a:lstStyle/>
          <a:p>
            <a:r>
              <a:rPr lang="en-US" altLang="zh-CN" dirty="0"/>
              <a:t>Mirror Symmetry</a:t>
            </a:r>
            <a:endParaRPr lang="zh-CN" altLang="en-US" dirty="0"/>
          </a:p>
        </p:txBody>
      </p:sp>
      <p:sp>
        <p:nvSpPr>
          <p:cNvPr id="4" name="Footer Placeholder 3">
            <a:extLst>
              <a:ext uri="{FF2B5EF4-FFF2-40B4-BE49-F238E27FC236}">
                <a16:creationId xmlns:a16="http://schemas.microsoft.com/office/drawing/2014/main" id="{11E5F93F-A10E-4F1C-A22B-07231E1B8632}"/>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C15DCCDE-835F-46E7-96FB-C344E8236C9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88</a:t>
            </a:fld>
            <a:endParaRPr lang="en-US" sz="1300" dirty="0"/>
          </a:p>
        </p:txBody>
      </p:sp>
      <p:sp>
        <p:nvSpPr>
          <p:cNvPr id="9" name="TextBox 8">
            <a:extLst>
              <a:ext uri="{FF2B5EF4-FFF2-40B4-BE49-F238E27FC236}">
                <a16:creationId xmlns:a16="http://schemas.microsoft.com/office/drawing/2014/main" id="{94684D90-82A8-4264-852A-CD7E1740B1E4}"/>
              </a:ext>
            </a:extLst>
          </p:cNvPr>
          <p:cNvSpPr txBox="1"/>
          <p:nvPr/>
        </p:nvSpPr>
        <p:spPr>
          <a:xfrm>
            <a:off x="76200" y="5562600"/>
            <a:ext cx="4274247" cy="553998"/>
          </a:xfrm>
          <a:prstGeom prst="rect">
            <a:avLst/>
          </a:prstGeom>
          <a:noFill/>
        </p:spPr>
        <p:txBody>
          <a:bodyPr wrap="none">
            <a:spAutoFit/>
          </a:bodyPr>
          <a:lstStyle/>
          <a:p>
            <a:r>
              <a:rPr lang="en-US" altLang="zh-CN" sz="1500" dirty="0">
                <a:solidFill>
                  <a:srgbClr val="FF0000"/>
                </a:solidFill>
                <a:latin typeface="Arial Narrow" panose="020B0606020202030204" pitchFamily="34" charset="0"/>
                <a:cs typeface="Times New Roman" panose="02020603050405020304" pitchFamily="18" charset="0"/>
              </a:rPr>
              <a:t>L. J. Sun </a:t>
            </a:r>
            <a:r>
              <a:rPr lang="en-US" altLang="zh-CN" sz="1500" i="1" dirty="0">
                <a:solidFill>
                  <a:srgbClr val="FF0000"/>
                </a:solidFill>
                <a:latin typeface="Arial Narrow" panose="020B0606020202030204" pitchFamily="34" charset="0"/>
                <a:cs typeface="Times New Roman" panose="02020603050405020304" pitchFamily="18" charset="0"/>
              </a:rPr>
              <a:t>et al</a:t>
            </a:r>
            <a:r>
              <a:rPr lang="en-US" altLang="zh-CN" sz="1500" dirty="0">
                <a:solidFill>
                  <a:srgbClr val="FF0000"/>
                </a:solidFill>
                <a:latin typeface="Arial Narrow" panose="020B0606020202030204" pitchFamily="34" charset="0"/>
                <a:cs typeface="Times New Roman" panose="02020603050405020304" pitchFamily="18" charset="0"/>
              </a:rPr>
              <a:t>., Phys. Rev. C 99, 064312 (2019).</a:t>
            </a:r>
            <a:endParaRPr lang="zh-CN" altLang="en-US" sz="1500" dirty="0">
              <a:solidFill>
                <a:srgbClr val="FF0000"/>
              </a:solidFill>
              <a:latin typeface="Arial Narrow" panose="020B0606020202030204" pitchFamily="34" charset="0"/>
              <a:cs typeface="Times New Roman" panose="02020603050405020304" pitchFamily="18" charset="0"/>
            </a:endParaRPr>
          </a:p>
          <a:p>
            <a:r>
              <a:rPr lang="da-DK" altLang="zh-CN" sz="1500" dirty="0">
                <a:solidFill>
                  <a:srgbClr val="0000FF"/>
                </a:solidFill>
                <a:latin typeface="Arial Narrow" panose="020B0606020202030204" pitchFamily="34" charset="0"/>
                <a:cs typeface="Times New Roman" panose="02020603050405020304" pitchFamily="18" charset="0"/>
              </a:rPr>
              <a:t>D. Guillemaud-Mueller </a:t>
            </a:r>
            <a:r>
              <a:rPr lang="da-DK" altLang="zh-CN" sz="1500" i="1" dirty="0">
                <a:solidFill>
                  <a:srgbClr val="0000FF"/>
                </a:solidFill>
                <a:latin typeface="Arial Narrow" panose="020B0606020202030204" pitchFamily="34" charset="0"/>
                <a:cs typeface="Times New Roman" panose="02020603050405020304" pitchFamily="18" charset="0"/>
              </a:rPr>
              <a:t>et al</a:t>
            </a:r>
            <a:r>
              <a:rPr lang="da-DK" altLang="zh-CN" sz="1500" dirty="0">
                <a:solidFill>
                  <a:srgbClr val="0000FF"/>
                </a:solidFill>
                <a:latin typeface="Arial Narrow" panose="020B0606020202030204" pitchFamily="34" charset="0"/>
                <a:cs typeface="Times New Roman" panose="02020603050405020304" pitchFamily="18" charset="0"/>
              </a:rPr>
              <a:t>., Nucl. Phys. A 426, 37 (1984).</a:t>
            </a:r>
            <a:endParaRPr lang="zh-CN" altLang="en-US" sz="1500" dirty="0">
              <a:solidFill>
                <a:srgbClr val="0000FF"/>
              </a:solidFill>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329757170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5ECAA76C-04F0-4239-B75D-A83698E9233B}"/>
              </a:ext>
            </a:extLst>
          </p:cNvPr>
          <p:cNvPicPr>
            <a:picLocks noGrp="1" noChangeAspect="1"/>
          </p:cNvPicPr>
          <p:nvPr>
            <p:ph idx="1"/>
          </p:nvPr>
        </p:nvPicPr>
        <p:blipFill>
          <a:blip r:embed="rId3"/>
          <a:stretch>
            <a:fillRect/>
          </a:stretch>
        </p:blipFill>
        <p:spPr>
          <a:xfrm>
            <a:off x="1046187" y="1057514"/>
            <a:ext cx="7051625" cy="4265234"/>
          </a:xfrm>
        </p:spPr>
      </p:pic>
      <p:sp>
        <p:nvSpPr>
          <p:cNvPr id="3" name="Title 2">
            <a:extLst>
              <a:ext uri="{FF2B5EF4-FFF2-40B4-BE49-F238E27FC236}">
                <a16:creationId xmlns:a16="http://schemas.microsoft.com/office/drawing/2014/main" id="{71904945-525E-4846-A7F6-7126E52B33E0}"/>
              </a:ext>
            </a:extLst>
          </p:cNvPr>
          <p:cNvSpPr>
            <a:spLocks noGrp="1"/>
          </p:cNvSpPr>
          <p:nvPr>
            <p:ph type="title"/>
          </p:nvPr>
        </p:nvSpPr>
        <p:spPr/>
        <p:txBody>
          <a:bodyPr/>
          <a:lstStyle/>
          <a:p>
            <a:r>
              <a:rPr lang="en-US" altLang="zh-CN" dirty="0"/>
              <a:t>Mirror Symmetry</a:t>
            </a:r>
            <a:endParaRPr lang="zh-CN" altLang="en-US" dirty="0"/>
          </a:p>
        </p:txBody>
      </p:sp>
      <p:sp>
        <p:nvSpPr>
          <p:cNvPr id="4" name="Footer Placeholder 3">
            <a:extLst>
              <a:ext uri="{FF2B5EF4-FFF2-40B4-BE49-F238E27FC236}">
                <a16:creationId xmlns:a16="http://schemas.microsoft.com/office/drawing/2014/main" id="{11E5F93F-A10E-4F1C-A22B-07231E1B8632}"/>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C15DCCDE-835F-46E7-96FB-C344E8236C9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89</a:t>
            </a:fld>
            <a:endParaRPr lang="en-US" sz="1300" dirty="0"/>
          </a:p>
        </p:txBody>
      </p:sp>
      <p:sp>
        <p:nvSpPr>
          <p:cNvPr id="6" name="Rectangle: Rounded Corners 5">
            <a:extLst>
              <a:ext uri="{FF2B5EF4-FFF2-40B4-BE49-F238E27FC236}">
                <a16:creationId xmlns:a16="http://schemas.microsoft.com/office/drawing/2014/main" id="{820A4D35-6B9A-46B0-B5B1-FED206C0A11D}"/>
              </a:ext>
            </a:extLst>
          </p:cNvPr>
          <p:cNvSpPr/>
          <p:nvPr/>
        </p:nvSpPr>
        <p:spPr>
          <a:xfrm>
            <a:off x="3276600" y="2209800"/>
            <a:ext cx="817880" cy="939800"/>
          </a:xfrm>
          <a:prstGeom prst="roundRect">
            <a:avLst/>
          </a:prstGeom>
          <a:noFill/>
          <a:ln>
            <a:solidFill>
              <a:srgbClr val="00FF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94684D90-82A8-4264-852A-CD7E1740B1E4}"/>
              </a:ext>
            </a:extLst>
          </p:cNvPr>
          <p:cNvSpPr txBox="1"/>
          <p:nvPr/>
        </p:nvSpPr>
        <p:spPr>
          <a:xfrm>
            <a:off x="76200" y="5562600"/>
            <a:ext cx="4274247" cy="553998"/>
          </a:xfrm>
          <a:prstGeom prst="rect">
            <a:avLst/>
          </a:prstGeom>
          <a:noFill/>
        </p:spPr>
        <p:txBody>
          <a:bodyPr wrap="none">
            <a:spAutoFit/>
          </a:bodyPr>
          <a:lstStyle/>
          <a:p>
            <a:r>
              <a:rPr lang="en-US" altLang="zh-CN" sz="1500" dirty="0">
                <a:solidFill>
                  <a:srgbClr val="FF0000"/>
                </a:solidFill>
                <a:latin typeface="Arial Narrow" panose="020B0606020202030204" pitchFamily="34" charset="0"/>
                <a:cs typeface="Times New Roman" panose="02020603050405020304" pitchFamily="18" charset="0"/>
              </a:rPr>
              <a:t>L. J. Sun </a:t>
            </a:r>
            <a:r>
              <a:rPr lang="en-US" altLang="zh-CN" sz="1500" i="1" dirty="0">
                <a:solidFill>
                  <a:srgbClr val="FF0000"/>
                </a:solidFill>
                <a:latin typeface="Arial Narrow" panose="020B0606020202030204" pitchFamily="34" charset="0"/>
                <a:cs typeface="Times New Roman" panose="02020603050405020304" pitchFamily="18" charset="0"/>
              </a:rPr>
              <a:t>et al</a:t>
            </a:r>
            <a:r>
              <a:rPr lang="en-US" altLang="zh-CN" sz="1500" dirty="0">
                <a:solidFill>
                  <a:srgbClr val="FF0000"/>
                </a:solidFill>
                <a:latin typeface="Arial Narrow" panose="020B0606020202030204" pitchFamily="34" charset="0"/>
                <a:cs typeface="Times New Roman" panose="02020603050405020304" pitchFamily="18" charset="0"/>
              </a:rPr>
              <a:t>., Phys. Rev. C 99, 064312 (2019).</a:t>
            </a:r>
            <a:endParaRPr lang="zh-CN" altLang="en-US" sz="1500" dirty="0">
              <a:solidFill>
                <a:srgbClr val="FF0000"/>
              </a:solidFill>
              <a:latin typeface="Arial Narrow" panose="020B0606020202030204" pitchFamily="34" charset="0"/>
              <a:cs typeface="Times New Roman" panose="02020603050405020304" pitchFamily="18" charset="0"/>
            </a:endParaRPr>
          </a:p>
          <a:p>
            <a:r>
              <a:rPr lang="da-DK" altLang="zh-CN" sz="1500" dirty="0">
                <a:solidFill>
                  <a:srgbClr val="0000FF"/>
                </a:solidFill>
                <a:latin typeface="Arial Narrow" panose="020B0606020202030204" pitchFamily="34" charset="0"/>
                <a:cs typeface="Times New Roman" panose="02020603050405020304" pitchFamily="18" charset="0"/>
              </a:rPr>
              <a:t>D. Guillemaud-Mueller </a:t>
            </a:r>
            <a:r>
              <a:rPr lang="da-DK" altLang="zh-CN" sz="1500" i="1" dirty="0">
                <a:solidFill>
                  <a:srgbClr val="0000FF"/>
                </a:solidFill>
                <a:latin typeface="Arial Narrow" panose="020B0606020202030204" pitchFamily="34" charset="0"/>
                <a:cs typeface="Times New Roman" panose="02020603050405020304" pitchFamily="18" charset="0"/>
              </a:rPr>
              <a:t>et al</a:t>
            </a:r>
            <a:r>
              <a:rPr lang="da-DK" altLang="zh-CN" sz="1500" dirty="0">
                <a:solidFill>
                  <a:srgbClr val="0000FF"/>
                </a:solidFill>
                <a:latin typeface="Arial Narrow" panose="020B0606020202030204" pitchFamily="34" charset="0"/>
                <a:cs typeface="Times New Roman" panose="02020603050405020304" pitchFamily="18" charset="0"/>
              </a:rPr>
              <a:t>., Nucl. Phys. A 426, 37 (1984).</a:t>
            </a:r>
            <a:endParaRPr lang="zh-CN" altLang="en-US" sz="1500" dirty="0">
              <a:solidFill>
                <a:srgbClr val="0000FF"/>
              </a:solidFill>
              <a:latin typeface="Arial Narrow" panose="020B0606020202030204" pitchFamily="34" charset="0"/>
              <a:cs typeface="Times New Roman" panose="02020603050405020304" pitchFamily="18" charset="0"/>
            </a:endParaRPr>
          </a:p>
        </p:txBody>
      </p:sp>
      <p:sp>
        <p:nvSpPr>
          <p:cNvPr id="12" name="Rectangle: Rounded Corners 11">
            <a:extLst>
              <a:ext uri="{FF2B5EF4-FFF2-40B4-BE49-F238E27FC236}">
                <a16:creationId xmlns:a16="http://schemas.microsoft.com/office/drawing/2014/main" id="{E40B0A82-12D8-44FF-B6AB-2856D39CB41F}"/>
              </a:ext>
            </a:extLst>
          </p:cNvPr>
          <p:cNvSpPr/>
          <p:nvPr/>
        </p:nvSpPr>
        <p:spPr>
          <a:xfrm>
            <a:off x="4800600" y="1905000"/>
            <a:ext cx="817880" cy="939800"/>
          </a:xfrm>
          <a:prstGeom prst="roundRect">
            <a:avLst/>
          </a:prstGeom>
          <a:noFill/>
          <a:ln>
            <a:solidFill>
              <a:srgbClr val="00FF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4061872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41EB3346-1B10-4279-B7CD-293CE163BE74}"/>
              </a:ext>
            </a:extLst>
          </p:cNvPr>
          <p:cNvPicPr>
            <a:picLocks noGrp="1" noChangeAspect="1"/>
          </p:cNvPicPr>
          <p:nvPr>
            <p:ph idx="1"/>
          </p:nvPr>
        </p:nvPicPr>
        <p:blipFill>
          <a:blip r:embed="rId3"/>
          <a:stretch>
            <a:fillRect/>
          </a:stretch>
        </p:blipFill>
        <p:spPr>
          <a:xfrm>
            <a:off x="0" y="1219947"/>
            <a:ext cx="9144000" cy="4688086"/>
          </a:xfrm>
        </p:spPr>
      </p:pic>
      <p:sp>
        <p:nvSpPr>
          <p:cNvPr id="3" name="Title 2">
            <a:extLst>
              <a:ext uri="{FF2B5EF4-FFF2-40B4-BE49-F238E27FC236}">
                <a16:creationId xmlns:a16="http://schemas.microsoft.com/office/drawing/2014/main" id="{49DFF947-DC81-4D8D-9982-9969A50DFA53}"/>
              </a:ext>
            </a:extLst>
          </p:cNvPr>
          <p:cNvSpPr>
            <a:spLocks noGrp="1"/>
          </p:cNvSpPr>
          <p:nvPr>
            <p:ph type="title"/>
          </p:nvPr>
        </p:nvSpPr>
        <p:spPr/>
        <p:txBody>
          <a:bodyPr/>
          <a:lstStyle/>
          <a:p>
            <a:r>
              <a:rPr lang="el-GR" altLang="zh-CN" i="1" dirty="0"/>
              <a:t>β</a:t>
            </a:r>
            <a:r>
              <a:rPr lang="en-US" altLang="zh-CN" dirty="0"/>
              <a:t> decay of </a:t>
            </a:r>
            <a:r>
              <a:rPr lang="en-US" altLang="zh-CN" baseline="30000" dirty="0"/>
              <a:t>25</a:t>
            </a:r>
            <a:r>
              <a:rPr lang="en-US" altLang="zh-CN" dirty="0"/>
              <a:t>Si</a:t>
            </a:r>
            <a:endParaRPr lang="zh-CN" altLang="en-US" dirty="0"/>
          </a:p>
        </p:txBody>
      </p:sp>
      <p:sp>
        <p:nvSpPr>
          <p:cNvPr id="4" name="Footer Placeholder 3">
            <a:extLst>
              <a:ext uri="{FF2B5EF4-FFF2-40B4-BE49-F238E27FC236}">
                <a16:creationId xmlns:a16="http://schemas.microsoft.com/office/drawing/2014/main" id="{C8F9FD3D-52A9-43D7-98E9-BA614936F63A}"/>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DCA2D746-2D85-4133-BB31-FBC9F94F610F}"/>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9</a:t>
            </a:fld>
            <a:endParaRPr lang="en-US" sz="1300" dirty="0"/>
          </a:p>
        </p:txBody>
      </p:sp>
    </p:spTree>
    <p:extLst>
      <p:ext uri="{BB962C8B-B14F-4D97-AF65-F5344CB8AC3E}">
        <p14:creationId xmlns:p14="http://schemas.microsoft.com/office/powerpoint/2010/main" val="70726039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B0CF841F-AE4D-4405-9FB0-56BF7921E889}"/>
              </a:ext>
            </a:extLst>
          </p:cNvPr>
          <p:cNvPicPr>
            <a:picLocks noGrp="1" noChangeAspect="1"/>
          </p:cNvPicPr>
          <p:nvPr>
            <p:ph idx="1"/>
          </p:nvPr>
        </p:nvPicPr>
        <p:blipFill>
          <a:blip r:embed="rId2"/>
          <a:stretch>
            <a:fillRect/>
          </a:stretch>
        </p:blipFill>
        <p:spPr>
          <a:xfrm>
            <a:off x="2229786" y="1066800"/>
            <a:ext cx="4241321" cy="4061881"/>
          </a:xfrm>
        </p:spPr>
      </p:pic>
      <p:sp>
        <p:nvSpPr>
          <p:cNvPr id="3" name="Title 2">
            <a:extLst>
              <a:ext uri="{FF2B5EF4-FFF2-40B4-BE49-F238E27FC236}">
                <a16:creationId xmlns:a16="http://schemas.microsoft.com/office/drawing/2014/main" id="{2E625D8A-3090-406B-AF8F-7088E0661037}"/>
              </a:ext>
            </a:extLst>
          </p:cNvPr>
          <p:cNvSpPr>
            <a:spLocks noGrp="1"/>
          </p:cNvSpPr>
          <p:nvPr>
            <p:ph type="title"/>
          </p:nvPr>
        </p:nvSpPr>
        <p:spPr/>
        <p:txBody>
          <a:bodyPr/>
          <a:lstStyle/>
          <a:p>
            <a:r>
              <a:rPr lang="en-US" altLang="zh-CN" dirty="0"/>
              <a:t>Mirror Symmetry</a:t>
            </a:r>
            <a:endParaRPr lang="zh-CN" altLang="en-US" dirty="0"/>
          </a:p>
        </p:txBody>
      </p:sp>
      <p:sp>
        <p:nvSpPr>
          <p:cNvPr id="4" name="Footer Placeholder 3">
            <a:extLst>
              <a:ext uri="{FF2B5EF4-FFF2-40B4-BE49-F238E27FC236}">
                <a16:creationId xmlns:a16="http://schemas.microsoft.com/office/drawing/2014/main" id="{8359DE6F-BAC6-4A11-B2B5-AAC0178F63A2}"/>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3C2B861B-C270-459E-A2BD-EE9B316577F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90</a:t>
            </a:fld>
            <a:endParaRPr lang="en-US" sz="1300" dirty="0"/>
          </a:p>
        </p:txBody>
      </p:sp>
      <p:sp>
        <p:nvSpPr>
          <p:cNvPr id="8" name="TextBox 7">
            <a:extLst>
              <a:ext uri="{FF2B5EF4-FFF2-40B4-BE49-F238E27FC236}">
                <a16:creationId xmlns:a16="http://schemas.microsoft.com/office/drawing/2014/main" id="{CBBF5B40-46EE-47C1-A5D4-01E127CD2777}"/>
              </a:ext>
            </a:extLst>
          </p:cNvPr>
          <p:cNvSpPr txBox="1"/>
          <p:nvPr/>
        </p:nvSpPr>
        <p:spPr>
          <a:xfrm>
            <a:off x="76200" y="5562600"/>
            <a:ext cx="3913187" cy="584775"/>
          </a:xfrm>
          <a:prstGeom prst="rect">
            <a:avLst/>
          </a:prstGeom>
          <a:noFill/>
        </p:spPr>
        <p:txBody>
          <a:bodyPr wrap="none">
            <a:spAutoFit/>
          </a:bodyPr>
          <a:lstStyle/>
          <a:p>
            <a:r>
              <a:rPr lang="en-US" altLang="zh-CN" sz="16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N. L. </a:t>
            </a:r>
            <a:r>
              <a:rPr lang="en-US" altLang="zh-CN" sz="1600" dirty="0" err="1">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Achouri</a:t>
            </a:r>
            <a:r>
              <a:rPr lang="en-US" altLang="zh-CN" sz="16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 </a:t>
            </a:r>
            <a:r>
              <a:rPr lang="en-US" altLang="zh-CN" sz="1600" i="1"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 Eur. Phys. J. A 27, 287 (2006).</a:t>
            </a:r>
            <a:endParaRPr lang="zh-CN" altLang="en-US" sz="1600" dirty="0">
              <a:solidFill>
                <a:srgbClr val="FF0000"/>
              </a:solidFill>
              <a:latin typeface="Arial Narrow" panose="020B0606020202030204" pitchFamily="34" charset="0"/>
              <a:cs typeface="Times New Roman" panose="02020603050405020304" pitchFamily="18" charset="0"/>
            </a:endParaRPr>
          </a:p>
          <a:p>
            <a:r>
              <a:rPr lang="en-US" altLang="zh-CN" sz="16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C. N. Davids </a:t>
            </a:r>
            <a:r>
              <a:rPr lang="en-US" altLang="zh-CN" sz="1600" i="1"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 Phys. Rev. C 9, 216 (1974).</a:t>
            </a:r>
            <a:endParaRPr lang="zh-CN" altLang="en-US" sz="1600" dirty="0">
              <a:solidFill>
                <a:srgbClr val="0000FF"/>
              </a:solidFill>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109146957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B0CF841F-AE4D-4405-9FB0-56BF7921E889}"/>
              </a:ext>
            </a:extLst>
          </p:cNvPr>
          <p:cNvPicPr>
            <a:picLocks noGrp="1" noChangeAspect="1"/>
          </p:cNvPicPr>
          <p:nvPr>
            <p:ph idx="1"/>
          </p:nvPr>
        </p:nvPicPr>
        <p:blipFill>
          <a:blip r:embed="rId2"/>
          <a:stretch>
            <a:fillRect/>
          </a:stretch>
        </p:blipFill>
        <p:spPr>
          <a:xfrm>
            <a:off x="2229786" y="1066800"/>
            <a:ext cx="4241321" cy="4061881"/>
          </a:xfrm>
        </p:spPr>
      </p:pic>
      <p:sp>
        <p:nvSpPr>
          <p:cNvPr id="3" name="Title 2">
            <a:extLst>
              <a:ext uri="{FF2B5EF4-FFF2-40B4-BE49-F238E27FC236}">
                <a16:creationId xmlns:a16="http://schemas.microsoft.com/office/drawing/2014/main" id="{2E625D8A-3090-406B-AF8F-7088E0661037}"/>
              </a:ext>
            </a:extLst>
          </p:cNvPr>
          <p:cNvSpPr>
            <a:spLocks noGrp="1"/>
          </p:cNvSpPr>
          <p:nvPr>
            <p:ph type="title"/>
          </p:nvPr>
        </p:nvSpPr>
        <p:spPr/>
        <p:txBody>
          <a:bodyPr/>
          <a:lstStyle/>
          <a:p>
            <a:r>
              <a:rPr lang="en-US" altLang="zh-CN" dirty="0"/>
              <a:t>Mirror Symmetry</a:t>
            </a:r>
            <a:endParaRPr lang="zh-CN" altLang="en-US" dirty="0"/>
          </a:p>
        </p:txBody>
      </p:sp>
      <p:sp>
        <p:nvSpPr>
          <p:cNvPr id="4" name="Footer Placeholder 3">
            <a:extLst>
              <a:ext uri="{FF2B5EF4-FFF2-40B4-BE49-F238E27FC236}">
                <a16:creationId xmlns:a16="http://schemas.microsoft.com/office/drawing/2014/main" id="{8359DE6F-BAC6-4A11-B2B5-AAC0178F63A2}"/>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3C2B861B-C270-459E-A2BD-EE9B316577F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91</a:t>
            </a:fld>
            <a:endParaRPr lang="en-US" sz="1300" dirty="0"/>
          </a:p>
        </p:txBody>
      </p:sp>
      <p:sp>
        <p:nvSpPr>
          <p:cNvPr id="8" name="TextBox 7">
            <a:extLst>
              <a:ext uri="{FF2B5EF4-FFF2-40B4-BE49-F238E27FC236}">
                <a16:creationId xmlns:a16="http://schemas.microsoft.com/office/drawing/2014/main" id="{CBBF5B40-46EE-47C1-A5D4-01E127CD2777}"/>
              </a:ext>
            </a:extLst>
          </p:cNvPr>
          <p:cNvSpPr txBox="1"/>
          <p:nvPr/>
        </p:nvSpPr>
        <p:spPr>
          <a:xfrm>
            <a:off x="76200" y="5562600"/>
            <a:ext cx="3913187" cy="584775"/>
          </a:xfrm>
          <a:prstGeom prst="rect">
            <a:avLst/>
          </a:prstGeom>
          <a:noFill/>
        </p:spPr>
        <p:txBody>
          <a:bodyPr wrap="none">
            <a:spAutoFit/>
          </a:bodyPr>
          <a:lstStyle/>
          <a:p>
            <a:r>
              <a:rPr lang="en-US" altLang="zh-CN" sz="16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N. L. </a:t>
            </a:r>
            <a:r>
              <a:rPr lang="en-US" altLang="zh-CN" sz="1600" dirty="0" err="1">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Achouri</a:t>
            </a:r>
            <a:r>
              <a:rPr lang="en-US" altLang="zh-CN" sz="16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 </a:t>
            </a:r>
            <a:r>
              <a:rPr lang="en-US" altLang="zh-CN" sz="1600" i="1"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 Eur. Phys. J. A 27, 287 (2006).</a:t>
            </a:r>
            <a:endParaRPr lang="zh-CN" altLang="en-US" sz="1600" dirty="0">
              <a:solidFill>
                <a:srgbClr val="FF0000"/>
              </a:solidFill>
              <a:latin typeface="Arial Narrow" panose="020B0606020202030204" pitchFamily="34" charset="0"/>
              <a:cs typeface="Times New Roman" panose="02020603050405020304" pitchFamily="18" charset="0"/>
            </a:endParaRPr>
          </a:p>
          <a:p>
            <a:r>
              <a:rPr lang="en-US" altLang="zh-CN" sz="16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C. N. Davids </a:t>
            </a:r>
            <a:r>
              <a:rPr lang="en-US" altLang="zh-CN" sz="1600" i="1"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6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 Phys. Rev. C 9, 216 (1974).</a:t>
            </a:r>
            <a:endParaRPr lang="zh-CN" altLang="en-US" sz="1600" dirty="0">
              <a:solidFill>
                <a:srgbClr val="0000FF"/>
              </a:solidFill>
              <a:latin typeface="Arial Narrow" panose="020B0606020202030204" pitchFamily="34" charset="0"/>
              <a:cs typeface="Times New Roman" panose="02020603050405020304" pitchFamily="18" charset="0"/>
            </a:endParaRPr>
          </a:p>
        </p:txBody>
      </p:sp>
      <p:sp>
        <p:nvSpPr>
          <p:cNvPr id="9" name="Rectangle: Rounded Corners 8">
            <a:extLst>
              <a:ext uri="{FF2B5EF4-FFF2-40B4-BE49-F238E27FC236}">
                <a16:creationId xmlns:a16="http://schemas.microsoft.com/office/drawing/2014/main" id="{8D2637C9-63D7-44BB-898D-7C335CF3EBE5}"/>
              </a:ext>
            </a:extLst>
          </p:cNvPr>
          <p:cNvSpPr/>
          <p:nvPr/>
        </p:nvSpPr>
        <p:spPr>
          <a:xfrm>
            <a:off x="3784600" y="2133600"/>
            <a:ext cx="817880" cy="939800"/>
          </a:xfrm>
          <a:prstGeom prst="roundRect">
            <a:avLst/>
          </a:prstGeom>
          <a:noFill/>
          <a:ln>
            <a:solidFill>
              <a:srgbClr val="00FF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199237761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84F4BC94-25DB-4983-BD5D-344045BC296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 y="1066800"/>
            <a:ext cx="2874111" cy="3882389"/>
          </a:xfrm>
          <a:prstGeom prst="rect">
            <a:avLst/>
          </a:prstGeom>
        </p:spPr>
      </p:pic>
      <p:sp>
        <p:nvSpPr>
          <p:cNvPr id="3" name="Title 2">
            <a:extLst>
              <a:ext uri="{FF2B5EF4-FFF2-40B4-BE49-F238E27FC236}">
                <a16:creationId xmlns:a16="http://schemas.microsoft.com/office/drawing/2014/main" id="{71904945-525E-4846-A7F6-7126E52B33E0}"/>
              </a:ext>
            </a:extLst>
          </p:cNvPr>
          <p:cNvSpPr>
            <a:spLocks noGrp="1"/>
          </p:cNvSpPr>
          <p:nvPr>
            <p:ph type="title"/>
          </p:nvPr>
        </p:nvSpPr>
        <p:spPr/>
        <p:txBody>
          <a:bodyPr/>
          <a:lstStyle/>
          <a:p>
            <a:r>
              <a:rPr lang="en-US" altLang="zh-CN" dirty="0"/>
              <a:t>Mirror Symmetry</a:t>
            </a:r>
            <a:endParaRPr lang="zh-CN" altLang="en-US" dirty="0"/>
          </a:p>
        </p:txBody>
      </p:sp>
      <p:sp>
        <p:nvSpPr>
          <p:cNvPr id="4" name="Footer Placeholder 3">
            <a:extLst>
              <a:ext uri="{FF2B5EF4-FFF2-40B4-BE49-F238E27FC236}">
                <a16:creationId xmlns:a16="http://schemas.microsoft.com/office/drawing/2014/main" id="{11E5F93F-A10E-4F1C-A22B-07231E1B8632}"/>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C15DCCDE-835F-46E7-96FB-C344E8236C9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92</a:t>
            </a:fld>
            <a:endParaRPr lang="en-US" sz="1300" dirty="0"/>
          </a:p>
        </p:txBody>
      </p:sp>
      <p:sp>
        <p:nvSpPr>
          <p:cNvPr id="13" name="TextBox 12">
            <a:extLst>
              <a:ext uri="{FF2B5EF4-FFF2-40B4-BE49-F238E27FC236}">
                <a16:creationId xmlns:a16="http://schemas.microsoft.com/office/drawing/2014/main" id="{A503BC36-EE1D-409A-994C-BCFC000B0037}"/>
              </a:ext>
            </a:extLst>
          </p:cNvPr>
          <p:cNvSpPr txBox="1"/>
          <p:nvPr/>
        </p:nvSpPr>
        <p:spPr>
          <a:xfrm>
            <a:off x="0" y="5562600"/>
            <a:ext cx="3750386" cy="553998"/>
          </a:xfrm>
          <a:prstGeom prst="rect">
            <a:avLst/>
          </a:prstGeom>
          <a:noFill/>
        </p:spPr>
        <p:txBody>
          <a:bodyPr wrap="none">
            <a:spAutoFit/>
          </a:bodyPr>
          <a:lstStyle/>
          <a:p>
            <a:r>
              <a:rPr lang="da-DK" altLang="zh-CN" sz="15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L. J. Sun </a:t>
            </a:r>
            <a:r>
              <a:rPr lang="da-DK" altLang="zh-CN" sz="1500" i="1"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et al</a:t>
            </a:r>
            <a:r>
              <a:rPr lang="da-DK" altLang="zh-CN" sz="15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 Phys. Rev. C 95, 014314 (2017).</a:t>
            </a:r>
            <a:endParaRPr lang="zh-CN" altLang="en-US" sz="1500" dirty="0">
              <a:solidFill>
                <a:srgbClr val="FF0000"/>
              </a:solidFill>
              <a:latin typeface="Arial Narrow" panose="020B0606020202030204" pitchFamily="34" charset="0"/>
              <a:cs typeface="Times New Roman" panose="02020603050405020304" pitchFamily="18" charset="0"/>
            </a:endParaRPr>
          </a:p>
          <a:p>
            <a:r>
              <a:rPr lang="en-US"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D. E. </a:t>
            </a:r>
            <a:r>
              <a:rPr lang="en-US" altLang="zh-CN" sz="1500" dirty="0" err="1">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Alburger</a:t>
            </a:r>
            <a:r>
              <a:rPr lang="en-US"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 </a:t>
            </a:r>
            <a:r>
              <a:rPr lang="en-US" altLang="zh-CN" sz="1500" i="1"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 Phys. Rev. C 35, 1479 (1987).</a:t>
            </a:r>
            <a:endParaRPr lang="zh-CN" altLang="en-US" sz="1500" dirty="0">
              <a:solidFill>
                <a:srgbClr val="0000FF"/>
              </a:solidFill>
              <a:latin typeface="Arial Narrow" panose="020B060602020203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B2554C91-11C8-473B-A781-3DB77D4B7A44}"/>
              </a:ext>
            </a:extLst>
          </p:cNvPr>
          <p:cNvPicPr>
            <a:picLocks noChangeAspect="1"/>
          </p:cNvPicPr>
          <p:nvPr/>
        </p:nvPicPr>
        <p:blipFill>
          <a:blip r:embed="rId3"/>
          <a:stretch>
            <a:fillRect/>
          </a:stretch>
        </p:blipFill>
        <p:spPr>
          <a:xfrm>
            <a:off x="5268544" y="1201816"/>
            <a:ext cx="2874111" cy="3748991"/>
          </a:xfrm>
          <a:prstGeom prst="rect">
            <a:avLst/>
          </a:prstGeom>
        </p:spPr>
      </p:pic>
      <p:sp>
        <p:nvSpPr>
          <p:cNvPr id="15" name="TextBox 14">
            <a:extLst>
              <a:ext uri="{FF2B5EF4-FFF2-40B4-BE49-F238E27FC236}">
                <a16:creationId xmlns:a16="http://schemas.microsoft.com/office/drawing/2014/main" id="{478B4DF7-50BD-4CBD-8AC0-E21F6E6EE49F}"/>
              </a:ext>
            </a:extLst>
          </p:cNvPr>
          <p:cNvSpPr txBox="1"/>
          <p:nvPr/>
        </p:nvSpPr>
        <p:spPr>
          <a:xfrm>
            <a:off x="4495800" y="5562600"/>
            <a:ext cx="4648200" cy="553998"/>
          </a:xfrm>
          <a:prstGeom prst="rect">
            <a:avLst/>
          </a:prstGeom>
          <a:noFill/>
        </p:spPr>
        <p:txBody>
          <a:bodyPr wrap="none">
            <a:spAutoFit/>
          </a:bodyPr>
          <a:lstStyle/>
          <a:p>
            <a:r>
              <a:rPr lang="nb-NO" altLang="zh-CN" sz="15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J. Lee </a:t>
            </a:r>
            <a:r>
              <a:rPr lang="nb-NO" altLang="zh-CN" sz="1500" i="1"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et al</a:t>
            </a:r>
            <a:r>
              <a:rPr lang="nb-NO" altLang="zh-CN" sz="15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 Phys. Rev. Lett. 125, 192503 (2020).</a:t>
            </a:r>
          </a:p>
          <a:p>
            <a:r>
              <a:rPr lang="en-US"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L. Weissman </a:t>
            </a:r>
            <a:r>
              <a:rPr lang="en-US" altLang="zh-CN" sz="1500" i="1"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 J. Phys. G: Nucl. Part. Phys. 31, 553 (2005).</a:t>
            </a:r>
            <a:endParaRPr lang="zh-CN" altLang="en-US" sz="1500" dirty="0">
              <a:solidFill>
                <a:srgbClr val="0000FF"/>
              </a:solidFill>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45893419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84F4BC94-25DB-4983-BD5D-344045BC296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9600" y="1070611"/>
            <a:ext cx="2874111" cy="3882389"/>
          </a:xfrm>
          <a:prstGeom prst="rect">
            <a:avLst/>
          </a:prstGeom>
        </p:spPr>
      </p:pic>
      <p:sp>
        <p:nvSpPr>
          <p:cNvPr id="3" name="Title 2">
            <a:extLst>
              <a:ext uri="{FF2B5EF4-FFF2-40B4-BE49-F238E27FC236}">
                <a16:creationId xmlns:a16="http://schemas.microsoft.com/office/drawing/2014/main" id="{71904945-525E-4846-A7F6-7126E52B33E0}"/>
              </a:ext>
            </a:extLst>
          </p:cNvPr>
          <p:cNvSpPr>
            <a:spLocks noGrp="1"/>
          </p:cNvSpPr>
          <p:nvPr>
            <p:ph type="title"/>
          </p:nvPr>
        </p:nvSpPr>
        <p:spPr/>
        <p:txBody>
          <a:bodyPr/>
          <a:lstStyle/>
          <a:p>
            <a:r>
              <a:rPr lang="en-US" altLang="zh-CN" dirty="0"/>
              <a:t>Mirror Symmetry</a:t>
            </a:r>
            <a:endParaRPr lang="zh-CN" altLang="en-US" dirty="0"/>
          </a:p>
        </p:txBody>
      </p:sp>
      <p:sp>
        <p:nvSpPr>
          <p:cNvPr id="4" name="Footer Placeholder 3">
            <a:extLst>
              <a:ext uri="{FF2B5EF4-FFF2-40B4-BE49-F238E27FC236}">
                <a16:creationId xmlns:a16="http://schemas.microsoft.com/office/drawing/2014/main" id="{11E5F93F-A10E-4F1C-A22B-07231E1B8632}"/>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C15DCCDE-835F-46E7-96FB-C344E8236C9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93</a:t>
            </a:fld>
            <a:endParaRPr lang="en-US" sz="1300" dirty="0"/>
          </a:p>
        </p:txBody>
      </p:sp>
      <p:sp>
        <p:nvSpPr>
          <p:cNvPr id="13" name="TextBox 12">
            <a:extLst>
              <a:ext uri="{FF2B5EF4-FFF2-40B4-BE49-F238E27FC236}">
                <a16:creationId xmlns:a16="http://schemas.microsoft.com/office/drawing/2014/main" id="{A503BC36-EE1D-409A-994C-BCFC000B0037}"/>
              </a:ext>
            </a:extLst>
          </p:cNvPr>
          <p:cNvSpPr txBox="1"/>
          <p:nvPr/>
        </p:nvSpPr>
        <p:spPr>
          <a:xfrm>
            <a:off x="0" y="5562600"/>
            <a:ext cx="3750386" cy="553998"/>
          </a:xfrm>
          <a:prstGeom prst="rect">
            <a:avLst/>
          </a:prstGeom>
          <a:noFill/>
        </p:spPr>
        <p:txBody>
          <a:bodyPr wrap="none">
            <a:spAutoFit/>
          </a:bodyPr>
          <a:lstStyle/>
          <a:p>
            <a:r>
              <a:rPr lang="da-DK" altLang="zh-CN" sz="15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L. J. Sun </a:t>
            </a:r>
            <a:r>
              <a:rPr lang="da-DK" altLang="zh-CN" sz="1500" i="1"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et al</a:t>
            </a:r>
            <a:r>
              <a:rPr lang="da-DK" altLang="zh-CN" sz="15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 Phys. Rev. C 95, 014314 (2017).</a:t>
            </a:r>
            <a:endParaRPr lang="zh-CN" altLang="en-US" sz="1500" dirty="0">
              <a:solidFill>
                <a:srgbClr val="FF0000"/>
              </a:solidFill>
              <a:latin typeface="Arial Narrow" panose="020B0606020202030204" pitchFamily="34" charset="0"/>
              <a:cs typeface="Times New Roman" panose="02020603050405020304" pitchFamily="18" charset="0"/>
            </a:endParaRPr>
          </a:p>
          <a:p>
            <a:r>
              <a:rPr lang="en-US"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D. E. </a:t>
            </a:r>
            <a:r>
              <a:rPr lang="en-US" altLang="zh-CN" sz="1500" dirty="0" err="1">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Alburger</a:t>
            </a:r>
            <a:r>
              <a:rPr lang="en-US"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 </a:t>
            </a:r>
            <a:r>
              <a:rPr lang="en-US" altLang="zh-CN" sz="1500" i="1"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 Phys. Rev. C 35, 1479 (1987).</a:t>
            </a:r>
            <a:endParaRPr lang="zh-CN" altLang="en-US" sz="1500" dirty="0">
              <a:solidFill>
                <a:srgbClr val="0000FF"/>
              </a:solidFill>
              <a:latin typeface="Arial Narrow" panose="020B0606020202030204" pitchFamily="34" charset="0"/>
              <a:cs typeface="Times New Roman" panose="02020603050405020304" pitchFamily="18" charset="0"/>
            </a:endParaRPr>
          </a:p>
        </p:txBody>
      </p:sp>
      <p:sp>
        <p:nvSpPr>
          <p:cNvPr id="6" name="Rectangle: Rounded Corners 5">
            <a:extLst>
              <a:ext uri="{FF2B5EF4-FFF2-40B4-BE49-F238E27FC236}">
                <a16:creationId xmlns:a16="http://schemas.microsoft.com/office/drawing/2014/main" id="{820A4D35-6B9A-46B0-B5B1-FED206C0A11D}"/>
              </a:ext>
            </a:extLst>
          </p:cNvPr>
          <p:cNvSpPr/>
          <p:nvPr/>
        </p:nvSpPr>
        <p:spPr>
          <a:xfrm>
            <a:off x="2276061" y="2372139"/>
            <a:ext cx="990600" cy="1295400"/>
          </a:xfrm>
          <a:prstGeom prst="roundRect">
            <a:avLst/>
          </a:prstGeom>
          <a:noFill/>
          <a:ln>
            <a:solidFill>
              <a:srgbClr val="00FF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pic>
        <p:nvPicPr>
          <p:cNvPr id="9" name="Picture 8">
            <a:extLst>
              <a:ext uri="{FF2B5EF4-FFF2-40B4-BE49-F238E27FC236}">
                <a16:creationId xmlns:a16="http://schemas.microsoft.com/office/drawing/2014/main" id="{B2554C91-11C8-473B-A781-3DB77D4B7A44}"/>
              </a:ext>
            </a:extLst>
          </p:cNvPr>
          <p:cNvPicPr>
            <a:picLocks noChangeAspect="1"/>
          </p:cNvPicPr>
          <p:nvPr/>
        </p:nvPicPr>
        <p:blipFill>
          <a:blip r:embed="rId4"/>
          <a:stretch>
            <a:fillRect/>
          </a:stretch>
        </p:blipFill>
        <p:spPr>
          <a:xfrm>
            <a:off x="5268544" y="1201816"/>
            <a:ext cx="2874111" cy="3748991"/>
          </a:xfrm>
          <a:prstGeom prst="rect">
            <a:avLst/>
          </a:prstGeom>
        </p:spPr>
      </p:pic>
      <p:sp>
        <p:nvSpPr>
          <p:cNvPr id="14" name="Rectangle: Rounded Corners 13">
            <a:extLst>
              <a:ext uri="{FF2B5EF4-FFF2-40B4-BE49-F238E27FC236}">
                <a16:creationId xmlns:a16="http://schemas.microsoft.com/office/drawing/2014/main" id="{BEB731D8-2CEC-4BAC-92CC-4032DF7B8AE8}"/>
              </a:ext>
            </a:extLst>
          </p:cNvPr>
          <p:cNvSpPr/>
          <p:nvPr/>
        </p:nvSpPr>
        <p:spPr>
          <a:xfrm>
            <a:off x="5993295" y="2209800"/>
            <a:ext cx="990600" cy="1066800"/>
          </a:xfrm>
          <a:prstGeom prst="roundRect">
            <a:avLst/>
          </a:prstGeom>
          <a:noFill/>
          <a:ln>
            <a:solidFill>
              <a:srgbClr val="00FF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5" name="TextBox 14">
            <a:extLst>
              <a:ext uri="{FF2B5EF4-FFF2-40B4-BE49-F238E27FC236}">
                <a16:creationId xmlns:a16="http://schemas.microsoft.com/office/drawing/2014/main" id="{478B4DF7-50BD-4CBD-8AC0-E21F6E6EE49F}"/>
              </a:ext>
            </a:extLst>
          </p:cNvPr>
          <p:cNvSpPr txBox="1"/>
          <p:nvPr/>
        </p:nvSpPr>
        <p:spPr>
          <a:xfrm>
            <a:off x="4495800" y="5562600"/>
            <a:ext cx="4648200" cy="553998"/>
          </a:xfrm>
          <a:prstGeom prst="rect">
            <a:avLst/>
          </a:prstGeom>
          <a:noFill/>
        </p:spPr>
        <p:txBody>
          <a:bodyPr wrap="none">
            <a:spAutoFit/>
          </a:bodyPr>
          <a:lstStyle/>
          <a:p>
            <a:r>
              <a:rPr lang="nb-NO" altLang="zh-CN" sz="15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J. Lee </a:t>
            </a:r>
            <a:r>
              <a:rPr lang="nb-NO" altLang="zh-CN" sz="1500" i="1"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et al</a:t>
            </a:r>
            <a:r>
              <a:rPr lang="nb-NO" altLang="zh-CN" sz="15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 Phys. Rev. Lett. 125, 192503 (2020).</a:t>
            </a:r>
          </a:p>
          <a:p>
            <a:r>
              <a:rPr lang="en-US"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L. Weissman </a:t>
            </a:r>
            <a:r>
              <a:rPr lang="en-US" altLang="zh-CN" sz="1500" i="1"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 J. Phys. G: Nucl. Part. Phys. 31, 553 (2005).</a:t>
            </a:r>
            <a:endParaRPr lang="zh-CN" altLang="en-US" sz="1500" dirty="0">
              <a:solidFill>
                <a:srgbClr val="0000FF"/>
              </a:solidFill>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50353446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84F4BC94-25DB-4983-BD5D-344045BC296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9600" y="1070611"/>
            <a:ext cx="2874111" cy="3882389"/>
          </a:xfrm>
          <a:prstGeom prst="rect">
            <a:avLst/>
          </a:prstGeom>
        </p:spPr>
      </p:pic>
      <p:sp>
        <p:nvSpPr>
          <p:cNvPr id="3" name="Title 2">
            <a:extLst>
              <a:ext uri="{FF2B5EF4-FFF2-40B4-BE49-F238E27FC236}">
                <a16:creationId xmlns:a16="http://schemas.microsoft.com/office/drawing/2014/main" id="{71904945-525E-4846-A7F6-7126E52B33E0}"/>
              </a:ext>
            </a:extLst>
          </p:cNvPr>
          <p:cNvSpPr>
            <a:spLocks noGrp="1"/>
          </p:cNvSpPr>
          <p:nvPr>
            <p:ph type="title"/>
          </p:nvPr>
        </p:nvSpPr>
        <p:spPr/>
        <p:txBody>
          <a:bodyPr/>
          <a:lstStyle/>
          <a:p>
            <a:r>
              <a:rPr lang="en-US" altLang="zh-CN" dirty="0"/>
              <a:t>Mirror Symmetry</a:t>
            </a:r>
            <a:endParaRPr lang="zh-CN" altLang="en-US" dirty="0"/>
          </a:p>
        </p:txBody>
      </p:sp>
      <p:sp>
        <p:nvSpPr>
          <p:cNvPr id="4" name="Footer Placeholder 3">
            <a:extLst>
              <a:ext uri="{FF2B5EF4-FFF2-40B4-BE49-F238E27FC236}">
                <a16:creationId xmlns:a16="http://schemas.microsoft.com/office/drawing/2014/main" id="{11E5F93F-A10E-4F1C-A22B-07231E1B8632}"/>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C15DCCDE-835F-46E7-96FB-C344E8236C96}"/>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94</a:t>
            </a:fld>
            <a:endParaRPr lang="en-US" sz="1300" dirty="0"/>
          </a:p>
        </p:txBody>
      </p:sp>
      <p:sp>
        <p:nvSpPr>
          <p:cNvPr id="13" name="TextBox 12">
            <a:extLst>
              <a:ext uri="{FF2B5EF4-FFF2-40B4-BE49-F238E27FC236}">
                <a16:creationId xmlns:a16="http://schemas.microsoft.com/office/drawing/2014/main" id="{A503BC36-EE1D-409A-994C-BCFC000B0037}"/>
              </a:ext>
            </a:extLst>
          </p:cNvPr>
          <p:cNvSpPr txBox="1"/>
          <p:nvPr/>
        </p:nvSpPr>
        <p:spPr>
          <a:xfrm>
            <a:off x="0" y="5562600"/>
            <a:ext cx="3750386" cy="553998"/>
          </a:xfrm>
          <a:prstGeom prst="rect">
            <a:avLst/>
          </a:prstGeom>
          <a:noFill/>
        </p:spPr>
        <p:txBody>
          <a:bodyPr wrap="none">
            <a:spAutoFit/>
          </a:bodyPr>
          <a:lstStyle/>
          <a:p>
            <a:r>
              <a:rPr lang="da-DK" altLang="zh-CN" sz="15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L. J. Sun </a:t>
            </a:r>
            <a:r>
              <a:rPr lang="da-DK" altLang="zh-CN" sz="1500" i="1"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et al</a:t>
            </a:r>
            <a:r>
              <a:rPr lang="da-DK" altLang="zh-CN" sz="15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 Phys. Rev. C 95, 014314 (2017).</a:t>
            </a:r>
            <a:endParaRPr lang="zh-CN" altLang="en-US" sz="1500" dirty="0">
              <a:solidFill>
                <a:srgbClr val="FF0000"/>
              </a:solidFill>
              <a:latin typeface="Arial Narrow" panose="020B0606020202030204" pitchFamily="34" charset="0"/>
              <a:cs typeface="Times New Roman" panose="02020603050405020304" pitchFamily="18" charset="0"/>
            </a:endParaRPr>
          </a:p>
          <a:p>
            <a:r>
              <a:rPr lang="en-US"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D. E. </a:t>
            </a:r>
            <a:r>
              <a:rPr lang="en-US" altLang="zh-CN" sz="1500" dirty="0" err="1">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Alburger</a:t>
            </a:r>
            <a:r>
              <a:rPr lang="en-US"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 </a:t>
            </a:r>
            <a:r>
              <a:rPr lang="en-US" altLang="zh-CN" sz="1500" i="1"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 Phys. Rev. C 35, 1479 (1987).</a:t>
            </a:r>
            <a:endParaRPr lang="zh-CN" altLang="en-US" sz="1500" dirty="0">
              <a:solidFill>
                <a:srgbClr val="0000FF"/>
              </a:solidFill>
              <a:latin typeface="Arial Narrow" panose="020B0606020202030204" pitchFamily="34" charset="0"/>
              <a:cs typeface="Times New Roman" panose="02020603050405020304" pitchFamily="18" charset="0"/>
            </a:endParaRPr>
          </a:p>
        </p:txBody>
      </p:sp>
      <p:sp>
        <p:nvSpPr>
          <p:cNvPr id="6" name="Rectangle: Rounded Corners 5">
            <a:extLst>
              <a:ext uri="{FF2B5EF4-FFF2-40B4-BE49-F238E27FC236}">
                <a16:creationId xmlns:a16="http://schemas.microsoft.com/office/drawing/2014/main" id="{820A4D35-6B9A-46B0-B5B1-FED206C0A11D}"/>
              </a:ext>
            </a:extLst>
          </p:cNvPr>
          <p:cNvSpPr/>
          <p:nvPr/>
        </p:nvSpPr>
        <p:spPr>
          <a:xfrm>
            <a:off x="2276061" y="2372139"/>
            <a:ext cx="990600" cy="1295400"/>
          </a:xfrm>
          <a:prstGeom prst="roundRect">
            <a:avLst/>
          </a:prstGeom>
          <a:noFill/>
          <a:ln>
            <a:solidFill>
              <a:srgbClr val="00FF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pic>
        <p:nvPicPr>
          <p:cNvPr id="9" name="Picture 8">
            <a:extLst>
              <a:ext uri="{FF2B5EF4-FFF2-40B4-BE49-F238E27FC236}">
                <a16:creationId xmlns:a16="http://schemas.microsoft.com/office/drawing/2014/main" id="{B2554C91-11C8-473B-A781-3DB77D4B7A44}"/>
              </a:ext>
            </a:extLst>
          </p:cNvPr>
          <p:cNvPicPr>
            <a:picLocks noChangeAspect="1"/>
          </p:cNvPicPr>
          <p:nvPr/>
        </p:nvPicPr>
        <p:blipFill>
          <a:blip r:embed="rId4"/>
          <a:stretch>
            <a:fillRect/>
          </a:stretch>
        </p:blipFill>
        <p:spPr>
          <a:xfrm>
            <a:off x="5268544" y="1201816"/>
            <a:ext cx="2874111" cy="3748991"/>
          </a:xfrm>
          <a:prstGeom prst="rect">
            <a:avLst/>
          </a:prstGeom>
        </p:spPr>
      </p:pic>
      <p:sp>
        <p:nvSpPr>
          <p:cNvPr id="14" name="Rectangle: Rounded Corners 13">
            <a:extLst>
              <a:ext uri="{FF2B5EF4-FFF2-40B4-BE49-F238E27FC236}">
                <a16:creationId xmlns:a16="http://schemas.microsoft.com/office/drawing/2014/main" id="{BEB731D8-2CEC-4BAC-92CC-4032DF7B8AE8}"/>
              </a:ext>
            </a:extLst>
          </p:cNvPr>
          <p:cNvSpPr/>
          <p:nvPr/>
        </p:nvSpPr>
        <p:spPr>
          <a:xfrm>
            <a:off x="5993295" y="2209800"/>
            <a:ext cx="990600" cy="1066800"/>
          </a:xfrm>
          <a:prstGeom prst="roundRect">
            <a:avLst/>
          </a:prstGeom>
          <a:noFill/>
          <a:ln>
            <a:solidFill>
              <a:srgbClr val="00FF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5" name="TextBox 14">
            <a:extLst>
              <a:ext uri="{FF2B5EF4-FFF2-40B4-BE49-F238E27FC236}">
                <a16:creationId xmlns:a16="http://schemas.microsoft.com/office/drawing/2014/main" id="{478B4DF7-50BD-4CBD-8AC0-E21F6E6EE49F}"/>
              </a:ext>
            </a:extLst>
          </p:cNvPr>
          <p:cNvSpPr txBox="1"/>
          <p:nvPr/>
        </p:nvSpPr>
        <p:spPr>
          <a:xfrm>
            <a:off x="4495800" y="5562600"/>
            <a:ext cx="4648200" cy="553998"/>
          </a:xfrm>
          <a:prstGeom prst="rect">
            <a:avLst/>
          </a:prstGeom>
          <a:noFill/>
        </p:spPr>
        <p:txBody>
          <a:bodyPr wrap="none">
            <a:spAutoFit/>
          </a:bodyPr>
          <a:lstStyle/>
          <a:p>
            <a:r>
              <a:rPr lang="nb-NO" altLang="zh-CN" sz="15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J. Lee </a:t>
            </a:r>
            <a:r>
              <a:rPr lang="nb-NO" altLang="zh-CN" sz="1500" i="1"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et al</a:t>
            </a:r>
            <a:r>
              <a:rPr lang="nb-NO" altLang="zh-CN" sz="1500" dirty="0">
                <a:solidFill>
                  <a:srgbClr val="FF0000"/>
                </a:solidFill>
                <a:latin typeface="Arial Narrow" panose="020B0606020202030204" pitchFamily="34" charset="0"/>
                <a:ea typeface="Cambria Math" panose="02040503050406030204" pitchFamily="18" charset="0"/>
                <a:cs typeface="Times New Roman" panose="02020603050405020304" pitchFamily="18" charset="0"/>
              </a:rPr>
              <a:t>., Phys. Rev. Lett. 125, 192503 (2020).</a:t>
            </a:r>
          </a:p>
          <a:p>
            <a:r>
              <a:rPr lang="en-US"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L. Weissman </a:t>
            </a:r>
            <a:r>
              <a:rPr lang="en-US" altLang="zh-CN" sz="1500" i="1"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et al</a:t>
            </a:r>
            <a:r>
              <a:rPr lang="en-US" altLang="zh-CN" sz="1500" dirty="0">
                <a:solidFill>
                  <a:srgbClr val="0000FF"/>
                </a:solidFill>
                <a:latin typeface="Arial Narrow" panose="020B0606020202030204" pitchFamily="34" charset="0"/>
                <a:ea typeface="Cambria Math" panose="02040503050406030204" pitchFamily="18" charset="0"/>
                <a:cs typeface="Times New Roman" panose="02020603050405020304" pitchFamily="18" charset="0"/>
              </a:rPr>
              <a:t>., J. Phys. G: Nucl. Part. Phys. 31, 553 (2005).</a:t>
            </a:r>
            <a:endParaRPr lang="zh-CN" altLang="en-US" sz="1500" dirty="0">
              <a:solidFill>
                <a:srgbClr val="0000FF"/>
              </a:solidFill>
              <a:latin typeface="Arial Narrow" panose="020B0606020202030204" pitchFamily="34" charset="0"/>
              <a:cs typeface="Times New Roman" panose="02020603050405020304" pitchFamily="18" charset="0"/>
            </a:endParaRPr>
          </a:p>
        </p:txBody>
      </p:sp>
      <p:sp>
        <p:nvSpPr>
          <p:cNvPr id="11" name="矩形 2">
            <a:extLst>
              <a:ext uri="{FF2B5EF4-FFF2-40B4-BE49-F238E27FC236}">
                <a16:creationId xmlns:a16="http://schemas.microsoft.com/office/drawing/2014/main" id="{D917D22B-CA8C-4155-93B6-68060E2D53C4}"/>
              </a:ext>
            </a:extLst>
          </p:cNvPr>
          <p:cNvSpPr/>
          <p:nvPr/>
        </p:nvSpPr>
        <p:spPr>
          <a:xfrm>
            <a:off x="3017727" y="5040868"/>
            <a:ext cx="3108543" cy="369332"/>
          </a:xfrm>
          <a:prstGeom prst="rect">
            <a:avLst/>
          </a:prstGeom>
        </p:spPr>
        <p:txBody>
          <a:bodyPr wrap="none">
            <a:spAutoFit/>
          </a:bodyPr>
          <a:lstStyle/>
          <a:p>
            <a:pPr algn="ctr"/>
            <a:r>
              <a:rPr lang="en-US" altLang="zh-CN" dirty="0">
                <a:latin typeface="+mj-lt"/>
                <a:cs typeface="Times New Roman" panose="02020603050405020304" pitchFamily="18" charset="0"/>
              </a:rPr>
              <a:t>Mirror-asymmetry parameter</a:t>
            </a:r>
            <a:endParaRPr lang="zh-CN" altLang="en-US" dirty="0">
              <a:latin typeface="Cambria" panose="02040503050406030204" pitchFamily="18" charset="0"/>
            </a:endParaRPr>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E271A530-C022-450D-A468-FEF160D180FB}"/>
                  </a:ext>
                </a:extLst>
              </p:cNvPr>
              <p:cNvSpPr txBox="1"/>
              <p:nvPr/>
            </p:nvSpPr>
            <p:spPr>
              <a:xfrm>
                <a:off x="3573010" y="4187260"/>
                <a:ext cx="1997979" cy="886461"/>
              </a:xfrm>
              <a:prstGeom prst="rect">
                <a:avLst/>
              </a:prstGeom>
              <a:noFill/>
            </p:spPr>
            <p:txBody>
              <a:bodyPr wrap="square">
                <a:spAutoFit/>
              </a:bodyPr>
              <a:lstStyle/>
              <a:p>
                <a:pPr/>
                <a14:m>
                  <m:oMathPara xmlns:m="http://schemas.openxmlformats.org/officeDocument/2006/math">
                    <m:oMathParaPr>
                      <m:jc m:val="center"/>
                    </m:oMathParaPr>
                    <m:oMath xmlns:m="http://schemas.openxmlformats.org/officeDocument/2006/math">
                      <m:r>
                        <a:rPr lang="zh-CN" altLang="en-US" sz="2400" i="1" smtClean="0">
                          <a:latin typeface="Cambria Math" panose="02040503050406030204" pitchFamily="18" charset="0"/>
                          <a:cs typeface="Times New Roman" panose="02020603050405020304" pitchFamily="18" charset="0"/>
                        </a:rPr>
                        <m:t>𝛿</m:t>
                      </m:r>
                      <m: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t>=</m:t>
                      </m:r>
                      <m:f>
                        <m:fPr>
                          <m:ctrlP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𝑓𝑡</m:t>
                              </m:r>
                            </m:e>
                            <m:sup>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m:t>
                              </m:r>
                            </m:sup>
                          </m:sSup>
                        </m:num>
                        <m:den>
                          <m:sSup>
                            <m:sSupPr>
                              <m:ctrlP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i="1">
                                  <a:latin typeface="Cambria Math" panose="02040503050406030204" pitchFamily="18" charset="0"/>
                                  <a:ea typeface="Cambria Math" panose="02040503050406030204" pitchFamily="18" charset="0"/>
                                  <a:cs typeface="Times New Roman" panose="02020603050405020304" pitchFamily="18" charset="0"/>
                                </a:rPr>
                                <m:t>𝑓𝑡</m:t>
                              </m:r>
                            </m:e>
                            <m:sup>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m:t>
                              </m:r>
                            </m:sup>
                          </m:sSup>
                        </m:den>
                      </m:f>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−1</m:t>
                      </m:r>
                    </m:oMath>
                  </m:oMathPara>
                </a14:m>
                <a:endParaRPr lang="zh-CN" altLang="en-US" sz="2400" dirty="0">
                  <a:latin typeface="Cambria" panose="02040503050406030204" pitchFamily="18" charset="0"/>
                </a:endParaRPr>
              </a:p>
            </p:txBody>
          </p:sp>
        </mc:Choice>
        <mc:Fallback xmlns="">
          <p:sp>
            <p:nvSpPr>
              <p:cNvPr id="16" name="TextBox 15">
                <a:extLst>
                  <a:ext uri="{FF2B5EF4-FFF2-40B4-BE49-F238E27FC236}">
                    <a16:creationId xmlns:a16="http://schemas.microsoft.com/office/drawing/2014/main" id="{E271A530-C022-450D-A468-FEF160D180FB}"/>
                  </a:ext>
                </a:extLst>
              </p:cNvPr>
              <p:cNvSpPr txBox="1">
                <a:spLocks noRot="1" noChangeAspect="1" noMove="1" noResize="1" noEditPoints="1" noAdjustHandles="1" noChangeArrowheads="1" noChangeShapeType="1" noTextEdit="1"/>
              </p:cNvSpPr>
              <p:nvPr/>
            </p:nvSpPr>
            <p:spPr>
              <a:xfrm>
                <a:off x="3573010" y="4187260"/>
                <a:ext cx="1997979" cy="886461"/>
              </a:xfrm>
              <a:prstGeom prst="rect">
                <a:avLst/>
              </a:prstGeom>
              <a:blipFill>
                <a:blip r:embed="rId5"/>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8833836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33EE1F3-FBAC-464A-B2C3-9379B467F72C}"/>
              </a:ext>
            </a:extLst>
          </p:cNvPr>
          <p:cNvSpPr>
            <a:spLocks noGrp="1"/>
          </p:cNvSpPr>
          <p:nvPr>
            <p:ph type="title"/>
          </p:nvPr>
        </p:nvSpPr>
        <p:spPr/>
        <p:txBody>
          <a:bodyPr/>
          <a:lstStyle/>
          <a:p>
            <a:r>
              <a:rPr lang="en-US" altLang="zh-CN" dirty="0"/>
              <a:t>Isospin-Symmetry Breaking</a:t>
            </a:r>
            <a:endParaRPr lang="zh-CN" altLang="en-US" dirty="0"/>
          </a:p>
        </p:txBody>
      </p:sp>
      <p:sp>
        <p:nvSpPr>
          <p:cNvPr id="4" name="Footer Placeholder 3">
            <a:extLst>
              <a:ext uri="{FF2B5EF4-FFF2-40B4-BE49-F238E27FC236}">
                <a16:creationId xmlns:a16="http://schemas.microsoft.com/office/drawing/2014/main" id="{971B4379-581B-4427-B518-E629B39371E6}"/>
              </a:ext>
            </a:extLst>
          </p:cNvPr>
          <p:cNvSpPr>
            <a:spLocks noGrp="1"/>
          </p:cNvSpPr>
          <p:nvPr>
            <p:ph type="ftr" sz="quarter" idx="10"/>
          </p:nvPr>
        </p:nvSpPr>
        <p:spPr/>
        <p:txBody>
          <a:bodyPr/>
          <a:lstStyle/>
          <a:p>
            <a:pPr>
              <a:defRPr/>
            </a:pPr>
            <a:r>
              <a:rPr lang="en-US" altLang="zh-CN"/>
              <a:t>Lijie Sun, ENP Preview</a:t>
            </a:r>
            <a:endParaRPr lang="en-US" altLang="zh-CN" sz="1300" dirty="0"/>
          </a:p>
        </p:txBody>
      </p:sp>
      <p:sp>
        <p:nvSpPr>
          <p:cNvPr id="5" name="Slide Number Placeholder 4">
            <a:extLst>
              <a:ext uri="{FF2B5EF4-FFF2-40B4-BE49-F238E27FC236}">
                <a16:creationId xmlns:a16="http://schemas.microsoft.com/office/drawing/2014/main" id="{8F67865B-31EA-4047-AAE3-30BB826417EC}"/>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95</a:t>
            </a:fld>
            <a:endParaRPr lang="en-US" sz="1300"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1B9AD0A4-1AC3-4B90-A3FE-79984EEDF5DE}"/>
                  </a:ext>
                </a:extLst>
              </p:cNvPr>
              <p:cNvSpPr txBox="1"/>
              <p:nvPr/>
            </p:nvSpPr>
            <p:spPr>
              <a:xfrm>
                <a:off x="2915887" y="1101386"/>
                <a:ext cx="2408690" cy="461665"/>
              </a:xfrm>
              <a:prstGeom prst="rect">
                <a:avLst/>
              </a:prstGeom>
              <a:noFill/>
            </p:spPr>
            <p:txBody>
              <a:bodyPr wrap="square">
                <a:spAutoFit/>
              </a:bodyPr>
              <a:lstStyle/>
              <a:p>
                <a:pPr/>
                <a14:m>
                  <m:oMathPara xmlns:m="http://schemas.openxmlformats.org/officeDocument/2006/math">
                    <m:oMathParaPr>
                      <m:jc m:val="center"/>
                    </m:oMathParaPr>
                    <m:oMath xmlns:m="http://schemas.openxmlformats.org/officeDocument/2006/math">
                      <m:r>
                        <a:rPr lang="en-US" altLang="zh-CN" sz="2400" b="0" i="1" smtClean="0">
                          <a:latin typeface="Cambria Math" panose="02040503050406030204" pitchFamily="18" charset="0"/>
                          <a:cs typeface="Times New Roman" panose="02020603050405020304" pitchFamily="18" charset="0"/>
                        </a:rPr>
                        <m:t>𝐻</m:t>
                      </m:r>
                      <m: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𝐻</m:t>
                          </m:r>
                        </m:e>
                        <m: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0</m:t>
                          </m:r>
                        </m:sub>
                      </m:sSub>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altLang="zh-CN" sz="2400" i="1">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a:latin typeface="Cambria Math" panose="02040503050406030204" pitchFamily="18" charset="0"/>
                              <a:ea typeface="Cambria Math" panose="02040503050406030204" pitchFamily="18" charset="0"/>
                              <a:cs typeface="Times New Roman" panose="02020603050405020304" pitchFamily="18" charset="0"/>
                            </a:rPr>
                            <m:t>𝐻</m:t>
                          </m:r>
                        </m:e>
                        <m:sub>
                          <m:r>
                            <m:rPr>
                              <m:sty m:val="p"/>
                            </m:rP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t>INC</m:t>
                          </m:r>
                        </m:sub>
                      </m:sSub>
                    </m:oMath>
                  </m:oMathPara>
                </a14:m>
                <a:endParaRPr lang="zh-CN" altLang="en-US" sz="2400" dirty="0">
                  <a:latin typeface="Cambria" panose="02040503050406030204" pitchFamily="18" charset="0"/>
                </a:endParaRPr>
              </a:p>
            </p:txBody>
          </p:sp>
        </mc:Choice>
        <mc:Fallback xmlns="">
          <p:sp>
            <p:nvSpPr>
              <p:cNvPr id="8" name="TextBox 7">
                <a:extLst>
                  <a:ext uri="{FF2B5EF4-FFF2-40B4-BE49-F238E27FC236}">
                    <a16:creationId xmlns:a16="http://schemas.microsoft.com/office/drawing/2014/main" id="{1B9AD0A4-1AC3-4B90-A3FE-79984EEDF5DE}"/>
                  </a:ext>
                </a:extLst>
              </p:cNvPr>
              <p:cNvSpPr txBox="1">
                <a:spLocks noRot="1" noChangeAspect="1" noMove="1" noResize="1" noEditPoints="1" noAdjustHandles="1" noChangeArrowheads="1" noChangeShapeType="1" noTextEdit="1"/>
              </p:cNvSpPr>
              <p:nvPr/>
            </p:nvSpPr>
            <p:spPr>
              <a:xfrm>
                <a:off x="2915887" y="1101386"/>
                <a:ext cx="2408690" cy="461665"/>
              </a:xfrm>
              <a:prstGeom prst="rect">
                <a:avLst/>
              </a:prstGeom>
              <a:blipFill>
                <a:blip r:embed="rId3"/>
                <a:stretch>
                  <a:fillRect b="-5333"/>
                </a:stretch>
              </a:blipFill>
            </p:spPr>
            <p:txBody>
              <a:bodyPr/>
              <a:lstStyle/>
              <a:p>
                <a:r>
                  <a:rPr lang="zh-CN" altLang="en-US">
                    <a:noFill/>
                  </a:rPr>
                  <a:t> </a:t>
                </a:r>
              </a:p>
            </p:txBody>
          </p:sp>
        </mc:Fallback>
      </mc:AlternateContent>
      <p:sp>
        <p:nvSpPr>
          <p:cNvPr id="10" name="Rectangle: Rounded Corners 9">
            <a:extLst>
              <a:ext uri="{FF2B5EF4-FFF2-40B4-BE49-F238E27FC236}">
                <a16:creationId xmlns:a16="http://schemas.microsoft.com/office/drawing/2014/main" id="{0CD39FAA-0426-474D-B510-248A709E0858}"/>
              </a:ext>
            </a:extLst>
          </p:cNvPr>
          <p:cNvSpPr/>
          <p:nvPr/>
        </p:nvSpPr>
        <p:spPr>
          <a:xfrm>
            <a:off x="2055107" y="5248467"/>
            <a:ext cx="1997979" cy="768983"/>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Proton halo structure</a:t>
            </a:r>
            <a:endParaRPr lang="zh-CN" altLang="en-US" sz="2000" dirty="0"/>
          </a:p>
        </p:txBody>
      </p:sp>
      <p:sp>
        <p:nvSpPr>
          <p:cNvPr id="11" name="Rectangle: Rounded Corners 10">
            <a:extLst>
              <a:ext uri="{FF2B5EF4-FFF2-40B4-BE49-F238E27FC236}">
                <a16:creationId xmlns:a16="http://schemas.microsoft.com/office/drawing/2014/main" id="{454F805E-AEC2-4093-AA3F-715F0B5FEBBF}"/>
              </a:ext>
            </a:extLst>
          </p:cNvPr>
          <p:cNvSpPr/>
          <p:nvPr/>
        </p:nvSpPr>
        <p:spPr>
          <a:xfrm>
            <a:off x="4250421" y="5248264"/>
            <a:ext cx="1997979" cy="768983"/>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000" dirty="0"/>
              <a:t>Loosely bound </a:t>
            </a:r>
            <a:r>
              <a:rPr lang="en-US" altLang="zh-CN" sz="2000" i="1" dirty="0"/>
              <a:t>s</a:t>
            </a:r>
            <a:r>
              <a:rPr lang="en-US" altLang="zh-CN" sz="2000" baseline="-25000" dirty="0"/>
              <a:t>1/2</a:t>
            </a:r>
            <a:r>
              <a:rPr lang="en-US" altLang="zh-CN" sz="2000" dirty="0"/>
              <a:t> orbit</a:t>
            </a:r>
            <a:endParaRPr lang="zh-CN" altLang="en-US" sz="2000" dirty="0"/>
          </a:p>
        </p:txBody>
      </p:sp>
      <p:sp>
        <p:nvSpPr>
          <p:cNvPr id="12" name="Rectangle: Rounded Corners 11">
            <a:extLst>
              <a:ext uri="{FF2B5EF4-FFF2-40B4-BE49-F238E27FC236}">
                <a16:creationId xmlns:a16="http://schemas.microsoft.com/office/drawing/2014/main" id="{7BC1B00C-87DE-40EE-8E72-DDAB3B62EEE3}"/>
              </a:ext>
            </a:extLst>
          </p:cNvPr>
          <p:cNvSpPr/>
          <p:nvPr/>
        </p:nvSpPr>
        <p:spPr>
          <a:xfrm>
            <a:off x="4128252" y="2590800"/>
            <a:ext cx="1662947" cy="768983"/>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Coulomb interaction</a:t>
            </a:r>
            <a:endParaRPr lang="zh-CN" altLang="en-US" sz="2000" dirty="0"/>
          </a:p>
        </p:txBody>
      </p:sp>
      <p:sp>
        <p:nvSpPr>
          <p:cNvPr id="15" name="Rectangle: Rounded Corners 14">
            <a:extLst>
              <a:ext uri="{FF2B5EF4-FFF2-40B4-BE49-F238E27FC236}">
                <a16:creationId xmlns:a16="http://schemas.microsoft.com/office/drawing/2014/main" id="{70E1B963-5045-46CF-8575-4A8BF6D9DC02}"/>
              </a:ext>
            </a:extLst>
          </p:cNvPr>
          <p:cNvSpPr/>
          <p:nvPr/>
        </p:nvSpPr>
        <p:spPr>
          <a:xfrm>
            <a:off x="990600" y="1698980"/>
            <a:ext cx="2811209" cy="77343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i="1" dirty="0"/>
              <a:t>H</a:t>
            </a:r>
            <a:r>
              <a:rPr lang="en-US" altLang="zh-CN" sz="2000" baseline="-25000" dirty="0"/>
              <a:t>0</a:t>
            </a:r>
            <a:r>
              <a:rPr lang="en-US" altLang="zh-CN" sz="2000" dirty="0"/>
              <a:t>: Isospin-conserving interaction</a:t>
            </a:r>
            <a:endParaRPr lang="zh-CN" altLang="en-US" sz="2000" dirty="0"/>
          </a:p>
        </p:txBody>
      </p:sp>
      <p:sp>
        <p:nvSpPr>
          <p:cNvPr id="16" name="Rectangle: Rounded Corners 15">
            <a:extLst>
              <a:ext uri="{FF2B5EF4-FFF2-40B4-BE49-F238E27FC236}">
                <a16:creationId xmlns:a16="http://schemas.microsoft.com/office/drawing/2014/main" id="{42BEC925-EFA3-4FAC-A33B-D09C091102CF}"/>
              </a:ext>
            </a:extLst>
          </p:cNvPr>
          <p:cNvSpPr/>
          <p:nvPr/>
        </p:nvSpPr>
        <p:spPr>
          <a:xfrm>
            <a:off x="6126232" y="2590800"/>
            <a:ext cx="2712968" cy="768983"/>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dirty="0"/>
              <a:t>Charge-dependent parts of nuclear force</a:t>
            </a:r>
            <a:endParaRPr lang="zh-CN" altLang="en-US" sz="2000" dirty="0"/>
          </a:p>
        </p:txBody>
      </p:sp>
      <p:sp>
        <p:nvSpPr>
          <p:cNvPr id="17" name="Rectangle: Rounded Corners 16">
            <a:extLst>
              <a:ext uri="{FF2B5EF4-FFF2-40B4-BE49-F238E27FC236}">
                <a16:creationId xmlns:a16="http://schemas.microsoft.com/office/drawing/2014/main" id="{05E7F0C9-2AEC-4F5D-B5F0-C478B2F9711C}"/>
              </a:ext>
            </a:extLst>
          </p:cNvPr>
          <p:cNvSpPr/>
          <p:nvPr/>
        </p:nvSpPr>
        <p:spPr>
          <a:xfrm>
            <a:off x="4427990" y="1698979"/>
            <a:ext cx="3877810" cy="773431"/>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2000" i="1" dirty="0"/>
              <a:t>H</a:t>
            </a:r>
            <a:r>
              <a:rPr lang="en-US" altLang="zh-CN" sz="2000" baseline="-25000" dirty="0"/>
              <a:t>INC</a:t>
            </a:r>
            <a:r>
              <a:rPr lang="en-US" altLang="zh-CN" sz="2000" dirty="0"/>
              <a:t>: Isospin-</a:t>
            </a:r>
            <a:r>
              <a:rPr lang="en-US" altLang="zh-CN" sz="2000" dirty="0" err="1"/>
              <a:t>nonconserving</a:t>
            </a:r>
            <a:r>
              <a:rPr lang="en-US" altLang="zh-CN" sz="2000" dirty="0"/>
              <a:t> interactions</a:t>
            </a:r>
            <a:endParaRPr lang="zh-CN" altLang="en-US" sz="2000" dirty="0"/>
          </a:p>
        </p:txBody>
      </p:sp>
      <p:sp>
        <p:nvSpPr>
          <p:cNvPr id="2" name="Arrow: Down 1">
            <a:extLst>
              <a:ext uri="{FF2B5EF4-FFF2-40B4-BE49-F238E27FC236}">
                <a16:creationId xmlns:a16="http://schemas.microsoft.com/office/drawing/2014/main" id="{D0BB367C-165E-4285-93FE-7B76F5AF17E1}"/>
              </a:ext>
            </a:extLst>
          </p:cNvPr>
          <p:cNvSpPr/>
          <p:nvPr/>
        </p:nvSpPr>
        <p:spPr>
          <a:xfrm>
            <a:off x="3556752" y="3505200"/>
            <a:ext cx="1143000" cy="364628"/>
          </a:xfrm>
          <a:prstGeom prst="down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dirty="0"/>
          </a:p>
        </p:txBody>
      </p:sp>
      <p:sp>
        <p:nvSpPr>
          <p:cNvPr id="13" name="Rectangle: Rounded Corners 12">
            <a:extLst>
              <a:ext uri="{FF2B5EF4-FFF2-40B4-BE49-F238E27FC236}">
                <a16:creationId xmlns:a16="http://schemas.microsoft.com/office/drawing/2014/main" id="{FDCA1B39-2023-4D09-820A-B0F57D1E7456}"/>
              </a:ext>
            </a:extLst>
          </p:cNvPr>
          <p:cNvSpPr/>
          <p:nvPr/>
        </p:nvSpPr>
        <p:spPr>
          <a:xfrm>
            <a:off x="3121242" y="3962400"/>
            <a:ext cx="1997979" cy="768983"/>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zh-CN" sz="2000" dirty="0"/>
              <a:t>Mirror asymmetry</a:t>
            </a:r>
            <a:endParaRPr lang="zh-CN" altLang="en-US" sz="2000" dirty="0"/>
          </a:p>
        </p:txBody>
      </p:sp>
      <p:sp>
        <p:nvSpPr>
          <p:cNvPr id="14" name="Arrow: Down 13">
            <a:extLst>
              <a:ext uri="{FF2B5EF4-FFF2-40B4-BE49-F238E27FC236}">
                <a16:creationId xmlns:a16="http://schemas.microsoft.com/office/drawing/2014/main" id="{3F2FDEE0-2BCF-4926-9273-E01E73DD6745}"/>
              </a:ext>
            </a:extLst>
          </p:cNvPr>
          <p:cNvSpPr/>
          <p:nvPr/>
        </p:nvSpPr>
        <p:spPr>
          <a:xfrm rot="10800000">
            <a:off x="3581400" y="4800600"/>
            <a:ext cx="1143000" cy="364628"/>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dirty="0"/>
          </a:p>
        </p:txBody>
      </p:sp>
    </p:spTree>
    <p:extLst>
      <p:ext uri="{BB962C8B-B14F-4D97-AF65-F5344CB8AC3E}">
        <p14:creationId xmlns:p14="http://schemas.microsoft.com/office/powerpoint/2010/main" val="268866684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77CD38-9049-4702-911D-77DB966308DE}"/>
              </a:ext>
            </a:extLst>
          </p:cNvPr>
          <p:cNvSpPr>
            <a:spLocks noGrp="1"/>
          </p:cNvSpPr>
          <p:nvPr>
            <p:ph type="title"/>
          </p:nvPr>
        </p:nvSpPr>
        <p:spPr/>
        <p:txBody>
          <a:bodyPr/>
          <a:lstStyle/>
          <a:p>
            <a:r>
              <a:rPr lang="en-US" altLang="zh-CN" dirty="0"/>
              <a:t>Mirror Symmetry</a:t>
            </a:r>
            <a:endParaRPr lang="zh-CN" altLang="en-US" dirty="0"/>
          </a:p>
        </p:txBody>
      </p:sp>
      <p:sp>
        <p:nvSpPr>
          <p:cNvPr id="4" name="Footer Placeholder 3">
            <a:extLst>
              <a:ext uri="{FF2B5EF4-FFF2-40B4-BE49-F238E27FC236}">
                <a16:creationId xmlns:a16="http://schemas.microsoft.com/office/drawing/2014/main" id="{FDE2C79D-2CB0-4E4B-8157-D419D36F1DCA}"/>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13B89450-22D2-4111-9356-2EB74FD8881D}"/>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96</a:t>
            </a:fld>
            <a:endParaRPr lang="en-US" sz="1300" dirty="0"/>
          </a:p>
        </p:txBody>
      </p:sp>
      <p:pic>
        <p:nvPicPr>
          <p:cNvPr id="15" name="Content Placeholder 14">
            <a:extLst>
              <a:ext uri="{FF2B5EF4-FFF2-40B4-BE49-F238E27FC236}">
                <a16:creationId xmlns:a16="http://schemas.microsoft.com/office/drawing/2014/main" id="{5739CA78-0C8C-45EA-9B35-58E33E95326D}"/>
              </a:ext>
            </a:extLst>
          </p:cNvPr>
          <p:cNvPicPr>
            <a:picLocks noGrp="1" noChangeAspect="1"/>
          </p:cNvPicPr>
          <p:nvPr>
            <p:ph idx="1"/>
          </p:nvPr>
        </p:nvPicPr>
        <p:blipFill>
          <a:blip r:embed="rId3"/>
          <a:stretch>
            <a:fillRect/>
          </a:stretch>
        </p:blipFill>
        <p:spPr>
          <a:xfrm>
            <a:off x="1110406" y="1187327"/>
            <a:ext cx="6060547" cy="4038577"/>
          </a:xfrm>
        </p:spPr>
      </p:pic>
      <p:sp>
        <p:nvSpPr>
          <p:cNvPr id="9" name="TextBox 8">
            <a:extLst>
              <a:ext uri="{FF2B5EF4-FFF2-40B4-BE49-F238E27FC236}">
                <a16:creationId xmlns:a16="http://schemas.microsoft.com/office/drawing/2014/main" id="{E4301EBA-99C4-4FC7-B828-961F7B50F8E2}"/>
              </a:ext>
            </a:extLst>
          </p:cNvPr>
          <p:cNvSpPr txBox="1"/>
          <p:nvPr/>
        </p:nvSpPr>
        <p:spPr>
          <a:xfrm>
            <a:off x="66040" y="5514178"/>
            <a:ext cx="3771866" cy="553998"/>
          </a:xfrm>
          <a:prstGeom prst="rect">
            <a:avLst/>
          </a:prstGeom>
          <a:noFill/>
        </p:spPr>
        <p:txBody>
          <a:bodyPr wrap="none">
            <a:spAutoFit/>
          </a:bodyPr>
          <a:lstStyle/>
          <a:p>
            <a:r>
              <a:rPr lang="en-US" altLang="zh-CN" sz="1500" dirty="0">
                <a:solidFill>
                  <a:srgbClr val="0000FF"/>
                </a:solidFill>
                <a:latin typeface="Arial Narrow" panose="020B0606020202030204" pitchFamily="34" charset="0"/>
              </a:rPr>
              <a:t>D. E. </a:t>
            </a:r>
            <a:r>
              <a:rPr lang="en-US" altLang="zh-CN" sz="1500" dirty="0" err="1">
                <a:solidFill>
                  <a:srgbClr val="0000FF"/>
                </a:solidFill>
                <a:latin typeface="Arial Narrow" panose="020B0606020202030204" pitchFamily="34" charset="0"/>
              </a:rPr>
              <a:t>Alburger</a:t>
            </a:r>
            <a:r>
              <a:rPr lang="en-US" altLang="zh-CN" sz="1500" dirty="0">
                <a:solidFill>
                  <a:srgbClr val="0000FF"/>
                </a:solidFill>
                <a:latin typeface="Arial Narrow" panose="020B0606020202030204" pitchFamily="34" charset="0"/>
              </a:rPr>
              <a:t> </a:t>
            </a:r>
            <a:r>
              <a:rPr lang="en-US" altLang="zh-CN" sz="1500" i="1" dirty="0">
                <a:solidFill>
                  <a:srgbClr val="0000FF"/>
                </a:solidFill>
                <a:latin typeface="Arial Narrow" panose="020B0606020202030204" pitchFamily="34" charset="0"/>
              </a:rPr>
              <a:t>et al</a:t>
            </a:r>
            <a:r>
              <a:rPr lang="en-US" altLang="zh-CN" sz="1500" dirty="0">
                <a:solidFill>
                  <a:srgbClr val="0000FF"/>
                </a:solidFill>
                <a:latin typeface="Arial Narrow" panose="020B0606020202030204" pitchFamily="34" charset="0"/>
              </a:rPr>
              <a:t>., Phys. Rev. C 3, 1957 (1971).</a:t>
            </a:r>
          </a:p>
          <a:p>
            <a:r>
              <a:rPr lang="en-US" altLang="zh-CN" sz="1500" dirty="0">
                <a:solidFill>
                  <a:srgbClr val="0000FF"/>
                </a:solidFill>
                <a:latin typeface="Arial Narrow" panose="020B0606020202030204" pitchFamily="34" charset="0"/>
              </a:rPr>
              <a:t>D. E. </a:t>
            </a:r>
            <a:r>
              <a:rPr lang="en-US" altLang="zh-CN" sz="1500" dirty="0" err="1">
                <a:solidFill>
                  <a:srgbClr val="0000FF"/>
                </a:solidFill>
                <a:latin typeface="Arial Narrow" panose="020B0606020202030204" pitchFamily="34" charset="0"/>
              </a:rPr>
              <a:t>Alburger</a:t>
            </a:r>
            <a:r>
              <a:rPr lang="en-US" altLang="zh-CN" sz="1500" dirty="0">
                <a:solidFill>
                  <a:srgbClr val="0000FF"/>
                </a:solidFill>
                <a:latin typeface="Arial Narrow" panose="020B0606020202030204" pitchFamily="34" charset="0"/>
              </a:rPr>
              <a:t> </a:t>
            </a:r>
            <a:r>
              <a:rPr lang="en-US" altLang="zh-CN" sz="1500" i="1" dirty="0">
                <a:solidFill>
                  <a:srgbClr val="0000FF"/>
                </a:solidFill>
                <a:latin typeface="Arial Narrow" panose="020B0606020202030204" pitchFamily="34" charset="0"/>
              </a:rPr>
              <a:t>et al</a:t>
            </a:r>
            <a:r>
              <a:rPr lang="en-US" altLang="zh-CN" sz="1500" dirty="0">
                <a:solidFill>
                  <a:srgbClr val="0000FF"/>
                </a:solidFill>
                <a:latin typeface="Arial Narrow" panose="020B0606020202030204" pitchFamily="34" charset="0"/>
              </a:rPr>
              <a:t>., Nucl. Phys. A 385, 474 (1982).</a:t>
            </a:r>
            <a:endParaRPr lang="zh-CN" altLang="en-US" sz="1500" dirty="0">
              <a:solidFill>
                <a:srgbClr val="0000FF"/>
              </a:solidFill>
              <a:latin typeface="Arial Narrow" panose="020B0606020202030204" pitchFamily="34" charset="0"/>
            </a:endParaRPr>
          </a:p>
        </p:txBody>
      </p:sp>
    </p:spTree>
    <p:extLst>
      <p:ext uri="{BB962C8B-B14F-4D97-AF65-F5344CB8AC3E}">
        <p14:creationId xmlns:p14="http://schemas.microsoft.com/office/powerpoint/2010/main" val="349869567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61E274-0F7B-4D4E-B746-CCA47D1D852F}"/>
              </a:ext>
            </a:extLst>
          </p:cNvPr>
          <p:cNvSpPr>
            <a:spLocks noGrp="1"/>
          </p:cNvSpPr>
          <p:nvPr>
            <p:ph type="title"/>
          </p:nvPr>
        </p:nvSpPr>
        <p:spPr/>
        <p:txBody>
          <a:bodyPr/>
          <a:lstStyle/>
          <a:p>
            <a:r>
              <a:rPr lang="en-US" altLang="zh-CN" dirty="0"/>
              <a:t>Mirror Symmetry</a:t>
            </a:r>
            <a:endParaRPr lang="zh-CN" altLang="en-US" dirty="0"/>
          </a:p>
        </p:txBody>
      </p:sp>
      <p:sp>
        <p:nvSpPr>
          <p:cNvPr id="4" name="Footer Placeholder 3">
            <a:extLst>
              <a:ext uri="{FF2B5EF4-FFF2-40B4-BE49-F238E27FC236}">
                <a16:creationId xmlns:a16="http://schemas.microsoft.com/office/drawing/2014/main" id="{DB621561-CB4A-459E-B012-F037B22A4033}"/>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EF719D85-9750-4D77-B394-9C26E39B8AA7}"/>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97</a:t>
            </a:fld>
            <a:endParaRPr lang="en-US" sz="1300" dirty="0"/>
          </a:p>
        </p:txBody>
      </p:sp>
      <p:pic>
        <p:nvPicPr>
          <p:cNvPr id="11" name="Content Placeholder 10">
            <a:extLst>
              <a:ext uri="{FF2B5EF4-FFF2-40B4-BE49-F238E27FC236}">
                <a16:creationId xmlns:a16="http://schemas.microsoft.com/office/drawing/2014/main" id="{FD9FD2BA-F373-4DAB-9C4E-9D2F3C2CA97C}"/>
              </a:ext>
            </a:extLst>
          </p:cNvPr>
          <p:cNvPicPr>
            <a:picLocks noGrp="1" noChangeAspect="1"/>
          </p:cNvPicPr>
          <p:nvPr>
            <p:ph idx="1"/>
          </p:nvPr>
        </p:nvPicPr>
        <p:blipFill>
          <a:blip r:embed="rId3"/>
          <a:stretch>
            <a:fillRect/>
          </a:stretch>
        </p:blipFill>
        <p:spPr>
          <a:xfrm>
            <a:off x="614522" y="1066800"/>
            <a:ext cx="7914956" cy="5027613"/>
          </a:xfrm>
        </p:spPr>
      </p:pic>
    </p:spTree>
    <p:extLst>
      <p:ext uri="{BB962C8B-B14F-4D97-AF65-F5344CB8AC3E}">
        <p14:creationId xmlns:p14="http://schemas.microsoft.com/office/powerpoint/2010/main" val="348055567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E819C3D6-0D9B-4727-B446-8687585E94B7}"/>
              </a:ext>
            </a:extLst>
          </p:cNvPr>
          <p:cNvPicPr>
            <a:picLocks noGrp="1" noChangeAspect="1"/>
          </p:cNvPicPr>
          <p:nvPr>
            <p:ph idx="1"/>
          </p:nvPr>
        </p:nvPicPr>
        <p:blipFill>
          <a:blip r:embed="rId2"/>
          <a:stretch>
            <a:fillRect/>
          </a:stretch>
        </p:blipFill>
        <p:spPr>
          <a:xfrm>
            <a:off x="165445" y="1066800"/>
            <a:ext cx="8813110" cy="5027613"/>
          </a:xfrm>
        </p:spPr>
      </p:pic>
      <p:sp>
        <p:nvSpPr>
          <p:cNvPr id="3" name="Title 2">
            <a:extLst>
              <a:ext uri="{FF2B5EF4-FFF2-40B4-BE49-F238E27FC236}">
                <a16:creationId xmlns:a16="http://schemas.microsoft.com/office/drawing/2014/main" id="{4C0C6CC9-28A8-49E2-B817-EC2C450B4F51}"/>
              </a:ext>
            </a:extLst>
          </p:cNvPr>
          <p:cNvSpPr>
            <a:spLocks noGrp="1"/>
          </p:cNvSpPr>
          <p:nvPr>
            <p:ph type="title"/>
          </p:nvPr>
        </p:nvSpPr>
        <p:spPr/>
        <p:txBody>
          <a:bodyPr/>
          <a:lstStyle/>
          <a:p>
            <a:r>
              <a:rPr lang="en-US" altLang="zh-CN" dirty="0"/>
              <a:t>Shell-model Calculations</a:t>
            </a:r>
            <a:endParaRPr lang="zh-CN" altLang="en-US" dirty="0"/>
          </a:p>
        </p:txBody>
      </p:sp>
      <p:sp>
        <p:nvSpPr>
          <p:cNvPr id="4" name="Footer Placeholder 3">
            <a:extLst>
              <a:ext uri="{FF2B5EF4-FFF2-40B4-BE49-F238E27FC236}">
                <a16:creationId xmlns:a16="http://schemas.microsoft.com/office/drawing/2014/main" id="{839EFBC2-22D3-4705-986B-619A3D7557BB}"/>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6F825617-137E-43A2-BC9F-3A61D5F27933}"/>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98</a:t>
            </a:fld>
            <a:endParaRPr lang="en-US" sz="1300" dirty="0"/>
          </a:p>
        </p:txBody>
      </p:sp>
      <p:sp>
        <p:nvSpPr>
          <p:cNvPr id="2" name="TextBox 1">
            <a:extLst>
              <a:ext uri="{FF2B5EF4-FFF2-40B4-BE49-F238E27FC236}">
                <a16:creationId xmlns:a16="http://schemas.microsoft.com/office/drawing/2014/main" id="{0FFAD10B-91FA-42F3-849B-B0FE155F5385}"/>
              </a:ext>
            </a:extLst>
          </p:cNvPr>
          <p:cNvSpPr txBox="1"/>
          <p:nvPr/>
        </p:nvSpPr>
        <p:spPr>
          <a:xfrm>
            <a:off x="3657600" y="5634335"/>
            <a:ext cx="697627" cy="461665"/>
          </a:xfrm>
          <a:prstGeom prst="rect">
            <a:avLst/>
          </a:prstGeom>
          <a:noFill/>
        </p:spPr>
        <p:txBody>
          <a:bodyPr wrap="none" rtlCol="0">
            <a:spAutoFit/>
          </a:bodyPr>
          <a:lstStyle/>
          <a:p>
            <a:r>
              <a:rPr lang="en-US" altLang="zh-CN" sz="2400" b="1" baseline="30000" dirty="0">
                <a:latin typeface="Times New Roman" panose="02020603050405020304" pitchFamily="18" charset="0"/>
                <a:cs typeface="Times New Roman" panose="02020603050405020304" pitchFamily="18" charset="0"/>
              </a:rPr>
              <a:t>25</a:t>
            </a:r>
            <a:r>
              <a:rPr lang="en-US" altLang="zh-CN" sz="2400" b="1" dirty="0">
                <a:latin typeface="Times New Roman" panose="02020603050405020304" pitchFamily="18" charset="0"/>
                <a:cs typeface="Times New Roman" panose="02020603050405020304" pitchFamily="18" charset="0"/>
              </a:rPr>
              <a:t>Al</a:t>
            </a:r>
            <a:endParaRPr lang="zh-CN" alt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7067161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5C964962-31CD-484A-A8F7-68CAE69E4C06}"/>
              </a:ext>
            </a:extLst>
          </p:cNvPr>
          <p:cNvPicPr>
            <a:picLocks noGrp="1" noChangeAspect="1"/>
          </p:cNvPicPr>
          <p:nvPr>
            <p:ph idx="1"/>
          </p:nvPr>
        </p:nvPicPr>
        <p:blipFill>
          <a:blip r:embed="rId2"/>
          <a:stretch>
            <a:fillRect/>
          </a:stretch>
        </p:blipFill>
        <p:spPr>
          <a:xfrm>
            <a:off x="165445" y="1066800"/>
            <a:ext cx="8813110" cy="5027613"/>
          </a:xfrm>
        </p:spPr>
      </p:pic>
      <p:sp>
        <p:nvSpPr>
          <p:cNvPr id="3" name="Title 2">
            <a:extLst>
              <a:ext uri="{FF2B5EF4-FFF2-40B4-BE49-F238E27FC236}">
                <a16:creationId xmlns:a16="http://schemas.microsoft.com/office/drawing/2014/main" id="{2025E2D3-845F-464B-A0F9-139BB7B4E347}"/>
              </a:ext>
            </a:extLst>
          </p:cNvPr>
          <p:cNvSpPr>
            <a:spLocks noGrp="1"/>
          </p:cNvSpPr>
          <p:nvPr>
            <p:ph type="title"/>
          </p:nvPr>
        </p:nvSpPr>
        <p:spPr/>
        <p:txBody>
          <a:bodyPr/>
          <a:lstStyle/>
          <a:p>
            <a:r>
              <a:rPr lang="en-US" altLang="zh-CN" dirty="0"/>
              <a:t>Shell-model calculations</a:t>
            </a:r>
            <a:endParaRPr lang="zh-CN" altLang="en-US" dirty="0"/>
          </a:p>
        </p:txBody>
      </p:sp>
      <p:sp>
        <p:nvSpPr>
          <p:cNvPr id="4" name="Footer Placeholder 3">
            <a:extLst>
              <a:ext uri="{FF2B5EF4-FFF2-40B4-BE49-F238E27FC236}">
                <a16:creationId xmlns:a16="http://schemas.microsoft.com/office/drawing/2014/main" id="{7AA8BAC4-66B2-4A36-AEFD-98C7EB187E4E}"/>
              </a:ext>
            </a:extLst>
          </p:cNvPr>
          <p:cNvSpPr>
            <a:spLocks noGrp="1"/>
          </p:cNvSpPr>
          <p:nvPr>
            <p:ph type="ftr" sz="quarter" idx="10"/>
          </p:nvPr>
        </p:nvSpPr>
        <p:spPr/>
        <p:txBody>
          <a:bodyPr/>
          <a:lstStyle/>
          <a:p>
            <a:pPr>
              <a:defRPr/>
            </a:pPr>
            <a:r>
              <a:rPr lang="en-US" altLang="zh-CN" dirty="0"/>
              <a:t>Lijie Sun, ENP Preview</a:t>
            </a:r>
            <a:endParaRPr lang="en-US" altLang="zh-CN" sz="1300" dirty="0"/>
          </a:p>
        </p:txBody>
      </p:sp>
      <p:sp>
        <p:nvSpPr>
          <p:cNvPr id="5" name="Slide Number Placeholder 4">
            <a:extLst>
              <a:ext uri="{FF2B5EF4-FFF2-40B4-BE49-F238E27FC236}">
                <a16:creationId xmlns:a16="http://schemas.microsoft.com/office/drawing/2014/main" id="{9CF10983-A500-423A-B02E-72127521A385}"/>
              </a:ext>
            </a:extLst>
          </p:cNvPr>
          <p:cNvSpPr>
            <a:spLocks noGrp="1"/>
          </p:cNvSpPr>
          <p:nvPr>
            <p:ph type="sldNum" sz="quarter" idx="11"/>
          </p:nvPr>
        </p:nvSpPr>
        <p:spPr/>
        <p:txBody>
          <a:bodyPr/>
          <a:lstStyle/>
          <a:p>
            <a:pPr>
              <a:defRPr/>
            </a:pPr>
            <a:r>
              <a:rPr lang="en-US"/>
              <a:t>, Slide </a:t>
            </a:r>
            <a:fld id="{35AD4620-7552-4207-8973-898801ED212B}" type="slidenum">
              <a:rPr lang="en-US" smtClean="0"/>
              <a:pPr>
                <a:defRPr/>
              </a:pPr>
              <a:t>99</a:t>
            </a:fld>
            <a:endParaRPr lang="en-US" sz="1300" dirty="0"/>
          </a:p>
        </p:txBody>
      </p:sp>
      <p:sp>
        <p:nvSpPr>
          <p:cNvPr id="2" name="TextBox 1">
            <a:extLst>
              <a:ext uri="{FF2B5EF4-FFF2-40B4-BE49-F238E27FC236}">
                <a16:creationId xmlns:a16="http://schemas.microsoft.com/office/drawing/2014/main" id="{B90F4249-E19D-406F-9C07-36B6EDB76101}"/>
              </a:ext>
            </a:extLst>
          </p:cNvPr>
          <p:cNvSpPr txBox="1"/>
          <p:nvPr/>
        </p:nvSpPr>
        <p:spPr>
          <a:xfrm>
            <a:off x="3505200" y="5634335"/>
            <a:ext cx="833883" cy="461665"/>
          </a:xfrm>
          <a:prstGeom prst="rect">
            <a:avLst/>
          </a:prstGeom>
          <a:noFill/>
        </p:spPr>
        <p:txBody>
          <a:bodyPr wrap="none" rtlCol="0">
            <a:spAutoFit/>
          </a:bodyPr>
          <a:lstStyle/>
          <a:p>
            <a:r>
              <a:rPr lang="en-US" altLang="zh-CN" sz="2400" b="1" baseline="30000" dirty="0">
                <a:latin typeface="Times New Roman" panose="02020603050405020304" pitchFamily="18" charset="0"/>
                <a:cs typeface="Times New Roman" panose="02020603050405020304" pitchFamily="18" charset="0"/>
              </a:rPr>
              <a:t>25</a:t>
            </a:r>
            <a:r>
              <a:rPr lang="en-US" altLang="zh-CN" sz="2400" b="1" dirty="0">
                <a:latin typeface="Times New Roman" panose="02020603050405020304" pitchFamily="18" charset="0"/>
                <a:cs typeface="Times New Roman" panose="02020603050405020304" pitchFamily="18" charset="0"/>
              </a:rPr>
              <a:t>Mg</a:t>
            </a:r>
            <a:endParaRPr lang="zh-CN" alt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802040"/>
      </p:ext>
    </p:extLst>
  </p:cSld>
  <p:clrMapOvr>
    <a:masterClrMapping/>
  </p:clrMapOvr>
</p:sld>
</file>

<file path=ppt/theme/theme1.xml><?xml version="1.0" encoding="utf-8"?>
<a:theme xmlns:a="http://schemas.openxmlformats.org/drawingml/2006/main" name="FRIB3">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10_CKG FRIB no-line h">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KG FRIB no-line h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KG FRIB no-line h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KG FRIB no-line h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KG FRIB no-line h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KG FRIB no-line h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KG FRIB no-line h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KG FRIB no-line h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KG FRIB no-line h 8">
        <a:dk1>
          <a:srgbClr val="000000"/>
        </a:dk1>
        <a:lt1>
          <a:srgbClr val="FFFFFF"/>
        </a:lt1>
        <a:dk2>
          <a:srgbClr val="1F1DE8"/>
        </a:dk2>
        <a:lt2>
          <a:srgbClr val="007469"/>
        </a:lt2>
        <a:accent1>
          <a:srgbClr val="FC0128"/>
        </a:accent1>
        <a:accent2>
          <a:srgbClr val="CF16CE"/>
        </a:accent2>
        <a:accent3>
          <a:srgbClr val="FFFFFF"/>
        </a:accent3>
        <a:accent4>
          <a:srgbClr val="000000"/>
        </a:accent4>
        <a:accent5>
          <a:srgbClr val="FDAAAC"/>
        </a:accent5>
        <a:accent6>
          <a:srgbClr val="BB13BA"/>
        </a:accent6>
        <a:hlink>
          <a:srgbClr val="F39FD1"/>
        </a:hlink>
        <a:folHlink>
          <a:srgbClr val="7C0F5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5517064C-0430-47DD-8B23-EE6727B5E978}" vid="{507676DB-CB10-4B91-9F05-0217F5728A17}"/>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664A49F64DF79428F509E137829B888" ma:contentTypeVersion="12" ma:contentTypeDescription="Create a new document." ma:contentTypeScope="" ma:versionID="f78492142974c4de333a7b90d3569bca">
  <xsd:schema xmlns:xsd="http://www.w3.org/2001/XMLSchema" xmlns:xs="http://www.w3.org/2001/XMLSchema" xmlns:p="http://schemas.microsoft.com/office/2006/metadata/properties" xmlns:ns1="http://schemas.microsoft.com/sharepoint/v3" xmlns:ns3="31ac3772-10db-466f-87b2-5ca6a813de61" xmlns:ns4="http://schemas.microsoft.com/sharepoint/v4" targetNamespace="http://schemas.microsoft.com/office/2006/metadata/properties" ma:root="true" ma:fieldsID="55db7e5ff2f0921c7a8e51d838ec3469" ns1:_="" ns3:_="" ns4:_="">
    <xsd:import namespace="http://schemas.microsoft.com/sharepoint/v3"/>
    <xsd:import namespace="31ac3772-10db-466f-87b2-5ca6a813de61"/>
    <xsd:import namespace="http://schemas.microsoft.com/sharepoint/v4"/>
    <xsd:element name="properties">
      <xsd:complexType>
        <xsd:sequence>
          <xsd:element name="documentManagement">
            <xsd:complexType>
              <xsd:all>
                <xsd:element ref="ns3:Archive_x0020_Date" minOccurs="0"/>
                <xsd:element ref="ns1:EmailSender" minOccurs="0"/>
                <xsd:element ref="ns1:EmailTo" minOccurs="0"/>
                <xsd:element ref="ns1:EmailCc" minOccurs="0"/>
                <xsd:element ref="ns1:EmailFrom" minOccurs="0"/>
                <xsd:element ref="ns1:EmailSubject" minOccurs="0"/>
                <xsd:element ref="ns4:EmailHead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EmailSender" ma:index="12" nillable="true" ma:displayName="E-Mail Sender" ma:hidden="true" ma:internalName="EmailSender">
      <xsd:simpleType>
        <xsd:restriction base="dms:Note">
          <xsd:maxLength value="255"/>
        </xsd:restriction>
      </xsd:simpleType>
    </xsd:element>
    <xsd:element name="EmailTo" ma:index="13" nillable="true" ma:displayName="E-Mail To" ma:hidden="true" ma:internalName="EmailTo">
      <xsd:simpleType>
        <xsd:restriction base="dms:Note">
          <xsd:maxLength value="255"/>
        </xsd:restriction>
      </xsd:simpleType>
    </xsd:element>
    <xsd:element name="EmailCc" ma:index="14" nillable="true" ma:displayName="E-Mail Cc" ma:hidden="true" ma:internalName="EmailCc">
      <xsd:simpleType>
        <xsd:restriction base="dms:Note">
          <xsd:maxLength value="255"/>
        </xsd:restriction>
      </xsd:simpleType>
    </xsd:element>
    <xsd:element name="EmailFrom" ma:index="15" nillable="true" ma:displayName="E-Mail From" ma:hidden="true" ma:internalName="EmailFrom">
      <xsd:simpleType>
        <xsd:restriction base="dms:Text"/>
      </xsd:simpleType>
    </xsd:element>
    <xsd:element name="EmailSubject" ma:index="16" nillable="true" ma:displayName="E-Mail Subject" ma:hidden="true" ma:internalName="EmailSubjec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1ac3772-10db-466f-87b2-5ca6a813de61" elementFormDefault="qualified">
    <xsd:import namespace="http://schemas.microsoft.com/office/2006/documentManagement/types"/>
    <xsd:import namespace="http://schemas.microsoft.com/office/infopath/2007/PartnerControls"/>
    <xsd:element name="Archive_x0020_Date" ma:index="11" nillable="true" ma:displayName="Archive Date" ma:format="DateOnly" ma:internalName="Archive_x0020_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EmailHeaders" ma:index="17" nillable="true" ma:displayName="E-Mail Headers" ma:hidden="true" ma:internalName="EmailHeaders">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Archive_x0020_Date xmlns="31ac3772-10db-466f-87b2-5ca6a813de61" xsi:nil="true"/>
    <EmailTo xmlns="http://schemas.microsoft.com/sharepoint/v3" xsi:nil="true"/>
    <EmailHeaders xmlns="http://schemas.microsoft.com/sharepoint/v4" xsi:nil="true"/>
    <EmailSender xmlns="http://schemas.microsoft.com/sharepoint/v3" xsi:nil="true"/>
    <EmailFrom xmlns="http://schemas.microsoft.com/sharepoint/v3" xsi:nil="true"/>
    <EmailSubject xmlns="http://schemas.microsoft.com/sharepoint/v3" xsi:nil="true"/>
    <EmailCc xmlns="http://schemas.microsoft.com/sharepoint/v3" xsi:nil="true"/>
  </documentManagement>
</p:properties>
</file>

<file path=customXml/itemProps1.xml><?xml version="1.0" encoding="utf-8"?>
<ds:datastoreItem xmlns:ds="http://schemas.openxmlformats.org/officeDocument/2006/customXml" ds:itemID="{8E469EA4-592B-4633-99F9-8AEF755DA6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1ac3772-10db-466f-87b2-5ca6a813de61"/>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76CD61-6042-403B-B3F6-04E51A8FF76A}">
  <ds:schemaRefs>
    <ds:schemaRef ds:uri="http://schemas.microsoft.com/sharepoint/v3/contenttype/forms"/>
  </ds:schemaRefs>
</ds:datastoreItem>
</file>

<file path=customXml/itemProps3.xml><?xml version="1.0" encoding="utf-8"?>
<ds:datastoreItem xmlns:ds="http://schemas.openxmlformats.org/officeDocument/2006/customXml" ds:itemID="{24BA702D-F6E6-4314-8945-369A109C75F9}">
  <ds:schemaRefs>
    <ds:schemaRef ds:uri="http://schemas.microsoft.com/sharepoint/v3"/>
    <ds:schemaRef ds:uri="http://schemas.microsoft.com/office/2006/metadata/properties"/>
    <ds:schemaRef ds:uri="http://www.w3.org/XML/1998/namespace"/>
    <ds:schemaRef ds:uri="http://purl.org/dc/dcmitype/"/>
    <ds:schemaRef ds:uri="http://schemas.microsoft.com/office/2006/documentManagement/types"/>
    <ds:schemaRef ds:uri="http://schemas.openxmlformats.org/package/2006/metadata/core-properties"/>
    <ds:schemaRef ds:uri="http://purl.org/dc/terms/"/>
    <ds:schemaRef ds:uri="http://schemas.microsoft.com/sharepoint/v4"/>
    <ds:schemaRef ds:uri="http://schemas.microsoft.com/office/infopath/2007/PartnerControls"/>
    <ds:schemaRef ds:uri="31ac3772-10db-466f-87b2-5ca6a813de61"/>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57935</TotalTime>
  <Words>15302</Words>
  <Application>Microsoft Office PowerPoint</Application>
  <PresentationFormat>On-screen Show (4:3)</PresentationFormat>
  <Paragraphs>1932</Paragraphs>
  <Slides>177</Slides>
  <Notes>126</Notes>
  <HiddenSlides>63</HiddenSlides>
  <MMClips>0</MMClips>
  <ScaleCrop>false</ScaleCrop>
  <HeadingPairs>
    <vt:vector size="6" baseType="variant">
      <vt:variant>
        <vt:lpstr>Fonts Used</vt:lpstr>
      </vt:variant>
      <vt:variant>
        <vt:i4>38</vt:i4>
      </vt:variant>
      <vt:variant>
        <vt:lpstr>Theme</vt:lpstr>
      </vt:variant>
      <vt:variant>
        <vt:i4>2</vt:i4>
      </vt:variant>
      <vt:variant>
        <vt:lpstr>Slide Titles</vt:lpstr>
      </vt:variant>
      <vt:variant>
        <vt:i4>177</vt:i4>
      </vt:variant>
    </vt:vector>
  </HeadingPairs>
  <TitlesOfParts>
    <vt:vector size="217" baseType="lpstr">
      <vt:lpstr>AdvOT483a8203</vt:lpstr>
      <vt:lpstr>AdvOTdd3b7348.I+03</vt:lpstr>
      <vt:lpstr>AdvP4C4E74</vt:lpstr>
      <vt:lpstr>AdvTTbdb21c9e</vt:lpstr>
      <vt:lpstr>AdvTTd0b5fdba.I</vt:lpstr>
      <vt:lpstr>Calibri-Bold</vt:lpstr>
      <vt:lpstr>CharisSIL</vt:lpstr>
      <vt:lpstr>CMEX10</vt:lpstr>
      <vt:lpstr>CMMI10</vt:lpstr>
      <vt:lpstr>CMMI7</vt:lpstr>
      <vt:lpstr>CMMI9</vt:lpstr>
      <vt:lpstr>CMR10</vt:lpstr>
      <vt:lpstr>CMR7</vt:lpstr>
      <vt:lpstr>CMR8</vt:lpstr>
      <vt:lpstr>CMR9</vt:lpstr>
      <vt:lpstr>CMSY7</vt:lpstr>
      <vt:lpstr>CMSY9</vt:lpstr>
      <vt:lpstr>CMTI10</vt:lpstr>
      <vt:lpstr>Lucida Grande</vt:lpstr>
      <vt:lpstr>MTMI</vt:lpstr>
      <vt:lpstr>RMTMI</vt:lpstr>
      <vt:lpstr>SFRM1000</vt:lpstr>
      <vt:lpstr>STIXMath-Italic</vt:lpstr>
      <vt:lpstr>time</vt:lpstr>
      <vt:lpstr>Times-Italic</vt:lpstr>
      <vt:lpstr>Times-Roman</vt:lpstr>
      <vt:lpstr>Simsun</vt:lpstr>
      <vt:lpstr>Arial</vt:lpstr>
      <vt:lpstr>Arial</vt:lpstr>
      <vt:lpstr>Arial Narrow</vt:lpstr>
      <vt:lpstr>Calibri</vt:lpstr>
      <vt:lpstr>Calibri Light</vt:lpstr>
      <vt:lpstr>Cambria</vt:lpstr>
      <vt:lpstr>Cambria Math</vt:lpstr>
      <vt:lpstr>Helvetica</vt:lpstr>
      <vt:lpstr>Source Sans Pro</vt:lpstr>
      <vt:lpstr>Times New Roman</vt:lpstr>
      <vt:lpstr>Wingdings</vt:lpstr>
      <vt:lpstr>FRIB3</vt:lpstr>
      <vt:lpstr>Office Theme</vt:lpstr>
      <vt:lpstr>25Si β-decay spectroscopy using the Gaseous Detector with Germanium Tagging (GADGET) system</vt:lpstr>
      <vt:lpstr>Outline</vt:lpstr>
      <vt:lpstr>Why?</vt:lpstr>
      <vt:lpstr>Chart of Nuclides</vt:lpstr>
      <vt:lpstr>Chart of Nuclides</vt:lpstr>
      <vt:lpstr>Chart of Nuclides</vt:lpstr>
      <vt:lpstr>Chart of Nuclides</vt:lpstr>
      <vt:lpstr>Chart of Nuclides</vt:lpstr>
      <vt:lpstr>β decay of 25Si</vt:lpstr>
      <vt:lpstr>β decay of 25Si</vt:lpstr>
      <vt:lpstr>β decay of 25Si</vt:lpstr>
      <vt:lpstr>β decay of 25Si</vt:lpstr>
      <vt:lpstr>β decay of 25Si</vt:lpstr>
      <vt:lpstr>β decay of 25Si</vt:lpstr>
      <vt:lpstr>β decay of 25Si</vt:lpstr>
      <vt:lpstr>β decay of 25Si</vt:lpstr>
      <vt:lpstr>Beam at NSCL</vt:lpstr>
      <vt:lpstr>RFFS</vt:lpstr>
      <vt:lpstr>GADGET</vt:lpstr>
      <vt:lpstr>Gaseous Proton Detector</vt:lpstr>
      <vt:lpstr>Beam Distribution</vt:lpstr>
      <vt:lpstr>GADGET</vt:lpstr>
      <vt:lpstr>GADGET</vt:lpstr>
      <vt:lpstr>GADGET applications</vt:lpstr>
      <vt:lpstr>Proton Detection Efficiency</vt:lpstr>
      <vt:lpstr>γ-ray Detection Efficiency</vt:lpstr>
      <vt:lpstr>Proton Spectrum</vt:lpstr>
      <vt:lpstr>Proton Spectrum</vt:lpstr>
      <vt:lpstr>Normalization</vt:lpstr>
      <vt:lpstr>Half-life</vt:lpstr>
      <vt:lpstr>Half-life</vt:lpstr>
      <vt:lpstr>Half-life</vt:lpstr>
      <vt:lpstr>Half-life</vt:lpstr>
      <vt:lpstr>Half-life</vt:lpstr>
      <vt:lpstr>Half-life</vt:lpstr>
      <vt:lpstr>Half-life</vt:lpstr>
      <vt:lpstr>Half-life</vt:lpstr>
      <vt:lpstr>Half-life</vt:lpstr>
      <vt:lpstr>Half-life</vt:lpstr>
      <vt:lpstr>γ-ray Spectrum</vt:lpstr>
      <vt:lpstr>γ-ray Spectrum</vt:lpstr>
      <vt:lpstr>25Si(βγ)25Al</vt:lpstr>
      <vt:lpstr>25Si(βpγ)24Mg</vt:lpstr>
      <vt:lpstr>25Si(βpγ)24Mg</vt:lpstr>
      <vt:lpstr>Doppler Broadening of βpγ</vt:lpstr>
      <vt:lpstr>Doppler Broadening of βpγ</vt:lpstr>
      <vt:lpstr>Doppler Broadening of βpγ</vt:lpstr>
      <vt:lpstr>Doppler Broadening of βpγ</vt:lpstr>
      <vt:lpstr>Doppler Broadening Simulation</vt:lpstr>
      <vt:lpstr>Doppler Broadening Simulation</vt:lpstr>
      <vt:lpstr>Doppler Broadening Simulation</vt:lpstr>
      <vt:lpstr>Doppler Broadening Simulation</vt:lpstr>
      <vt:lpstr>Doppler Broadening Simulation</vt:lpstr>
      <vt:lpstr>Doppler Broadening Simulation</vt:lpstr>
      <vt:lpstr>Doppler Broadening Technique</vt:lpstr>
      <vt:lpstr>Scientific Value</vt:lpstr>
      <vt:lpstr>Scientific Value</vt:lpstr>
      <vt:lpstr>Scientific Value</vt:lpstr>
      <vt:lpstr>Scientific Value</vt:lpstr>
      <vt:lpstr>Scientific Value</vt:lpstr>
      <vt:lpstr>25Si(βpγ)24Mg</vt:lpstr>
      <vt:lpstr>25Si(βpγ)24Mg</vt:lpstr>
      <vt:lpstr>pγ Coincidence</vt:lpstr>
      <vt:lpstr>pγ Coincidence</vt:lpstr>
      <vt:lpstr>pγ Coincidence</vt:lpstr>
      <vt:lpstr>pγ Coincidence</vt:lpstr>
      <vt:lpstr>pγ Coincidence</vt:lpstr>
      <vt:lpstr>pγ Coincidence</vt:lpstr>
      <vt:lpstr>pγ Coincidence</vt:lpstr>
      <vt:lpstr>25Si Decay Scheme</vt:lpstr>
      <vt:lpstr>25Si Decay Scheme</vt:lpstr>
      <vt:lpstr>25Si Decay Scheme</vt:lpstr>
      <vt:lpstr>25Si Decay Scheme</vt:lpstr>
      <vt:lpstr>25Si Decay Scheme</vt:lpstr>
      <vt:lpstr>25Si Decay Scheme</vt:lpstr>
      <vt:lpstr>25Si Decay Scheme</vt:lpstr>
      <vt:lpstr>25Si Decay Scheme</vt:lpstr>
      <vt:lpstr>25Al 2673-keV state</vt:lpstr>
      <vt:lpstr>25Al 2673-keV state</vt:lpstr>
      <vt:lpstr>25Al 2673-keV state</vt:lpstr>
      <vt:lpstr>25Al 2673-keV state</vt:lpstr>
      <vt:lpstr>25Al 2673-keV state</vt:lpstr>
      <vt:lpstr>Additional Information</vt:lpstr>
      <vt:lpstr>Mirror Symmetry</vt:lpstr>
      <vt:lpstr>Mirror Symmetry</vt:lpstr>
      <vt:lpstr>Mirror Symmetry</vt:lpstr>
      <vt:lpstr>Mirror Symmetry</vt:lpstr>
      <vt:lpstr>Mirror Symmetry</vt:lpstr>
      <vt:lpstr>Mirror Symmetry</vt:lpstr>
      <vt:lpstr>Mirror Symmetry</vt:lpstr>
      <vt:lpstr>Mirror Symmetry</vt:lpstr>
      <vt:lpstr>Mirror Symmetry</vt:lpstr>
      <vt:lpstr>Mirror Symmetry</vt:lpstr>
      <vt:lpstr>Mirror Symmetry</vt:lpstr>
      <vt:lpstr>Isospin-Symmetry Breaking</vt:lpstr>
      <vt:lpstr>Mirror Symmetry</vt:lpstr>
      <vt:lpstr>Mirror Symmetry</vt:lpstr>
      <vt:lpstr>Shell-model Calculations</vt:lpstr>
      <vt:lpstr>Shell-model calculations</vt:lpstr>
      <vt:lpstr>Shell-model calculations</vt:lpstr>
      <vt:lpstr>Shell-model calculations</vt:lpstr>
      <vt:lpstr>Shell-model calculations</vt:lpstr>
      <vt:lpstr>Shell-model calculations</vt:lpstr>
      <vt:lpstr>Shell-model Calculations and Mirror Symmetry</vt:lpstr>
      <vt:lpstr>7902-keV 5/2+ T = 3/2 IAS in 25Al</vt:lpstr>
      <vt:lpstr>7902-keV 5/2+ T = 3/2 IAS in 25Al</vt:lpstr>
      <vt:lpstr>7902-keV 5/2+ T = 3/2 IAS in 25Al</vt:lpstr>
      <vt:lpstr>7902-keV 5/2+ T = 3/2 IAS in 25Al</vt:lpstr>
      <vt:lpstr>Isospin Mixing</vt:lpstr>
      <vt:lpstr>Isospin Conservation</vt:lpstr>
      <vt:lpstr>Isospin Mixing</vt:lpstr>
      <vt:lpstr>Isospin Mixing</vt:lpstr>
      <vt:lpstr>PowerPoint Presentation</vt:lpstr>
      <vt:lpstr>PowerPoint Presentation</vt:lpstr>
      <vt:lpstr>PowerPoint Presentation</vt:lpstr>
      <vt:lpstr>Fragmentation of the B(F)</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Isospin Mixing Matrix Element</vt:lpstr>
      <vt:lpstr>Isospin Impurity</vt:lpstr>
      <vt:lpstr>Observed Level Spacing</vt:lpstr>
      <vt:lpstr>Unperturbed Level Spacing</vt:lpstr>
      <vt:lpstr>Decay scheme of 26P</vt:lpstr>
      <vt:lpstr>26P(β2p)24Mg</vt:lpstr>
      <vt:lpstr>Summary</vt:lpstr>
      <vt:lpstr>Acknowledgement</vt:lpstr>
      <vt:lpstr>Outline</vt:lpstr>
      <vt:lpstr>A = 27  T = 3/2  quartet  IMME</vt:lpstr>
      <vt:lpstr>β Decay Spectroscopy of Proton-rich Nuclei</vt:lpstr>
      <vt:lpstr>β Decay Spectroscopy of Proton-rich Nuclei</vt:lpstr>
      <vt:lpstr>National Superconducting Cyclotron Laboratory</vt:lpstr>
      <vt:lpstr>GADGET</vt:lpstr>
      <vt:lpstr>GADGET</vt:lpstr>
      <vt:lpstr>Gaseous Proton Detector</vt:lpstr>
      <vt:lpstr>Beam Distribution</vt:lpstr>
      <vt:lpstr>GADGET Applications</vt:lpstr>
      <vt:lpstr>Proton Spectrum</vt:lpstr>
      <vt:lpstr>γ-ray Spectrum</vt:lpstr>
      <vt:lpstr>Doppler Broadening of βpγ</vt:lpstr>
      <vt:lpstr>Doppler Broadening of βpγ</vt:lpstr>
      <vt:lpstr>25Si(βγ)25Al</vt:lpstr>
      <vt:lpstr>25Si(βpγ)24Mg</vt:lpstr>
      <vt:lpstr>25Si(βpγ)24Mg</vt:lpstr>
      <vt:lpstr>Doppler Broadening of βpγ</vt:lpstr>
      <vt:lpstr>Doppler Broadening of βpγ</vt:lpstr>
      <vt:lpstr>Doppler Broadening of βpγ</vt:lpstr>
      <vt:lpstr>Charged-particle Tracks</vt:lpstr>
      <vt:lpstr>Doppler Broadening of βpγ</vt:lpstr>
      <vt:lpstr>Doppler Broadening Simulation</vt:lpstr>
      <vt:lpstr>Doppler Broadening Simulation</vt:lpstr>
      <vt:lpstr>Doppler Broadening Simulation</vt:lpstr>
      <vt:lpstr>Doppler Broadening Simulation</vt:lpstr>
      <vt:lpstr>Doppler Broadening Simulation</vt:lpstr>
      <vt:lpstr>Doppler Broadening Simulation</vt:lpstr>
      <vt:lpstr>25Si(βpγ)24Mg</vt:lpstr>
      <vt:lpstr>Doppler Broadening Technique</vt:lpstr>
      <vt:lpstr>Strength of the Key 15O(α,γ)19Ne Resonance</vt:lpstr>
      <vt:lpstr>Doppler Broadening of β2pγ</vt:lpstr>
      <vt:lpstr>Doppler Broadening of β2pγ</vt:lpstr>
      <vt:lpstr>PowerPoint Presentation</vt:lpstr>
      <vt:lpstr>PowerPoint Presentation</vt:lpstr>
      <vt:lpstr>PowerPoint Presentation</vt:lpstr>
      <vt:lpstr>Doppler Broadening of βnγ</vt:lpstr>
      <vt:lpstr>Doppler Broadening of β2pγ</vt:lpstr>
    </vt:vector>
  </TitlesOfParts>
  <Company>NSCL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Presentation]</dc:title>
  <dc:creator>Sun, Lijie</dc:creator>
  <cp:lastModifiedBy>lijie sun</cp:lastModifiedBy>
  <cp:revision>678</cp:revision>
  <cp:lastPrinted>2013-06-17T20:20:32Z</cp:lastPrinted>
  <dcterms:created xsi:type="dcterms:W3CDTF">2015-04-05T15:12:25Z</dcterms:created>
  <dcterms:modified xsi:type="dcterms:W3CDTF">2025-02-03T01:42:42Z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0x010100F664A49F64DF79428F509E137829B888</vt:lpwstr>
  </property>
  <property fmtid="{D5CDD505-2E9C-101B-9397-08002B2CF9AE}" pid="3" name="TemplateUrl">
    <vt:lpwstr/>
  </property>
  <property fmtid="{D5CDD505-2E9C-101B-9397-08002B2CF9AE}" pid="4" name="xd_Signature">
    <vt:bool>false</vt:bool>
  </property>
  <property fmtid="{D5CDD505-2E9C-101B-9397-08002B2CF9AE}" pid="5" name="xd_ProgID">
    <vt:lpwstr/>
  </property>
</Properties>
</file>